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60" r:id="rId2"/>
    <p:sldId id="324" r:id="rId3"/>
    <p:sldId id="328" r:id="rId4"/>
    <p:sldId id="333" r:id="rId5"/>
    <p:sldId id="329" r:id="rId6"/>
    <p:sldId id="334" r:id="rId7"/>
    <p:sldId id="330" r:id="rId8"/>
    <p:sldId id="335" r:id="rId9"/>
    <p:sldId id="340" r:id="rId10"/>
    <p:sldId id="331" r:id="rId11"/>
    <p:sldId id="344" r:id="rId12"/>
    <p:sldId id="341" r:id="rId13"/>
    <p:sldId id="350" r:id="rId14"/>
    <p:sldId id="358" r:id="rId15"/>
    <p:sldId id="352" r:id="rId16"/>
    <p:sldId id="353" r:id="rId17"/>
    <p:sldId id="354" r:id="rId18"/>
    <p:sldId id="359" r:id="rId19"/>
    <p:sldId id="360" r:id="rId20"/>
    <p:sldId id="369" r:id="rId21"/>
    <p:sldId id="368" r:id="rId22"/>
    <p:sldId id="370" r:id="rId23"/>
    <p:sldId id="371" r:id="rId24"/>
    <p:sldId id="363" r:id="rId25"/>
    <p:sldId id="365" r:id="rId26"/>
    <p:sldId id="401" r:id="rId27"/>
    <p:sldId id="361" r:id="rId28"/>
    <p:sldId id="392" r:id="rId29"/>
    <p:sldId id="372" r:id="rId30"/>
    <p:sldId id="362" r:id="rId31"/>
    <p:sldId id="355" r:id="rId32"/>
    <p:sldId id="373" r:id="rId33"/>
    <p:sldId id="376" r:id="rId34"/>
    <p:sldId id="356" r:id="rId35"/>
    <p:sldId id="382" r:id="rId36"/>
    <p:sldId id="383" r:id="rId37"/>
    <p:sldId id="375" r:id="rId38"/>
    <p:sldId id="381" r:id="rId39"/>
    <p:sldId id="374" r:id="rId40"/>
    <p:sldId id="339" r:id="rId41"/>
    <p:sldId id="387" r:id="rId42"/>
    <p:sldId id="384" r:id="rId43"/>
    <p:sldId id="388" r:id="rId44"/>
    <p:sldId id="391" r:id="rId45"/>
    <p:sldId id="389" r:id="rId46"/>
    <p:sldId id="390" r:id="rId47"/>
    <p:sldId id="385" r:id="rId48"/>
    <p:sldId id="397" r:id="rId49"/>
    <p:sldId id="396" r:id="rId50"/>
    <p:sldId id="398" r:id="rId51"/>
    <p:sldId id="393" r:id="rId52"/>
    <p:sldId id="399" r:id="rId53"/>
    <p:sldId id="400" r:id="rId54"/>
    <p:sldId id="325" r:id="rId55"/>
    <p:sldId id="357" r:id="rId56"/>
  </p:sldIdLst>
  <p:sldSz cx="9144000" cy="6858000" type="screen4x3"/>
  <p:notesSz cx="6891338" cy="10020300"/>
  <p:defaultTextStyle>
    <a:defPPr>
      <a:defRPr lang="en-US"/>
    </a:defPPr>
    <a:lvl1pPr algn="l" rtl="0" fontAlgn="base">
      <a:spcBef>
        <a:spcPct val="0"/>
      </a:spcBef>
      <a:spcAft>
        <a:spcPct val="0"/>
      </a:spcAft>
      <a:defRPr kern="1200">
        <a:solidFill>
          <a:schemeClr val="tx1"/>
        </a:solidFill>
        <a:latin typeface="Charis SIL" panose="02000500060000020004" pitchFamily="2" charset="0"/>
        <a:ea typeface="+mn-ea"/>
        <a:cs typeface="+mn-cs"/>
      </a:defRPr>
    </a:lvl1pPr>
    <a:lvl2pPr marL="457200" algn="l" rtl="0" fontAlgn="base">
      <a:spcBef>
        <a:spcPct val="0"/>
      </a:spcBef>
      <a:spcAft>
        <a:spcPct val="0"/>
      </a:spcAft>
      <a:defRPr kern="1200">
        <a:solidFill>
          <a:schemeClr val="tx1"/>
        </a:solidFill>
        <a:latin typeface="Charis SIL" panose="02000500060000020004" pitchFamily="2" charset="0"/>
        <a:ea typeface="+mn-ea"/>
        <a:cs typeface="+mn-cs"/>
      </a:defRPr>
    </a:lvl2pPr>
    <a:lvl3pPr marL="914400" algn="l" rtl="0" fontAlgn="base">
      <a:spcBef>
        <a:spcPct val="0"/>
      </a:spcBef>
      <a:spcAft>
        <a:spcPct val="0"/>
      </a:spcAft>
      <a:defRPr kern="1200">
        <a:solidFill>
          <a:schemeClr val="tx1"/>
        </a:solidFill>
        <a:latin typeface="Charis SIL" panose="02000500060000020004" pitchFamily="2" charset="0"/>
        <a:ea typeface="+mn-ea"/>
        <a:cs typeface="+mn-cs"/>
      </a:defRPr>
    </a:lvl3pPr>
    <a:lvl4pPr marL="1371600" algn="l" rtl="0" fontAlgn="base">
      <a:spcBef>
        <a:spcPct val="0"/>
      </a:spcBef>
      <a:spcAft>
        <a:spcPct val="0"/>
      </a:spcAft>
      <a:defRPr kern="1200">
        <a:solidFill>
          <a:schemeClr val="tx1"/>
        </a:solidFill>
        <a:latin typeface="Charis SIL" panose="02000500060000020004" pitchFamily="2" charset="0"/>
        <a:ea typeface="+mn-ea"/>
        <a:cs typeface="+mn-cs"/>
      </a:defRPr>
    </a:lvl4pPr>
    <a:lvl5pPr marL="1828800" algn="l" rtl="0" fontAlgn="base">
      <a:spcBef>
        <a:spcPct val="0"/>
      </a:spcBef>
      <a:spcAft>
        <a:spcPct val="0"/>
      </a:spcAft>
      <a:defRPr kern="1200">
        <a:solidFill>
          <a:schemeClr val="tx1"/>
        </a:solidFill>
        <a:latin typeface="Charis SIL" panose="02000500060000020004" pitchFamily="2" charset="0"/>
        <a:ea typeface="+mn-ea"/>
        <a:cs typeface="+mn-cs"/>
      </a:defRPr>
    </a:lvl5pPr>
    <a:lvl6pPr marL="2286000" algn="l" defTabSz="914400" rtl="0" eaLnBrk="1" latinLnBrk="0" hangingPunct="1">
      <a:defRPr kern="1200">
        <a:solidFill>
          <a:schemeClr val="tx1"/>
        </a:solidFill>
        <a:latin typeface="Charis SIL" panose="02000500060000020004" pitchFamily="2" charset="0"/>
        <a:ea typeface="+mn-ea"/>
        <a:cs typeface="+mn-cs"/>
      </a:defRPr>
    </a:lvl6pPr>
    <a:lvl7pPr marL="2743200" algn="l" defTabSz="914400" rtl="0" eaLnBrk="1" latinLnBrk="0" hangingPunct="1">
      <a:defRPr kern="1200">
        <a:solidFill>
          <a:schemeClr val="tx1"/>
        </a:solidFill>
        <a:latin typeface="Charis SIL" panose="02000500060000020004" pitchFamily="2" charset="0"/>
        <a:ea typeface="+mn-ea"/>
        <a:cs typeface="+mn-cs"/>
      </a:defRPr>
    </a:lvl7pPr>
    <a:lvl8pPr marL="3200400" algn="l" defTabSz="914400" rtl="0" eaLnBrk="1" latinLnBrk="0" hangingPunct="1">
      <a:defRPr kern="1200">
        <a:solidFill>
          <a:schemeClr val="tx1"/>
        </a:solidFill>
        <a:latin typeface="Charis SIL" panose="02000500060000020004" pitchFamily="2" charset="0"/>
        <a:ea typeface="+mn-ea"/>
        <a:cs typeface="+mn-cs"/>
      </a:defRPr>
    </a:lvl8pPr>
    <a:lvl9pPr marL="3657600" algn="l" defTabSz="914400" rtl="0" eaLnBrk="1" latinLnBrk="0" hangingPunct="1">
      <a:defRPr kern="1200">
        <a:solidFill>
          <a:schemeClr val="tx1"/>
        </a:solidFill>
        <a:latin typeface="Charis SIL" panose="02000500060000020004"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CC00"/>
    <a:srgbClr val="FF6600"/>
    <a:srgbClr val="006600"/>
    <a:srgbClr val="FF9933"/>
    <a:srgbClr val="0033CC"/>
    <a:srgbClr val="000099"/>
    <a:srgbClr val="F3EADE"/>
    <a:srgbClr val="0000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62" autoAdjust="0"/>
    <p:restoredTop sz="96374" autoAdjust="0"/>
  </p:normalViewPr>
  <p:slideViewPr>
    <p:cSldViewPr snapToObjects="1">
      <p:cViewPr varScale="1">
        <p:scale>
          <a:sx n="111" d="100"/>
          <a:sy n="111" d="100"/>
        </p:scale>
        <p:origin x="1950" y="84"/>
      </p:cViewPr>
      <p:guideLst>
        <p:guide orient="horz" pos="2160"/>
        <p:guide pos="2880"/>
      </p:guideLst>
    </p:cSldViewPr>
  </p:slideViewPr>
  <p:notesTextViewPr>
    <p:cViewPr>
      <p:scale>
        <a:sx n="100" d="100"/>
        <a:sy n="100" d="100"/>
      </p:scale>
      <p:origin x="0" y="0"/>
    </p:cViewPr>
  </p:notesTextViewPr>
  <p:notesViewPr>
    <p:cSldViewPr snapToObjects="1">
      <p:cViewPr varScale="1">
        <p:scale>
          <a:sx n="66" d="100"/>
          <a:sy n="66" d="100"/>
        </p:scale>
        <p:origin x="3062" y="48"/>
      </p:cViewPr>
      <p:guideLst>
        <p:guide orient="horz" pos="3157"/>
        <p:guide pos="217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KM1(script6b,%205000Hz).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OD1-5%20(script6f,630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PMM1-5%20(6000,520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study\PMM1-5%20(6000,5200).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LLN1(script%206e,6000).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IO1-2%20(6300,5200).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IO1-2%20(6300,5200).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DM1-5%20(6000,5200).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BJM1-5%20(skript6)_vs210424.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DM1-5%20(6000,5200).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hris\Documents\IP%20SETSWANA%20MID%20VOWELS\03%20Presentation%20Wocal\01%20figs\02%20Vokale%20NSotho%20(from%20Kurse-Phonetik-NSO).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BJM1-5%20(skript6)_vs210424.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IO1-2%20(6300,5200).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DM1-5%20(6000,5200).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OD1-5%20(script6f,6300).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BJM1-5%20(skript6)_vs210424.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BJM1-5%20(skript6)_vs210424.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BJM1-5%20(skript6)_vs210424.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IO1-2%20(6300,520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IO1-2%20(6300,520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TJO1%20(scripts%206c,6b-5200,5000).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TJO1%20(scripts%206c,6b-5200,5000).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DM1-5%20(6000,520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TJO1%20(scripts%206c,6b-5200,500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chris\Documents\IP%20SETSWANA%20MID%20VOWELS\02%20Acoustic%20measurements\KM1(script6b,%205000Hz).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146357729873923E-2"/>
          <c:y val="2.5387868830010728E-2"/>
          <c:w val="0.89811593735209327"/>
          <c:h val="0.87761298059743786"/>
        </c:manualLayout>
      </c:layout>
      <c:bubbleChart>
        <c:varyColors val="0"/>
        <c:ser>
          <c:idx val="0"/>
          <c:order val="0"/>
          <c:tx>
            <c:v>a _a</c:v>
          </c:tx>
          <c:spPr>
            <a:solidFill>
              <a:srgbClr val="FF0000"/>
            </a:solidFill>
            <a:ln>
              <a:noFill/>
            </a:ln>
            <a:effectLst/>
          </c:spPr>
          <c:invertIfNegative val="0"/>
          <c:xVal>
            <c:numRef>
              <c:f>'Messungen 13.11.16'!$H$2:$H$11</c:f>
              <c:numCache>
                <c:formatCode>0</c:formatCode>
                <c:ptCount val="10"/>
                <c:pt idx="0">
                  <c:v>1331</c:v>
                </c:pt>
                <c:pt idx="1">
                  <c:v>1361</c:v>
                </c:pt>
                <c:pt idx="2">
                  <c:v>1362</c:v>
                </c:pt>
                <c:pt idx="3">
                  <c:v>1379</c:v>
                </c:pt>
                <c:pt idx="4">
                  <c:v>1333</c:v>
                </c:pt>
                <c:pt idx="5">
                  <c:v>1461</c:v>
                </c:pt>
                <c:pt idx="6">
                  <c:v>1381</c:v>
                </c:pt>
                <c:pt idx="7">
                  <c:v>1318</c:v>
                </c:pt>
                <c:pt idx="8">
                  <c:v>1374</c:v>
                </c:pt>
                <c:pt idx="9">
                  <c:v>1366.6666666666667</c:v>
                </c:pt>
              </c:numCache>
            </c:numRef>
          </c:xVal>
          <c:yVal>
            <c:numRef>
              <c:f>'Messungen 13.11.16'!$G$2:$G$11</c:f>
              <c:numCache>
                <c:formatCode>0</c:formatCode>
                <c:ptCount val="10"/>
                <c:pt idx="0">
                  <c:v>822</c:v>
                </c:pt>
                <c:pt idx="1">
                  <c:v>837</c:v>
                </c:pt>
                <c:pt idx="2">
                  <c:v>816</c:v>
                </c:pt>
                <c:pt idx="3">
                  <c:v>896</c:v>
                </c:pt>
                <c:pt idx="4">
                  <c:v>861</c:v>
                </c:pt>
                <c:pt idx="5">
                  <c:v>880</c:v>
                </c:pt>
                <c:pt idx="6">
                  <c:v>933</c:v>
                </c:pt>
                <c:pt idx="7">
                  <c:v>843</c:v>
                </c:pt>
                <c:pt idx="8">
                  <c:v>843</c:v>
                </c:pt>
                <c:pt idx="9">
                  <c:v>859</c:v>
                </c:pt>
              </c:numCache>
            </c:numRef>
          </c:yVal>
          <c:bubbleSize>
            <c:numRef>
              <c:f>'Messungen 13.11.16'!$J$2:$J$11</c:f>
              <c:numCache>
                <c:formatCode>0</c:formatCode>
                <c:ptCount val="10"/>
                <c:pt idx="0">
                  <c:v>12.332361516034986</c:v>
                </c:pt>
                <c:pt idx="1">
                  <c:v>17.28862973760933</c:v>
                </c:pt>
                <c:pt idx="2">
                  <c:v>19.912536443148689</c:v>
                </c:pt>
                <c:pt idx="3">
                  <c:v>34.781341107871725</c:v>
                </c:pt>
                <c:pt idx="4">
                  <c:v>25.646258503401363</c:v>
                </c:pt>
                <c:pt idx="5">
                  <c:v>23.411078717201164</c:v>
                </c:pt>
                <c:pt idx="6">
                  <c:v>33.323615160349853</c:v>
                </c:pt>
                <c:pt idx="7">
                  <c:v>21.370262390670554</c:v>
                </c:pt>
                <c:pt idx="8">
                  <c:v>21.370262390670554</c:v>
                </c:pt>
                <c:pt idx="9">
                  <c:v>23.270705107439809</c:v>
                </c:pt>
              </c:numCache>
            </c:numRef>
          </c:bubbleSize>
          <c:bubble3D val="0"/>
          <c:extLst>
            <c:ext xmlns:c16="http://schemas.microsoft.com/office/drawing/2014/chart" uri="{C3380CC4-5D6E-409C-BE32-E72D297353CC}">
              <c16:uniqueId val="{00000000-59D9-4BA1-A080-1080DF742087}"/>
            </c:ext>
          </c:extLst>
        </c:ser>
        <c:ser>
          <c:idx val="1"/>
          <c:order val="1"/>
          <c:tx>
            <c:v>e _a</c:v>
          </c:tx>
          <c:spPr>
            <a:solidFill>
              <a:srgbClr val="0033CC"/>
            </a:solidFill>
            <a:ln w="25400">
              <a:noFill/>
            </a:ln>
            <a:effectLst/>
          </c:spPr>
          <c:invertIfNegative val="0"/>
          <c:xVal>
            <c:numRef>
              <c:f>'Messungen 13.11.16'!$H$13:$H$22</c:f>
              <c:numCache>
                <c:formatCode>0</c:formatCode>
                <c:ptCount val="10"/>
                <c:pt idx="0">
                  <c:v>2337</c:v>
                </c:pt>
                <c:pt idx="1">
                  <c:v>2335</c:v>
                </c:pt>
                <c:pt idx="2">
                  <c:v>2276</c:v>
                </c:pt>
                <c:pt idx="3">
                  <c:v>2271</c:v>
                </c:pt>
                <c:pt idx="4">
                  <c:v>2240</c:v>
                </c:pt>
                <c:pt idx="5">
                  <c:v>2186</c:v>
                </c:pt>
                <c:pt idx="6">
                  <c:v>2284</c:v>
                </c:pt>
                <c:pt idx="7">
                  <c:v>2379</c:v>
                </c:pt>
                <c:pt idx="8">
                  <c:v>2312</c:v>
                </c:pt>
                <c:pt idx="9">
                  <c:v>2291.1111111111113</c:v>
                </c:pt>
              </c:numCache>
            </c:numRef>
          </c:xVal>
          <c:yVal>
            <c:numRef>
              <c:f>'Messungen 13.11.16'!$G$13:$G$22</c:f>
              <c:numCache>
                <c:formatCode>0</c:formatCode>
                <c:ptCount val="10"/>
                <c:pt idx="0">
                  <c:v>308</c:v>
                </c:pt>
                <c:pt idx="1">
                  <c:v>355</c:v>
                </c:pt>
                <c:pt idx="2">
                  <c:v>389</c:v>
                </c:pt>
                <c:pt idx="3">
                  <c:v>401</c:v>
                </c:pt>
                <c:pt idx="4">
                  <c:v>414</c:v>
                </c:pt>
                <c:pt idx="5">
                  <c:v>387</c:v>
                </c:pt>
                <c:pt idx="6">
                  <c:v>353</c:v>
                </c:pt>
                <c:pt idx="7">
                  <c:v>384</c:v>
                </c:pt>
                <c:pt idx="8">
                  <c:v>396</c:v>
                </c:pt>
                <c:pt idx="9">
                  <c:v>376.33333333333331</c:v>
                </c:pt>
              </c:numCache>
            </c:numRef>
          </c:yVal>
          <c:bubbleSize>
            <c:numRef>
              <c:f>'Messungen 13.11.16'!$J$13:$J$22</c:f>
              <c:numCache>
                <c:formatCode>0</c:formatCode>
                <c:ptCount val="10"/>
                <c:pt idx="0">
                  <c:v>102.51700680272108</c:v>
                </c:pt>
                <c:pt idx="1">
                  <c:v>101.83673469387755</c:v>
                </c:pt>
                <c:pt idx="2">
                  <c:v>74.528668610301267</c:v>
                </c:pt>
                <c:pt idx="3">
                  <c:v>47.900874635568513</c:v>
                </c:pt>
                <c:pt idx="4">
                  <c:v>48.095238095238095</c:v>
                </c:pt>
                <c:pt idx="5">
                  <c:v>38.765792031098158</c:v>
                </c:pt>
                <c:pt idx="6">
                  <c:v>70.54421768707482</c:v>
                </c:pt>
                <c:pt idx="7">
                  <c:v>70.252672497570458</c:v>
                </c:pt>
                <c:pt idx="8">
                  <c:v>47.706511175898932</c:v>
                </c:pt>
                <c:pt idx="9">
                  <c:v>66.905301803260983</c:v>
                </c:pt>
              </c:numCache>
            </c:numRef>
          </c:bubbleSize>
          <c:bubble3D val="0"/>
          <c:extLst>
            <c:ext xmlns:c16="http://schemas.microsoft.com/office/drawing/2014/chart" uri="{C3380CC4-5D6E-409C-BE32-E72D297353CC}">
              <c16:uniqueId val="{00000001-59D9-4BA1-A080-1080DF742087}"/>
            </c:ext>
          </c:extLst>
        </c:ser>
        <c:ser>
          <c:idx val="2"/>
          <c:order val="2"/>
          <c:tx>
            <c:v>ê _a</c:v>
          </c:tx>
          <c:spPr>
            <a:solidFill>
              <a:srgbClr val="FF9933"/>
            </a:solidFill>
            <a:ln w="25400">
              <a:noFill/>
            </a:ln>
            <a:effectLst/>
          </c:spPr>
          <c:invertIfNegative val="0"/>
          <c:xVal>
            <c:numRef>
              <c:f>'Messungen 13.11.16'!$H$24:$H$33</c:f>
              <c:numCache>
                <c:formatCode>0</c:formatCode>
                <c:ptCount val="10"/>
                <c:pt idx="0">
                  <c:v>1960</c:v>
                </c:pt>
                <c:pt idx="1">
                  <c:v>1922</c:v>
                </c:pt>
                <c:pt idx="2">
                  <c:v>1961</c:v>
                </c:pt>
                <c:pt idx="3">
                  <c:v>1987</c:v>
                </c:pt>
                <c:pt idx="4">
                  <c:v>2054</c:v>
                </c:pt>
                <c:pt idx="5">
                  <c:v>1956</c:v>
                </c:pt>
                <c:pt idx="6">
                  <c:v>2006</c:v>
                </c:pt>
                <c:pt idx="7">
                  <c:v>1961</c:v>
                </c:pt>
                <c:pt idx="8">
                  <c:v>1889</c:v>
                </c:pt>
                <c:pt idx="9">
                  <c:v>1966.2222222222222</c:v>
                </c:pt>
              </c:numCache>
            </c:numRef>
          </c:xVal>
          <c:yVal>
            <c:numRef>
              <c:f>'Messungen 13.11.16'!$G$24:$G$33</c:f>
              <c:numCache>
                <c:formatCode>0</c:formatCode>
                <c:ptCount val="10"/>
                <c:pt idx="0">
                  <c:v>594</c:v>
                </c:pt>
                <c:pt idx="1">
                  <c:v>593</c:v>
                </c:pt>
                <c:pt idx="2">
                  <c:v>559</c:v>
                </c:pt>
                <c:pt idx="3">
                  <c:v>567</c:v>
                </c:pt>
                <c:pt idx="4">
                  <c:v>600</c:v>
                </c:pt>
                <c:pt idx="5">
                  <c:v>585</c:v>
                </c:pt>
                <c:pt idx="6">
                  <c:v>629</c:v>
                </c:pt>
                <c:pt idx="7">
                  <c:v>603</c:v>
                </c:pt>
                <c:pt idx="8">
                  <c:v>607</c:v>
                </c:pt>
                <c:pt idx="9">
                  <c:v>593</c:v>
                </c:pt>
              </c:numCache>
            </c:numRef>
          </c:yVal>
          <c:bubbleSize>
            <c:numRef>
              <c:f>'Messungen 13.11.16'!$J$24:$J$33</c:f>
              <c:numCache>
                <c:formatCode>0</c:formatCode>
                <c:ptCount val="10"/>
                <c:pt idx="0">
                  <c:v>41.292517006802726</c:v>
                </c:pt>
                <c:pt idx="1">
                  <c:v>41.584062196307094</c:v>
                </c:pt>
                <c:pt idx="2">
                  <c:v>45.08260447035957</c:v>
                </c:pt>
                <c:pt idx="3">
                  <c:v>26.812439261418852</c:v>
                </c:pt>
                <c:pt idx="4">
                  <c:v>35.558794946550051</c:v>
                </c:pt>
                <c:pt idx="5">
                  <c:v>34.295432458697761</c:v>
                </c:pt>
                <c:pt idx="6">
                  <c:v>30.99125364431487</c:v>
                </c:pt>
                <c:pt idx="7">
                  <c:v>32.060252672497569</c:v>
                </c:pt>
                <c:pt idx="8">
                  <c:v>28.756073858114675</c:v>
                </c:pt>
                <c:pt idx="9">
                  <c:v>35.159270057229222</c:v>
                </c:pt>
              </c:numCache>
            </c:numRef>
          </c:bubbleSize>
          <c:bubble3D val="0"/>
          <c:extLst>
            <c:ext xmlns:c16="http://schemas.microsoft.com/office/drawing/2014/chart" uri="{C3380CC4-5D6E-409C-BE32-E72D297353CC}">
              <c16:uniqueId val="{00000002-59D9-4BA1-A080-1080DF742087}"/>
            </c:ext>
          </c:extLst>
        </c:ser>
        <c:ser>
          <c:idx val="3"/>
          <c:order val="3"/>
          <c:tx>
            <c:v>i _a</c:v>
          </c:tx>
          <c:spPr>
            <a:solidFill>
              <a:srgbClr val="7030A0"/>
            </a:solidFill>
            <a:ln w="25400">
              <a:noFill/>
            </a:ln>
            <a:effectLst/>
          </c:spPr>
          <c:invertIfNegative val="0"/>
          <c:xVal>
            <c:numRef>
              <c:f>'Messungen 13.11.16'!$H$35:$H$44</c:f>
              <c:numCache>
                <c:formatCode>0</c:formatCode>
                <c:ptCount val="10"/>
                <c:pt idx="0">
                  <c:v>2394</c:v>
                </c:pt>
                <c:pt idx="1">
                  <c:v>2423</c:v>
                </c:pt>
                <c:pt idx="2">
                  <c:v>2449</c:v>
                </c:pt>
                <c:pt idx="3">
                  <c:v>2460</c:v>
                </c:pt>
                <c:pt idx="4">
                  <c:v>2403</c:v>
                </c:pt>
                <c:pt idx="5">
                  <c:v>2393</c:v>
                </c:pt>
                <c:pt idx="6">
                  <c:v>2435</c:v>
                </c:pt>
                <c:pt idx="7">
                  <c:v>2514</c:v>
                </c:pt>
                <c:pt idx="8">
                  <c:v>2381</c:v>
                </c:pt>
                <c:pt idx="9">
                  <c:v>2428</c:v>
                </c:pt>
              </c:numCache>
            </c:numRef>
          </c:xVal>
          <c:yVal>
            <c:numRef>
              <c:f>'Messungen 13.11.16'!$G$35:$G$44</c:f>
              <c:numCache>
                <c:formatCode>0</c:formatCode>
                <c:ptCount val="10"/>
                <c:pt idx="0">
                  <c:v>296</c:v>
                </c:pt>
                <c:pt idx="1">
                  <c:v>281</c:v>
                </c:pt>
                <c:pt idx="2">
                  <c:v>275</c:v>
                </c:pt>
                <c:pt idx="3">
                  <c:v>301</c:v>
                </c:pt>
                <c:pt idx="4">
                  <c:v>299</c:v>
                </c:pt>
                <c:pt idx="5">
                  <c:v>315</c:v>
                </c:pt>
                <c:pt idx="6">
                  <c:v>275</c:v>
                </c:pt>
                <c:pt idx="7">
                  <c:v>274</c:v>
                </c:pt>
                <c:pt idx="8">
                  <c:v>291</c:v>
                </c:pt>
                <c:pt idx="9">
                  <c:v>289.66666666666669</c:v>
                </c:pt>
              </c:numCache>
            </c:numRef>
          </c:yVal>
          <c:bubbleSize>
            <c:numRef>
              <c:f>'Messungen 13.11.16'!$J$35:$J$44</c:f>
              <c:numCache>
                <c:formatCode>0</c:formatCode>
                <c:ptCount val="10"/>
                <c:pt idx="0">
                  <c:v>110</c:v>
                </c:pt>
                <c:pt idx="1">
                  <c:v>84.635568513119537</c:v>
                </c:pt>
                <c:pt idx="2">
                  <c:v>107.37609329446065</c:v>
                </c:pt>
                <c:pt idx="3">
                  <c:v>54.995140913508259</c:v>
                </c:pt>
                <c:pt idx="4">
                  <c:v>58.202137998056365</c:v>
                </c:pt>
                <c:pt idx="5">
                  <c:v>49.067055393586003</c:v>
                </c:pt>
                <c:pt idx="6">
                  <c:v>93.673469387755105</c:v>
                </c:pt>
                <c:pt idx="7">
                  <c:v>97.366375121477162</c:v>
                </c:pt>
                <c:pt idx="8">
                  <c:v>67.337220602526727</c:v>
                </c:pt>
                <c:pt idx="9">
                  <c:v>80.29478458049887</c:v>
                </c:pt>
              </c:numCache>
            </c:numRef>
          </c:bubbleSize>
          <c:bubble3D val="0"/>
          <c:extLst>
            <c:ext xmlns:c16="http://schemas.microsoft.com/office/drawing/2014/chart" uri="{C3380CC4-5D6E-409C-BE32-E72D297353CC}">
              <c16:uniqueId val="{00000003-59D9-4BA1-A080-1080DF742087}"/>
            </c:ext>
          </c:extLst>
        </c:ser>
        <c:ser>
          <c:idx val="4"/>
          <c:order val="4"/>
          <c:tx>
            <c:v>o _a</c:v>
          </c:tx>
          <c:spPr>
            <a:solidFill>
              <a:srgbClr val="0033CC"/>
            </a:solidFill>
            <a:ln w="25400">
              <a:noFill/>
            </a:ln>
            <a:effectLst/>
          </c:spPr>
          <c:invertIfNegative val="0"/>
          <c:xVal>
            <c:numRef>
              <c:f>'Messungen 13.11.16'!$H$46:$H$55</c:f>
              <c:numCache>
                <c:formatCode>0</c:formatCode>
                <c:ptCount val="10"/>
                <c:pt idx="0">
                  <c:v>754</c:v>
                </c:pt>
                <c:pt idx="1">
                  <c:v>774</c:v>
                </c:pt>
                <c:pt idx="2">
                  <c:v>739</c:v>
                </c:pt>
                <c:pt idx="3">
                  <c:v>617</c:v>
                </c:pt>
                <c:pt idx="4">
                  <c:v>755</c:v>
                </c:pt>
                <c:pt idx="5">
                  <c:v>704</c:v>
                </c:pt>
                <c:pt idx="6">
                  <c:v>781</c:v>
                </c:pt>
                <c:pt idx="7">
                  <c:v>690</c:v>
                </c:pt>
                <c:pt idx="8">
                  <c:v>806</c:v>
                </c:pt>
                <c:pt idx="9">
                  <c:v>735.55555555555554</c:v>
                </c:pt>
              </c:numCache>
            </c:numRef>
          </c:xVal>
          <c:yVal>
            <c:numRef>
              <c:f>'Messungen 13.11.16'!$G$46:$G$55</c:f>
              <c:numCache>
                <c:formatCode>0</c:formatCode>
                <c:ptCount val="10"/>
                <c:pt idx="0">
                  <c:v>390</c:v>
                </c:pt>
                <c:pt idx="1">
                  <c:v>392</c:v>
                </c:pt>
                <c:pt idx="2">
                  <c:v>373</c:v>
                </c:pt>
                <c:pt idx="3">
                  <c:v>379</c:v>
                </c:pt>
                <c:pt idx="4">
                  <c:v>418</c:v>
                </c:pt>
                <c:pt idx="5">
                  <c:v>408</c:v>
                </c:pt>
                <c:pt idx="6">
                  <c:v>369</c:v>
                </c:pt>
                <c:pt idx="7">
                  <c:v>385</c:v>
                </c:pt>
                <c:pt idx="8">
                  <c:v>394</c:v>
                </c:pt>
                <c:pt idx="9">
                  <c:v>389.77777777777777</c:v>
                </c:pt>
              </c:numCache>
            </c:numRef>
          </c:yVal>
          <c:bubbleSize>
            <c:numRef>
              <c:f>'Messungen 13.11.16'!$J$46:$J$55</c:f>
              <c:numCache>
                <c:formatCode>0</c:formatCode>
                <c:ptCount val="10"/>
                <c:pt idx="0">
                  <c:v>37.308066083576293</c:v>
                </c:pt>
                <c:pt idx="1">
                  <c:v>38.765792031098158</c:v>
                </c:pt>
                <c:pt idx="2">
                  <c:v>34.101068999028186</c:v>
                </c:pt>
                <c:pt idx="3">
                  <c:v>45.08260447035957</c:v>
                </c:pt>
                <c:pt idx="4">
                  <c:v>41.195335276967931</c:v>
                </c:pt>
                <c:pt idx="5">
                  <c:v>38.960155490767733</c:v>
                </c:pt>
                <c:pt idx="6">
                  <c:v>55.869776482021379</c:v>
                </c:pt>
                <c:pt idx="7">
                  <c:v>67.531584062196316</c:v>
                </c:pt>
                <c:pt idx="8">
                  <c:v>61.020408163265309</c:v>
                </c:pt>
                <c:pt idx="9">
                  <c:v>46.648310117697889</c:v>
                </c:pt>
              </c:numCache>
            </c:numRef>
          </c:bubbleSize>
          <c:bubble3D val="0"/>
          <c:extLst>
            <c:ext xmlns:c16="http://schemas.microsoft.com/office/drawing/2014/chart" uri="{C3380CC4-5D6E-409C-BE32-E72D297353CC}">
              <c16:uniqueId val="{00000004-59D9-4BA1-A080-1080DF742087}"/>
            </c:ext>
          </c:extLst>
        </c:ser>
        <c:ser>
          <c:idx val="5"/>
          <c:order val="5"/>
          <c:tx>
            <c:v>ô _a</c:v>
          </c:tx>
          <c:spPr>
            <a:solidFill>
              <a:srgbClr val="FF9933"/>
            </a:solidFill>
            <a:ln w="25400">
              <a:noFill/>
            </a:ln>
            <a:effectLst/>
          </c:spPr>
          <c:invertIfNegative val="0"/>
          <c:xVal>
            <c:numRef>
              <c:f>'Messungen 13.11.16'!$H$57:$H$68</c:f>
              <c:numCache>
                <c:formatCode>0</c:formatCode>
                <c:ptCount val="12"/>
                <c:pt idx="0">
                  <c:v>915</c:v>
                </c:pt>
                <c:pt idx="1">
                  <c:v>937</c:v>
                </c:pt>
                <c:pt idx="2">
                  <c:v>940</c:v>
                </c:pt>
                <c:pt idx="3">
                  <c:v>944</c:v>
                </c:pt>
                <c:pt idx="4">
                  <c:v>992</c:v>
                </c:pt>
                <c:pt idx="5">
                  <c:v>958</c:v>
                </c:pt>
                <c:pt idx="6">
                  <c:v>858</c:v>
                </c:pt>
                <c:pt idx="7">
                  <c:v>861</c:v>
                </c:pt>
                <c:pt idx="8">
                  <c:v>844</c:v>
                </c:pt>
                <c:pt idx="9">
                  <c:v>915</c:v>
                </c:pt>
                <c:pt idx="10">
                  <c:v>843</c:v>
                </c:pt>
                <c:pt idx="11">
                  <c:v>909.72727272727275</c:v>
                </c:pt>
              </c:numCache>
            </c:numRef>
          </c:xVal>
          <c:yVal>
            <c:numRef>
              <c:f>'Messungen 13.11.16'!$G$57:$G$68</c:f>
              <c:numCache>
                <c:formatCode>0</c:formatCode>
                <c:ptCount val="12"/>
                <c:pt idx="0">
                  <c:v>519</c:v>
                </c:pt>
                <c:pt idx="1">
                  <c:v>567</c:v>
                </c:pt>
                <c:pt idx="2">
                  <c:v>538</c:v>
                </c:pt>
                <c:pt idx="3">
                  <c:v>572</c:v>
                </c:pt>
                <c:pt idx="4">
                  <c:v>569</c:v>
                </c:pt>
                <c:pt idx="5">
                  <c:v>563</c:v>
                </c:pt>
                <c:pt idx="6">
                  <c:v>490</c:v>
                </c:pt>
                <c:pt idx="7">
                  <c:v>514</c:v>
                </c:pt>
                <c:pt idx="8">
                  <c:v>553</c:v>
                </c:pt>
                <c:pt idx="9">
                  <c:v>557</c:v>
                </c:pt>
                <c:pt idx="10">
                  <c:v>520</c:v>
                </c:pt>
                <c:pt idx="11">
                  <c:v>542</c:v>
                </c:pt>
              </c:numCache>
            </c:numRef>
          </c:yVal>
          <c:bubbleSize>
            <c:numRef>
              <c:f>'Messungen 13.11.16'!$J$57:$J$68</c:f>
              <c:numCache>
                <c:formatCode>0</c:formatCode>
                <c:ptCount val="12"/>
                <c:pt idx="0">
                  <c:v>36.239067055393591</c:v>
                </c:pt>
                <c:pt idx="1">
                  <c:v>39.931972789115648</c:v>
                </c:pt>
                <c:pt idx="2">
                  <c:v>25.937803692905732</c:v>
                </c:pt>
                <c:pt idx="3">
                  <c:v>57.910592808551989</c:v>
                </c:pt>
                <c:pt idx="4">
                  <c:v>59.854227405247812</c:v>
                </c:pt>
                <c:pt idx="5">
                  <c:v>63.2555879494655</c:v>
                </c:pt>
                <c:pt idx="6">
                  <c:v>26.229348882410108</c:v>
                </c:pt>
                <c:pt idx="7">
                  <c:v>10</c:v>
                </c:pt>
                <c:pt idx="8">
                  <c:v>29.047619047619047</c:v>
                </c:pt>
                <c:pt idx="9">
                  <c:v>40.320699708454811</c:v>
                </c:pt>
                <c:pt idx="10">
                  <c:v>25.354713313896987</c:v>
                </c:pt>
                <c:pt idx="11">
                  <c:v>37.64378478664193</c:v>
                </c:pt>
              </c:numCache>
            </c:numRef>
          </c:bubbleSize>
          <c:bubble3D val="0"/>
          <c:extLst>
            <c:ext xmlns:c16="http://schemas.microsoft.com/office/drawing/2014/chart" uri="{C3380CC4-5D6E-409C-BE32-E72D297353CC}">
              <c16:uniqueId val="{00000005-59D9-4BA1-A080-1080DF742087}"/>
            </c:ext>
          </c:extLst>
        </c:ser>
        <c:ser>
          <c:idx val="6"/>
          <c:order val="6"/>
          <c:tx>
            <c:v>u _a</c:v>
          </c:tx>
          <c:spPr>
            <a:solidFill>
              <a:srgbClr val="7030A0"/>
            </a:solidFill>
            <a:ln w="25400">
              <a:noFill/>
            </a:ln>
            <a:effectLst/>
          </c:spPr>
          <c:invertIfNegative val="0"/>
          <c:xVal>
            <c:numRef>
              <c:f>'Messungen 13.11.16'!$H$71:$H$80</c:f>
              <c:numCache>
                <c:formatCode>0</c:formatCode>
                <c:ptCount val="10"/>
                <c:pt idx="0">
                  <c:v>636</c:v>
                </c:pt>
                <c:pt idx="1">
                  <c:v>717</c:v>
                </c:pt>
                <c:pt idx="2">
                  <c:v>650</c:v>
                </c:pt>
                <c:pt idx="3">
                  <c:v>928</c:v>
                </c:pt>
                <c:pt idx="4">
                  <c:v>938</c:v>
                </c:pt>
                <c:pt idx="5">
                  <c:v>901</c:v>
                </c:pt>
                <c:pt idx="6">
                  <c:v>804</c:v>
                </c:pt>
                <c:pt idx="7">
                  <c:v>734</c:v>
                </c:pt>
                <c:pt idx="8">
                  <c:v>706</c:v>
                </c:pt>
                <c:pt idx="9">
                  <c:v>779.33333333333337</c:v>
                </c:pt>
              </c:numCache>
            </c:numRef>
          </c:xVal>
          <c:yVal>
            <c:numRef>
              <c:f>'Messungen 13.11.16'!$G$71:$G$80</c:f>
              <c:numCache>
                <c:formatCode>0</c:formatCode>
                <c:ptCount val="10"/>
                <c:pt idx="0">
                  <c:v>287</c:v>
                </c:pt>
                <c:pt idx="1">
                  <c:v>321</c:v>
                </c:pt>
                <c:pt idx="2">
                  <c:v>303</c:v>
                </c:pt>
                <c:pt idx="3">
                  <c:v>285</c:v>
                </c:pt>
                <c:pt idx="4">
                  <c:v>299</c:v>
                </c:pt>
                <c:pt idx="5">
                  <c:v>321</c:v>
                </c:pt>
                <c:pt idx="6">
                  <c:v>289</c:v>
                </c:pt>
                <c:pt idx="7">
                  <c:v>327</c:v>
                </c:pt>
                <c:pt idx="8">
                  <c:v>319</c:v>
                </c:pt>
                <c:pt idx="9">
                  <c:v>305.66666666666669</c:v>
                </c:pt>
              </c:numCache>
            </c:numRef>
          </c:yVal>
          <c:bubbleSize>
            <c:numRef>
              <c:f>'Messungen 13.11.16'!$J$71:$J$80</c:f>
              <c:numCache>
                <c:formatCode>0</c:formatCode>
                <c:ptCount val="10"/>
                <c:pt idx="0">
                  <c:v>34.9757045675413</c:v>
                </c:pt>
                <c:pt idx="1">
                  <c:v>35.267249757045676</c:v>
                </c:pt>
                <c:pt idx="2">
                  <c:v>41.584062196307094</c:v>
                </c:pt>
                <c:pt idx="3">
                  <c:v>31.963070942662778</c:v>
                </c:pt>
                <c:pt idx="4">
                  <c:v>29.241982507288629</c:v>
                </c:pt>
                <c:pt idx="5">
                  <c:v>32.93488824101069</c:v>
                </c:pt>
                <c:pt idx="6">
                  <c:v>36.433430515063165</c:v>
                </c:pt>
                <c:pt idx="7">
                  <c:v>38.668610301263364</c:v>
                </c:pt>
                <c:pt idx="8">
                  <c:v>36.336248785228378</c:v>
                </c:pt>
                <c:pt idx="9">
                  <c:v>35.267249757045676</c:v>
                </c:pt>
              </c:numCache>
            </c:numRef>
          </c:bubbleSize>
          <c:bubble3D val="0"/>
          <c:extLst>
            <c:ext xmlns:c16="http://schemas.microsoft.com/office/drawing/2014/chart" uri="{C3380CC4-5D6E-409C-BE32-E72D297353CC}">
              <c16:uniqueId val="{00000006-59D9-4BA1-A080-1080DF742087}"/>
            </c:ext>
          </c:extLst>
        </c:ser>
        <c:dLbls>
          <c:showLegendKey val="0"/>
          <c:showVal val="0"/>
          <c:showCatName val="0"/>
          <c:showSerName val="0"/>
          <c:showPercent val="0"/>
          <c:showBubbleSize val="0"/>
        </c:dLbls>
        <c:bubbleScale val="20"/>
        <c:showNegBubbles val="0"/>
        <c:axId val="336864072"/>
        <c:axId val="336439456"/>
      </c:bubbleChart>
      <c:valAx>
        <c:axId val="336864072"/>
        <c:scaling>
          <c:orientation val="maxMin"/>
          <c:max val="2700"/>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az-Latn-AZ" sz="1200" b="0" i="0" baseline="0">
                    <a:effectLst/>
                  </a:rPr>
                  <a:t>F2 (Hz) (Size of bubbles representing </a:t>
                </a:r>
                <a:r>
                  <a:rPr lang="de-DE" sz="1200" b="0" i="0" baseline="0">
                    <a:effectLst/>
                  </a:rPr>
                  <a:t>F3)</a:t>
                </a:r>
                <a:endParaRPr lang="de-DE" sz="1200">
                  <a:effectLs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36439456"/>
        <c:crosses val="max"/>
        <c:crossBetween val="midCat"/>
        <c:majorUnit val="200"/>
      </c:valAx>
      <c:valAx>
        <c:axId val="336439456"/>
        <c:scaling>
          <c:orientation val="maxMin"/>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az-Latn-AZ" sz="1200"/>
                  <a:t>F1 (Hz)</a:t>
                </a:r>
                <a:endParaRPr lang="de-DE"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36864072"/>
        <c:crosses val="max"/>
        <c:crossBetween val="midCat"/>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F2 trajectories in the penultimate vowels of </a:t>
            </a:r>
            <a:r>
              <a:rPr lang="az-Latn-AZ" sz="1400" b="0" i="1" baseline="0">
                <a:effectLst/>
              </a:rPr>
              <a:t>kʊ́:kʊ̀</a:t>
            </a:r>
            <a:r>
              <a:rPr lang="az-Latn-AZ" sz="1400" b="0" i="0" baseline="0">
                <a:effectLst/>
              </a:rPr>
              <a:t> vs. </a:t>
            </a:r>
            <a:r>
              <a:rPr lang="az-Latn-AZ" sz="1400" b="0" i="1" baseline="0">
                <a:effectLst/>
              </a:rPr>
              <a:t>kó:kò</a:t>
            </a:r>
            <a:r>
              <a:rPr lang="az-Latn-AZ" sz="1400" b="0" i="0" baseline="0">
                <a:effectLst/>
              </a:rPr>
              <a:t> </a:t>
            </a:r>
          </a:p>
          <a:p>
            <a:pPr>
              <a:defRPr/>
            </a:pPr>
            <a:r>
              <a:rPr lang="az-Latn-AZ" sz="1400" b="0" i="0" baseline="0">
                <a:effectLst/>
              </a:rPr>
              <a:t>(KM, 2 formants &lt;2000 Hz)</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6"/>
          <c:order val="0"/>
          <c:tx>
            <c:v>kʊ́kʊ</c:v>
          </c:tx>
          <c:spPr>
            <a:ln w="28575" cap="rnd">
              <a:solidFill>
                <a:srgbClr val="0033CC"/>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'tab2sorted(2F&lt;2000)'!$O$40:$T$40</c:f>
              <c:numCache>
                <c:formatCode>General</c:formatCode>
                <c:ptCount val="6"/>
                <c:pt idx="0">
                  <c:v>414</c:v>
                </c:pt>
                <c:pt idx="1">
                  <c:v>422</c:v>
                </c:pt>
                <c:pt idx="2">
                  <c:v>478</c:v>
                </c:pt>
                <c:pt idx="3">
                  <c:v>519</c:v>
                </c:pt>
                <c:pt idx="4">
                  <c:v>518</c:v>
                </c:pt>
                <c:pt idx="5">
                  <c:v>480</c:v>
                </c:pt>
              </c:numCache>
            </c:numRef>
          </c:val>
          <c:smooth val="0"/>
          <c:extLst>
            <c:ext xmlns:c16="http://schemas.microsoft.com/office/drawing/2014/chart" uri="{C3380CC4-5D6E-409C-BE32-E72D297353CC}">
              <c16:uniqueId val="{00000000-BE83-483F-8D84-71B53CC6CA5F}"/>
            </c:ext>
          </c:extLst>
        </c:ser>
        <c:ser>
          <c:idx val="7"/>
          <c:order val="1"/>
          <c:tx>
            <c:v>kʊ́kʊ</c:v>
          </c:tx>
          <c:spPr>
            <a:ln w="28575" cap="rnd">
              <a:solidFill>
                <a:srgbClr val="0033CC"/>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'tab2sorted(2F&lt;2000)'!$O$41:$T$41</c:f>
              <c:numCache>
                <c:formatCode>General</c:formatCode>
                <c:ptCount val="6"/>
                <c:pt idx="0">
                  <c:v>422</c:v>
                </c:pt>
                <c:pt idx="1">
                  <c:v>503</c:v>
                </c:pt>
                <c:pt idx="2">
                  <c:v>535</c:v>
                </c:pt>
                <c:pt idx="3">
                  <c:v>526</c:v>
                </c:pt>
                <c:pt idx="4">
                  <c:v>531</c:v>
                </c:pt>
                <c:pt idx="5">
                  <c:v>478</c:v>
                </c:pt>
              </c:numCache>
            </c:numRef>
          </c:val>
          <c:smooth val="0"/>
          <c:extLst>
            <c:ext xmlns:c16="http://schemas.microsoft.com/office/drawing/2014/chart" uri="{C3380CC4-5D6E-409C-BE32-E72D297353CC}">
              <c16:uniqueId val="{00000001-BE83-483F-8D84-71B53CC6CA5F}"/>
            </c:ext>
          </c:extLst>
        </c:ser>
        <c:ser>
          <c:idx val="8"/>
          <c:order val="2"/>
          <c:tx>
            <c:v>kʊ́kʊ</c:v>
          </c:tx>
          <c:spPr>
            <a:ln w="28575" cap="rnd">
              <a:solidFill>
                <a:srgbClr val="0033CC"/>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'tab2sorted(2F&lt;2000)'!$O$42:$T$42</c:f>
              <c:numCache>
                <c:formatCode>General</c:formatCode>
                <c:ptCount val="6"/>
                <c:pt idx="0">
                  <c:v>556</c:v>
                </c:pt>
                <c:pt idx="1">
                  <c:v>554</c:v>
                </c:pt>
                <c:pt idx="2">
                  <c:v>543</c:v>
                </c:pt>
                <c:pt idx="3">
                  <c:v>538</c:v>
                </c:pt>
                <c:pt idx="4">
                  <c:v>522</c:v>
                </c:pt>
                <c:pt idx="5">
                  <c:v>510</c:v>
                </c:pt>
              </c:numCache>
            </c:numRef>
          </c:val>
          <c:smooth val="0"/>
          <c:extLst>
            <c:ext xmlns:c16="http://schemas.microsoft.com/office/drawing/2014/chart" uri="{C3380CC4-5D6E-409C-BE32-E72D297353CC}">
              <c16:uniqueId val="{00000002-BE83-483F-8D84-71B53CC6CA5F}"/>
            </c:ext>
          </c:extLst>
        </c:ser>
        <c:ser>
          <c:idx val="9"/>
          <c:order val="3"/>
          <c:tx>
            <c:v>kʊ́kʊ</c:v>
          </c:tx>
          <c:spPr>
            <a:ln w="28575" cap="rnd">
              <a:solidFill>
                <a:srgbClr val="0033CC"/>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'tab2sorted(2F&lt;2000)'!$O$43:$T$43</c:f>
              <c:numCache>
                <c:formatCode>General</c:formatCode>
                <c:ptCount val="6"/>
                <c:pt idx="0">
                  <c:v>426</c:v>
                </c:pt>
                <c:pt idx="1">
                  <c:v>442</c:v>
                </c:pt>
                <c:pt idx="2">
                  <c:v>475</c:v>
                </c:pt>
                <c:pt idx="3">
                  <c:v>518</c:v>
                </c:pt>
                <c:pt idx="4">
                  <c:v>514</c:v>
                </c:pt>
                <c:pt idx="5">
                  <c:v>471</c:v>
                </c:pt>
              </c:numCache>
            </c:numRef>
          </c:val>
          <c:smooth val="0"/>
          <c:extLst>
            <c:ext xmlns:c16="http://schemas.microsoft.com/office/drawing/2014/chart" uri="{C3380CC4-5D6E-409C-BE32-E72D297353CC}">
              <c16:uniqueId val="{00000003-BE83-483F-8D84-71B53CC6CA5F}"/>
            </c:ext>
          </c:extLst>
        </c:ser>
        <c:ser>
          <c:idx val="10"/>
          <c:order val="4"/>
          <c:tx>
            <c:v>kʊ́kʊ</c:v>
          </c:tx>
          <c:spPr>
            <a:ln w="28575" cap="rnd">
              <a:solidFill>
                <a:srgbClr val="0033CC"/>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'tab2sorted(2F&lt;2000)'!$O$44:$T$44</c:f>
              <c:numCache>
                <c:formatCode>General</c:formatCode>
                <c:ptCount val="6"/>
                <c:pt idx="0">
                  <c:v>521</c:v>
                </c:pt>
                <c:pt idx="1">
                  <c:v>515</c:v>
                </c:pt>
                <c:pt idx="2">
                  <c:v>514</c:v>
                </c:pt>
                <c:pt idx="3">
                  <c:v>527</c:v>
                </c:pt>
                <c:pt idx="4">
                  <c:v>515</c:v>
                </c:pt>
                <c:pt idx="5">
                  <c:v>482</c:v>
                </c:pt>
              </c:numCache>
            </c:numRef>
          </c:val>
          <c:smooth val="0"/>
          <c:extLst>
            <c:ext xmlns:c16="http://schemas.microsoft.com/office/drawing/2014/chart" uri="{C3380CC4-5D6E-409C-BE32-E72D297353CC}">
              <c16:uniqueId val="{00000004-BE83-483F-8D84-71B53CC6CA5F}"/>
            </c:ext>
          </c:extLst>
        </c:ser>
        <c:ser>
          <c:idx val="11"/>
          <c:order val="5"/>
          <c:tx>
            <c:v>kʊ́kʊ</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'tab2sorted(2F&lt;2000)'!$O$3:$T$3</c:f>
              <c:strCache>
                <c:ptCount val="6"/>
                <c:pt idx="0">
                  <c:v>F2_125</c:v>
                </c:pt>
                <c:pt idx="1">
                  <c:v>F2_250</c:v>
                </c:pt>
                <c:pt idx="2">
                  <c:v>F2_375</c:v>
                </c:pt>
                <c:pt idx="3">
                  <c:v>F2_500</c:v>
                </c:pt>
                <c:pt idx="4">
                  <c:v>F2_625</c:v>
                </c:pt>
                <c:pt idx="5">
                  <c:v>F2_750</c:v>
                </c:pt>
              </c:strCache>
            </c:strRef>
          </c:cat>
          <c:val>
            <c:numRef>
              <c:f>'tab2sorted(2F&lt;2000)'!$O$45:$T$45</c:f>
              <c:numCache>
                <c:formatCode>General</c:formatCode>
                <c:ptCount val="6"/>
                <c:pt idx="0">
                  <c:v>521</c:v>
                </c:pt>
                <c:pt idx="1">
                  <c:v>516</c:v>
                </c:pt>
                <c:pt idx="2">
                  <c:v>547</c:v>
                </c:pt>
                <c:pt idx="3">
                  <c:v>591</c:v>
                </c:pt>
                <c:pt idx="4">
                  <c:v>586</c:v>
                </c:pt>
                <c:pt idx="5">
                  <c:v>509</c:v>
                </c:pt>
              </c:numCache>
            </c:numRef>
          </c:val>
          <c:smooth val="0"/>
          <c:extLst>
            <c:ext xmlns:c16="http://schemas.microsoft.com/office/drawing/2014/chart" uri="{C3380CC4-5D6E-409C-BE32-E72D297353CC}">
              <c16:uniqueId val="{00000005-BE83-483F-8D84-71B53CC6CA5F}"/>
            </c:ext>
          </c:extLst>
        </c:ser>
        <c:ser>
          <c:idx val="12"/>
          <c:order val="6"/>
          <c:tx>
            <c:v>kóko</c:v>
          </c:tx>
          <c:spPr>
            <a:ln w="28575" cap="rnd">
              <a:solidFill>
                <a:srgbClr val="00CC00"/>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'tab2sorted(2F&lt;2000)'!$O$59:$T$59</c:f>
              <c:numCache>
                <c:formatCode>General</c:formatCode>
                <c:ptCount val="6"/>
                <c:pt idx="0">
                  <c:v>623</c:v>
                </c:pt>
                <c:pt idx="1">
                  <c:v>677</c:v>
                </c:pt>
                <c:pt idx="2">
                  <c:v>711</c:v>
                </c:pt>
                <c:pt idx="3">
                  <c:v>725</c:v>
                </c:pt>
                <c:pt idx="4">
                  <c:v>711</c:v>
                </c:pt>
                <c:pt idx="5">
                  <c:v>688</c:v>
                </c:pt>
              </c:numCache>
            </c:numRef>
          </c:val>
          <c:smooth val="0"/>
          <c:extLst>
            <c:ext xmlns:c16="http://schemas.microsoft.com/office/drawing/2014/chart" uri="{C3380CC4-5D6E-409C-BE32-E72D297353CC}">
              <c16:uniqueId val="{00000006-BE83-483F-8D84-71B53CC6CA5F}"/>
            </c:ext>
          </c:extLst>
        </c:ser>
        <c:ser>
          <c:idx val="13"/>
          <c:order val="7"/>
          <c:tx>
            <c:v>kóko</c:v>
          </c:tx>
          <c:spPr>
            <a:ln w="28575" cap="rnd">
              <a:solidFill>
                <a:srgbClr val="00CC00"/>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'tab2sorted(2F&lt;2000)'!$O$60:$T$60</c:f>
              <c:numCache>
                <c:formatCode>General</c:formatCode>
                <c:ptCount val="6"/>
                <c:pt idx="1">
                  <c:v>694</c:v>
                </c:pt>
                <c:pt idx="2">
                  <c:v>699</c:v>
                </c:pt>
                <c:pt idx="3">
                  <c:v>709</c:v>
                </c:pt>
                <c:pt idx="4">
                  <c:v>706</c:v>
                </c:pt>
                <c:pt idx="5">
                  <c:v>682</c:v>
                </c:pt>
              </c:numCache>
            </c:numRef>
          </c:val>
          <c:smooth val="0"/>
          <c:extLst>
            <c:ext xmlns:c16="http://schemas.microsoft.com/office/drawing/2014/chart" uri="{C3380CC4-5D6E-409C-BE32-E72D297353CC}">
              <c16:uniqueId val="{00000007-BE83-483F-8D84-71B53CC6CA5F}"/>
            </c:ext>
          </c:extLst>
        </c:ser>
        <c:ser>
          <c:idx val="14"/>
          <c:order val="8"/>
          <c:tx>
            <c:v>kóko</c:v>
          </c:tx>
          <c:spPr>
            <a:ln w="28575" cap="rnd">
              <a:solidFill>
                <a:srgbClr val="00CC00"/>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'tab2sorted(2F&lt;2000)'!$O$61:$T$61</c:f>
              <c:numCache>
                <c:formatCode>General</c:formatCode>
                <c:ptCount val="6"/>
                <c:pt idx="1">
                  <c:v>760</c:v>
                </c:pt>
                <c:pt idx="2">
                  <c:v>764</c:v>
                </c:pt>
                <c:pt idx="3">
                  <c:v>758</c:v>
                </c:pt>
                <c:pt idx="4">
                  <c:v>742</c:v>
                </c:pt>
                <c:pt idx="5">
                  <c:v>718</c:v>
                </c:pt>
              </c:numCache>
            </c:numRef>
          </c:val>
          <c:smooth val="0"/>
          <c:extLst>
            <c:ext xmlns:c16="http://schemas.microsoft.com/office/drawing/2014/chart" uri="{C3380CC4-5D6E-409C-BE32-E72D297353CC}">
              <c16:uniqueId val="{00000008-BE83-483F-8D84-71B53CC6CA5F}"/>
            </c:ext>
          </c:extLst>
        </c:ser>
        <c:ser>
          <c:idx val="15"/>
          <c:order val="9"/>
          <c:tx>
            <c:v>kóko</c:v>
          </c:tx>
          <c:spPr>
            <a:ln w="28575" cap="rnd">
              <a:solidFill>
                <a:srgbClr val="00CC00"/>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'tab2sorted(2F&lt;2000)'!$O$62:$T$62</c:f>
              <c:numCache>
                <c:formatCode>General</c:formatCode>
                <c:ptCount val="6"/>
                <c:pt idx="0">
                  <c:v>652</c:v>
                </c:pt>
                <c:pt idx="1">
                  <c:v>688</c:v>
                </c:pt>
                <c:pt idx="2">
                  <c:v>702</c:v>
                </c:pt>
                <c:pt idx="3">
                  <c:v>700</c:v>
                </c:pt>
                <c:pt idx="4">
                  <c:v>700</c:v>
                </c:pt>
                <c:pt idx="5">
                  <c:v>666</c:v>
                </c:pt>
              </c:numCache>
            </c:numRef>
          </c:val>
          <c:smooth val="0"/>
          <c:extLst>
            <c:ext xmlns:c16="http://schemas.microsoft.com/office/drawing/2014/chart" uri="{C3380CC4-5D6E-409C-BE32-E72D297353CC}">
              <c16:uniqueId val="{00000009-BE83-483F-8D84-71B53CC6CA5F}"/>
            </c:ext>
          </c:extLst>
        </c:ser>
        <c:ser>
          <c:idx val="16"/>
          <c:order val="10"/>
          <c:tx>
            <c:v>kóko</c:v>
          </c:tx>
          <c:spPr>
            <a:ln w="28575" cap="rnd">
              <a:solidFill>
                <a:srgbClr val="00CC00"/>
              </a:solidFill>
              <a:round/>
            </a:ln>
            <a:effectLst/>
          </c:spPr>
          <c:marker>
            <c:symbol val="none"/>
          </c:marker>
          <c:cat>
            <c:strRef>
              <c:f>'tab2sorted(2F&lt;2000)'!$O$3:$T$3</c:f>
              <c:strCache>
                <c:ptCount val="6"/>
                <c:pt idx="0">
                  <c:v>F2_125</c:v>
                </c:pt>
                <c:pt idx="1">
                  <c:v>F2_250</c:v>
                </c:pt>
                <c:pt idx="2">
                  <c:v>F2_375</c:v>
                </c:pt>
                <c:pt idx="3">
                  <c:v>F2_500</c:v>
                </c:pt>
                <c:pt idx="4">
                  <c:v>F2_625</c:v>
                </c:pt>
                <c:pt idx="5">
                  <c:v>F2_750</c:v>
                </c:pt>
              </c:strCache>
            </c:strRef>
          </c:cat>
          <c:val>
            <c:numRef>
              <c:f>'tab2sorted(2F&lt;2000)'!$O$63:$T$63</c:f>
              <c:numCache>
                <c:formatCode>General</c:formatCode>
                <c:ptCount val="6"/>
                <c:pt idx="0">
                  <c:v>648</c:v>
                </c:pt>
                <c:pt idx="1">
                  <c:v>667</c:v>
                </c:pt>
                <c:pt idx="2">
                  <c:v>684</c:v>
                </c:pt>
                <c:pt idx="3">
                  <c:v>687</c:v>
                </c:pt>
                <c:pt idx="4">
                  <c:v>671</c:v>
                </c:pt>
                <c:pt idx="5">
                  <c:v>657</c:v>
                </c:pt>
              </c:numCache>
            </c:numRef>
          </c:val>
          <c:smooth val="0"/>
          <c:extLst>
            <c:ext xmlns:c16="http://schemas.microsoft.com/office/drawing/2014/chart" uri="{C3380CC4-5D6E-409C-BE32-E72D297353CC}">
              <c16:uniqueId val="{0000000A-BE83-483F-8D84-71B53CC6CA5F}"/>
            </c:ext>
          </c:extLst>
        </c:ser>
        <c:ser>
          <c:idx val="17"/>
          <c:order val="11"/>
          <c:tx>
            <c:v>kóko</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'tab2sorted(2F&lt;2000)'!$O$3:$T$3</c:f>
              <c:strCache>
                <c:ptCount val="6"/>
                <c:pt idx="0">
                  <c:v>F2_125</c:v>
                </c:pt>
                <c:pt idx="1">
                  <c:v>F2_250</c:v>
                </c:pt>
                <c:pt idx="2">
                  <c:v>F2_375</c:v>
                </c:pt>
                <c:pt idx="3">
                  <c:v>F2_500</c:v>
                </c:pt>
                <c:pt idx="4">
                  <c:v>F2_625</c:v>
                </c:pt>
                <c:pt idx="5">
                  <c:v>F2_750</c:v>
                </c:pt>
              </c:strCache>
            </c:strRef>
          </c:cat>
          <c:val>
            <c:numRef>
              <c:f>'tab2sorted(2F&lt;2000)'!$O$64:$T$64</c:f>
              <c:numCache>
                <c:formatCode>General</c:formatCode>
                <c:ptCount val="6"/>
                <c:pt idx="0">
                  <c:v>711</c:v>
                </c:pt>
                <c:pt idx="1">
                  <c:v>713</c:v>
                </c:pt>
                <c:pt idx="2">
                  <c:v>710</c:v>
                </c:pt>
                <c:pt idx="3">
                  <c:v>707</c:v>
                </c:pt>
                <c:pt idx="4">
                  <c:v>689</c:v>
                </c:pt>
                <c:pt idx="5">
                  <c:v>661</c:v>
                </c:pt>
              </c:numCache>
            </c:numRef>
          </c:val>
          <c:smooth val="0"/>
          <c:extLst>
            <c:ext xmlns:c16="http://schemas.microsoft.com/office/drawing/2014/chart" uri="{C3380CC4-5D6E-409C-BE32-E72D297353CC}">
              <c16:uniqueId val="{0000000B-BE83-483F-8D84-71B53CC6CA5F}"/>
            </c:ext>
          </c:extLst>
        </c:ser>
        <c:dLbls>
          <c:showLegendKey val="0"/>
          <c:showVal val="0"/>
          <c:showCatName val="0"/>
          <c:showSerName val="0"/>
          <c:showPercent val="0"/>
          <c:showBubbleSize val="0"/>
        </c:dLbls>
        <c:smooth val="0"/>
        <c:axId val="480350640"/>
        <c:axId val="480354904"/>
      </c:lineChart>
      <c:catAx>
        <c:axId val="48035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0354904"/>
        <c:crosses val="autoZero"/>
        <c:auto val="1"/>
        <c:lblAlgn val="ctr"/>
        <c:lblOffset val="100"/>
        <c:noMultiLvlLbl val="0"/>
      </c:catAx>
      <c:valAx>
        <c:axId val="480354904"/>
        <c:scaling>
          <c:orientation val="minMax"/>
          <c:max val="1000"/>
          <c:min val="4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035064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1. Vowels in the context of /_C_#: F1, F2 and F3 (size) at 0.5 of vowel (OD) </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'tab-sorted'!$Q$5:$Q$20</c:f>
              <c:numCache>
                <c:formatCode>General</c:formatCode>
                <c:ptCount val="16"/>
                <c:pt idx="0">
                  <c:v>2887</c:v>
                </c:pt>
                <c:pt idx="1">
                  <c:v>2853</c:v>
                </c:pt>
                <c:pt idx="2">
                  <c:v>2789</c:v>
                </c:pt>
                <c:pt idx="4">
                  <c:v>2806</c:v>
                </c:pt>
                <c:pt idx="5">
                  <c:v>2904</c:v>
                </c:pt>
                <c:pt idx="6">
                  <c:v>2863</c:v>
                </c:pt>
                <c:pt idx="8">
                  <c:v>2676</c:v>
                </c:pt>
                <c:pt idx="9">
                  <c:v>2625</c:v>
                </c:pt>
                <c:pt idx="10">
                  <c:v>2545</c:v>
                </c:pt>
                <c:pt idx="12">
                  <c:v>2698</c:v>
                </c:pt>
                <c:pt idx="13">
                  <c:v>2772</c:v>
                </c:pt>
                <c:pt idx="14">
                  <c:v>2798</c:v>
                </c:pt>
              </c:numCache>
            </c:numRef>
          </c:xVal>
          <c:yVal>
            <c:numRef>
              <c:f>'tab-sorted'!$K$5:$K$20</c:f>
              <c:numCache>
                <c:formatCode>General</c:formatCode>
                <c:ptCount val="16"/>
                <c:pt idx="0">
                  <c:v>229</c:v>
                </c:pt>
                <c:pt idx="1">
                  <c:v>232</c:v>
                </c:pt>
                <c:pt idx="2">
                  <c:v>205</c:v>
                </c:pt>
                <c:pt idx="4">
                  <c:v>253</c:v>
                </c:pt>
                <c:pt idx="5">
                  <c:v>249</c:v>
                </c:pt>
                <c:pt idx="6">
                  <c:v>233</c:v>
                </c:pt>
                <c:pt idx="8">
                  <c:v>250</c:v>
                </c:pt>
                <c:pt idx="9">
                  <c:v>272</c:v>
                </c:pt>
                <c:pt idx="10">
                  <c:v>279</c:v>
                </c:pt>
                <c:pt idx="12">
                  <c:v>235</c:v>
                </c:pt>
                <c:pt idx="13">
                  <c:v>233</c:v>
                </c:pt>
                <c:pt idx="14">
                  <c:v>233</c:v>
                </c:pt>
              </c:numCache>
            </c:numRef>
          </c:yVal>
          <c:bubbleSize>
            <c:numRef>
              <c:f>'tab-sorted'!$AB$5:$AB$20</c:f>
              <c:numCache>
                <c:formatCode>0.0</c:formatCode>
                <c:ptCount val="16"/>
                <c:pt idx="0">
                  <c:v>101.78571428571429</c:v>
                </c:pt>
                <c:pt idx="1">
                  <c:v>98.428571428571431</c:v>
                </c:pt>
                <c:pt idx="2">
                  <c:v>111.64285714285714</c:v>
                </c:pt>
                <c:pt idx="4">
                  <c:v>90.142857142857139</c:v>
                </c:pt>
                <c:pt idx="5">
                  <c:v>99.357142857142861</c:v>
                </c:pt>
                <c:pt idx="6">
                  <c:v>103.92857142857143</c:v>
                </c:pt>
                <c:pt idx="8">
                  <c:v>68.571428571428569</c:v>
                </c:pt>
                <c:pt idx="9">
                  <c:v>65.785714285714278</c:v>
                </c:pt>
                <c:pt idx="10">
                  <c:v>51.285714285714285</c:v>
                </c:pt>
                <c:pt idx="12">
                  <c:v>67.857142857142861</c:v>
                </c:pt>
                <c:pt idx="13">
                  <c:v>73.071428571428569</c:v>
                </c:pt>
                <c:pt idx="14">
                  <c:v>53.214285714285715</c:v>
                </c:pt>
              </c:numCache>
            </c:numRef>
          </c:bubbleSize>
          <c:bubble3D val="0"/>
          <c:extLst>
            <c:ext xmlns:c16="http://schemas.microsoft.com/office/drawing/2014/chart" uri="{C3380CC4-5D6E-409C-BE32-E72D297353CC}">
              <c16:uniqueId val="{00000000-5DA3-4F2F-8DD6-73B0825BC9AD}"/>
            </c:ext>
          </c:extLst>
        </c:ser>
        <c:ser>
          <c:idx val="1"/>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'tab-sorted'!$Q$25:$Q$32</c:f>
              <c:numCache>
                <c:formatCode>General</c:formatCode>
                <c:ptCount val="8"/>
                <c:pt idx="0">
                  <c:v>2864</c:v>
                </c:pt>
                <c:pt idx="1">
                  <c:v>2688</c:v>
                </c:pt>
                <c:pt idx="2">
                  <c:v>2797</c:v>
                </c:pt>
                <c:pt idx="4">
                  <c:v>2744</c:v>
                </c:pt>
                <c:pt idx="5">
                  <c:v>2689</c:v>
                </c:pt>
                <c:pt idx="6">
                  <c:v>2714</c:v>
                </c:pt>
              </c:numCache>
            </c:numRef>
          </c:xVal>
          <c:yVal>
            <c:numRef>
              <c:f>'tab-sorted'!$K$25:$K$32</c:f>
              <c:numCache>
                <c:formatCode>General</c:formatCode>
                <c:ptCount val="8"/>
                <c:pt idx="0">
                  <c:v>315</c:v>
                </c:pt>
                <c:pt idx="1">
                  <c:v>288</c:v>
                </c:pt>
                <c:pt idx="2">
                  <c:v>313</c:v>
                </c:pt>
                <c:pt idx="4">
                  <c:v>315</c:v>
                </c:pt>
                <c:pt idx="5">
                  <c:v>363</c:v>
                </c:pt>
                <c:pt idx="6">
                  <c:v>352</c:v>
                </c:pt>
              </c:numCache>
            </c:numRef>
          </c:yVal>
          <c:bubbleSize>
            <c:numRef>
              <c:f>'tab-sorted'!$AB$25:$AB$32</c:f>
              <c:numCache>
                <c:formatCode>0.0</c:formatCode>
                <c:ptCount val="8"/>
                <c:pt idx="0">
                  <c:v>64.928571428571431</c:v>
                </c:pt>
                <c:pt idx="1">
                  <c:v>65.357142857142861</c:v>
                </c:pt>
                <c:pt idx="2">
                  <c:v>74.428571428571431</c:v>
                </c:pt>
                <c:pt idx="4">
                  <c:v>87</c:v>
                </c:pt>
                <c:pt idx="5">
                  <c:v>76.857142857142861</c:v>
                </c:pt>
                <c:pt idx="6">
                  <c:v>78.214285714285708</c:v>
                </c:pt>
              </c:numCache>
            </c:numRef>
          </c:bubbleSize>
          <c:bubble3D val="0"/>
          <c:extLst>
            <c:ext xmlns:c16="http://schemas.microsoft.com/office/drawing/2014/chart" uri="{C3380CC4-5D6E-409C-BE32-E72D297353CC}">
              <c16:uniqueId val="{00000001-5DA3-4F2F-8DD6-73B0825BC9AD}"/>
            </c:ext>
          </c:extLst>
        </c:ser>
        <c:ser>
          <c:idx val="2"/>
          <c:order val="2"/>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'tab-sorted'!$Q$45:$Q$57</c:f>
              <c:numCache>
                <c:formatCode>General</c:formatCode>
                <c:ptCount val="13"/>
                <c:pt idx="0">
                  <c:v>2397</c:v>
                </c:pt>
                <c:pt idx="1">
                  <c:v>2495</c:v>
                </c:pt>
                <c:pt idx="2">
                  <c:v>2523</c:v>
                </c:pt>
                <c:pt idx="4">
                  <c:v>2546</c:v>
                </c:pt>
                <c:pt idx="5">
                  <c:v>2530</c:v>
                </c:pt>
                <c:pt idx="6">
                  <c:v>2446</c:v>
                </c:pt>
                <c:pt idx="9">
                  <c:v>2566</c:v>
                </c:pt>
                <c:pt idx="10">
                  <c:v>2661</c:v>
                </c:pt>
                <c:pt idx="11">
                  <c:v>2740</c:v>
                </c:pt>
              </c:numCache>
            </c:numRef>
          </c:xVal>
          <c:yVal>
            <c:numRef>
              <c:f>'tab-sorted'!$K$45:$K$57</c:f>
              <c:numCache>
                <c:formatCode>General</c:formatCode>
                <c:ptCount val="13"/>
                <c:pt idx="0">
                  <c:v>461</c:v>
                </c:pt>
                <c:pt idx="1">
                  <c:v>381</c:v>
                </c:pt>
                <c:pt idx="2">
                  <c:v>393</c:v>
                </c:pt>
                <c:pt idx="4">
                  <c:v>466</c:v>
                </c:pt>
                <c:pt idx="5">
                  <c:v>434</c:v>
                </c:pt>
                <c:pt idx="6">
                  <c:v>423</c:v>
                </c:pt>
                <c:pt idx="9">
                  <c:v>370</c:v>
                </c:pt>
                <c:pt idx="10">
                  <c:v>384</c:v>
                </c:pt>
                <c:pt idx="11">
                  <c:v>363</c:v>
                </c:pt>
              </c:numCache>
            </c:numRef>
          </c:yVal>
          <c:bubbleSize>
            <c:numRef>
              <c:f>'tab-sorted'!$AB$45:$AB$57</c:f>
              <c:numCache>
                <c:formatCode>0.0</c:formatCode>
                <c:ptCount val="13"/>
                <c:pt idx="0">
                  <c:v>56.428571428571431</c:v>
                </c:pt>
                <c:pt idx="1">
                  <c:v>56</c:v>
                </c:pt>
                <c:pt idx="2">
                  <c:v>56.071428571428569</c:v>
                </c:pt>
                <c:pt idx="4">
                  <c:v>61.5</c:v>
                </c:pt>
                <c:pt idx="5">
                  <c:v>61.285714285714285</c:v>
                </c:pt>
                <c:pt idx="6">
                  <c:v>41.714285714285715</c:v>
                </c:pt>
                <c:pt idx="9">
                  <c:v>62.142857142857146</c:v>
                </c:pt>
                <c:pt idx="10">
                  <c:v>63.642857142857146</c:v>
                </c:pt>
                <c:pt idx="11">
                  <c:v>76.5</c:v>
                </c:pt>
              </c:numCache>
            </c:numRef>
          </c:bubbleSize>
          <c:bubble3D val="0"/>
          <c:extLst>
            <c:ext xmlns:c16="http://schemas.microsoft.com/office/drawing/2014/chart" uri="{C3380CC4-5D6E-409C-BE32-E72D297353CC}">
              <c16:uniqueId val="{00000002-5DA3-4F2F-8DD6-73B0825BC9AD}"/>
            </c:ext>
          </c:extLst>
        </c:ser>
        <c:ser>
          <c:idx val="10"/>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'tab-sorted'!$Q$62:$Q$78</c:f>
              <c:numCache>
                <c:formatCode>General</c:formatCode>
                <c:ptCount val="17"/>
                <c:pt idx="0">
                  <c:v>2512</c:v>
                </c:pt>
                <c:pt idx="1">
                  <c:v>2505</c:v>
                </c:pt>
                <c:pt idx="2">
                  <c:v>2496</c:v>
                </c:pt>
                <c:pt idx="4">
                  <c:v>2319</c:v>
                </c:pt>
                <c:pt idx="5">
                  <c:v>2399</c:v>
                </c:pt>
                <c:pt idx="6">
                  <c:v>2431</c:v>
                </c:pt>
                <c:pt idx="9">
                  <c:v>2636</c:v>
                </c:pt>
                <c:pt idx="10">
                  <c:v>2594</c:v>
                </c:pt>
                <c:pt idx="11">
                  <c:v>2565</c:v>
                </c:pt>
                <c:pt idx="13">
                  <c:v>2362</c:v>
                </c:pt>
                <c:pt idx="14">
                  <c:v>2394</c:v>
                </c:pt>
                <c:pt idx="15">
                  <c:v>2363</c:v>
                </c:pt>
              </c:numCache>
            </c:numRef>
          </c:xVal>
          <c:yVal>
            <c:numRef>
              <c:f>'tab-sorted'!$K$62:$K$78</c:f>
              <c:numCache>
                <c:formatCode>General</c:formatCode>
                <c:ptCount val="17"/>
                <c:pt idx="0">
                  <c:v>572</c:v>
                </c:pt>
                <c:pt idx="1">
                  <c:v>573</c:v>
                </c:pt>
                <c:pt idx="2">
                  <c:v>548</c:v>
                </c:pt>
                <c:pt idx="4">
                  <c:v>473</c:v>
                </c:pt>
                <c:pt idx="5">
                  <c:v>571</c:v>
                </c:pt>
                <c:pt idx="6">
                  <c:v>606</c:v>
                </c:pt>
                <c:pt idx="9">
                  <c:v>521</c:v>
                </c:pt>
                <c:pt idx="10">
                  <c:v>499</c:v>
                </c:pt>
                <c:pt idx="11">
                  <c:v>472</c:v>
                </c:pt>
                <c:pt idx="13">
                  <c:v>649</c:v>
                </c:pt>
                <c:pt idx="14">
                  <c:v>650</c:v>
                </c:pt>
                <c:pt idx="15">
                  <c:v>644</c:v>
                </c:pt>
              </c:numCache>
            </c:numRef>
          </c:yVal>
          <c:bubbleSize>
            <c:numRef>
              <c:f>'tab-sorted'!$AB$62:$AB$78</c:f>
              <c:numCache>
                <c:formatCode>0.0</c:formatCode>
                <c:ptCount val="17"/>
                <c:pt idx="0">
                  <c:v>63.642857142857146</c:v>
                </c:pt>
                <c:pt idx="1">
                  <c:v>61.642857142857146</c:v>
                </c:pt>
                <c:pt idx="2">
                  <c:v>65.071428571428569</c:v>
                </c:pt>
                <c:pt idx="4">
                  <c:v>50.642857142857146</c:v>
                </c:pt>
                <c:pt idx="5">
                  <c:v>42</c:v>
                </c:pt>
                <c:pt idx="6">
                  <c:v>52.642857142857146</c:v>
                </c:pt>
                <c:pt idx="9">
                  <c:v>62.071428571428569</c:v>
                </c:pt>
                <c:pt idx="10">
                  <c:v>66.071428571428569</c:v>
                </c:pt>
                <c:pt idx="11">
                  <c:v>61</c:v>
                </c:pt>
                <c:pt idx="13">
                  <c:v>66.285714285714278</c:v>
                </c:pt>
                <c:pt idx="14">
                  <c:v>62.5</c:v>
                </c:pt>
                <c:pt idx="15">
                  <c:v>58.928571428571431</c:v>
                </c:pt>
              </c:numCache>
            </c:numRef>
          </c:bubbleSize>
          <c:bubble3D val="0"/>
          <c:extLst>
            <c:ext xmlns:c16="http://schemas.microsoft.com/office/drawing/2014/chart" uri="{C3380CC4-5D6E-409C-BE32-E72D297353CC}">
              <c16:uniqueId val="{00000003-5DA3-4F2F-8DD6-73B0825BC9AD}"/>
            </c:ext>
          </c:extLst>
        </c:ser>
        <c:ser>
          <c:idx val="3"/>
          <c:order val="4"/>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'tab-sorted'!$Q$83:$Q$110</c:f>
              <c:numCache>
                <c:formatCode>General</c:formatCode>
                <c:ptCount val="28"/>
                <c:pt idx="0">
                  <c:v>1552</c:v>
                </c:pt>
                <c:pt idx="1">
                  <c:v>1492</c:v>
                </c:pt>
                <c:pt idx="2">
                  <c:v>1573</c:v>
                </c:pt>
                <c:pt idx="4">
                  <c:v>1742</c:v>
                </c:pt>
                <c:pt idx="5">
                  <c:v>1732</c:v>
                </c:pt>
                <c:pt idx="6">
                  <c:v>1753</c:v>
                </c:pt>
                <c:pt idx="8">
                  <c:v>1621</c:v>
                </c:pt>
                <c:pt idx="9">
                  <c:v>1647</c:v>
                </c:pt>
                <c:pt idx="10">
                  <c:v>1659</c:v>
                </c:pt>
                <c:pt idx="12">
                  <c:v>1662</c:v>
                </c:pt>
                <c:pt idx="13">
                  <c:v>1752</c:v>
                </c:pt>
                <c:pt idx="14">
                  <c:v>1649</c:v>
                </c:pt>
                <c:pt idx="16">
                  <c:v>1608</c:v>
                </c:pt>
                <c:pt idx="17">
                  <c:v>1577</c:v>
                </c:pt>
                <c:pt idx="18">
                  <c:v>1594</c:v>
                </c:pt>
                <c:pt idx="20">
                  <c:v>1660</c:v>
                </c:pt>
                <c:pt idx="21">
                  <c:v>1593</c:v>
                </c:pt>
                <c:pt idx="22">
                  <c:v>1544</c:v>
                </c:pt>
                <c:pt idx="24">
                  <c:v>1636</c:v>
                </c:pt>
                <c:pt idx="25">
                  <c:v>1708</c:v>
                </c:pt>
                <c:pt idx="26">
                  <c:v>1704</c:v>
                </c:pt>
              </c:numCache>
            </c:numRef>
          </c:xVal>
          <c:yVal>
            <c:numRef>
              <c:f>'tab-sorted'!$K$83:$K$110</c:f>
              <c:numCache>
                <c:formatCode>General</c:formatCode>
                <c:ptCount val="28"/>
                <c:pt idx="0">
                  <c:v>874</c:v>
                </c:pt>
                <c:pt idx="1">
                  <c:v>849</c:v>
                </c:pt>
                <c:pt idx="2">
                  <c:v>856</c:v>
                </c:pt>
                <c:pt idx="4">
                  <c:v>850</c:v>
                </c:pt>
                <c:pt idx="5">
                  <c:v>830</c:v>
                </c:pt>
                <c:pt idx="6">
                  <c:v>869</c:v>
                </c:pt>
                <c:pt idx="8">
                  <c:v>923</c:v>
                </c:pt>
                <c:pt idx="9">
                  <c:v>882</c:v>
                </c:pt>
                <c:pt idx="10">
                  <c:v>838</c:v>
                </c:pt>
                <c:pt idx="12">
                  <c:v>935</c:v>
                </c:pt>
                <c:pt idx="13">
                  <c:v>936</c:v>
                </c:pt>
                <c:pt idx="14">
                  <c:v>959</c:v>
                </c:pt>
                <c:pt idx="16">
                  <c:v>893</c:v>
                </c:pt>
                <c:pt idx="17">
                  <c:v>838</c:v>
                </c:pt>
                <c:pt idx="18">
                  <c:v>838</c:v>
                </c:pt>
                <c:pt idx="20">
                  <c:v>916</c:v>
                </c:pt>
                <c:pt idx="21">
                  <c:v>918</c:v>
                </c:pt>
                <c:pt idx="22">
                  <c:v>819</c:v>
                </c:pt>
                <c:pt idx="24">
                  <c:v>904</c:v>
                </c:pt>
                <c:pt idx="25">
                  <c:v>874</c:v>
                </c:pt>
                <c:pt idx="26">
                  <c:v>902</c:v>
                </c:pt>
              </c:numCache>
            </c:numRef>
          </c:yVal>
          <c:bubbleSize>
            <c:numRef>
              <c:f>'tab-sorted'!$AB$83:$AB$110</c:f>
              <c:numCache>
                <c:formatCode>0.0</c:formatCode>
                <c:ptCount val="28"/>
                <c:pt idx="0">
                  <c:v>34.642857142857139</c:v>
                </c:pt>
                <c:pt idx="1">
                  <c:v>31.214285714285715</c:v>
                </c:pt>
                <c:pt idx="2">
                  <c:v>33.785714285714285</c:v>
                </c:pt>
                <c:pt idx="4">
                  <c:v>31.428571428571427</c:v>
                </c:pt>
                <c:pt idx="5">
                  <c:v>39</c:v>
                </c:pt>
                <c:pt idx="6">
                  <c:v>27.571428571428573</c:v>
                </c:pt>
                <c:pt idx="8">
                  <c:v>25.571428571428569</c:v>
                </c:pt>
                <c:pt idx="9">
                  <c:v>32.785714285714285</c:v>
                </c:pt>
                <c:pt idx="10">
                  <c:v>29.571428571428573</c:v>
                </c:pt>
                <c:pt idx="12">
                  <c:v>46.714285714285715</c:v>
                </c:pt>
                <c:pt idx="13">
                  <c:v>55.571428571428569</c:v>
                </c:pt>
                <c:pt idx="14">
                  <c:v>49.428571428571431</c:v>
                </c:pt>
                <c:pt idx="16">
                  <c:v>23.214285714285715</c:v>
                </c:pt>
                <c:pt idx="17">
                  <c:v>35.285714285714285</c:v>
                </c:pt>
                <c:pt idx="18">
                  <c:v>29.214285714285715</c:v>
                </c:pt>
                <c:pt idx="20">
                  <c:v>38.714285714285715</c:v>
                </c:pt>
                <c:pt idx="21">
                  <c:v>33.571428571428569</c:v>
                </c:pt>
                <c:pt idx="22">
                  <c:v>32.428571428571431</c:v>
                </c:pt>
                <c:pt idx="24">
                  <c:v>29.357142857142858</c:v>
                </c:pt>
                <c:pt idx="25">
                  <c:v>46.142857142857146</c:v>
                </c:pt>
                <c:pt idx="26">
                  <c:v>40.928571428571431</c:v>
                </c:pt>
              </c:numCache>
            </c:numRef>
          </c:bubbleSize>
          <c:bubble3D val="0"/>
          <c:extLst>
            <c:ext xmlns:c16="http://schemas.microsoft.com/office/drawing/2014/chart" uri="{C3380CC4-5D6E-409C-BE32-E72D297353CC}">
              <c16:uniqueId val="{00000004-5DA3-4F2F-8DD6-73B0825BC9AD}"/>
            </c:ext>
          </c:extLst>
        </c:ser>
        <c:ser>
          <c:idx val="4"/>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'tab-sorted'!$Q$115:$Q$128</c:f>
              <c:numCache>
                <c:formatCode>General</c:formatCode>
                <c:ptCount val="14"/>
                <c:pt idx="0">
                  <c:v>910</c:v>
                </c:pt>
                <c:pt idx="1">
                  <c:v>813</c:v>
                </c:pt>
                <c:pt idx="2">
                  <c:v>835</c:v>
                </c:pt>
                <c:pt idx="4">
                  <c:v>953</c:v>
                </c:pt>
                <c:pt idx="5">
                  <c:v>828</c:v>
                </c:pt>
                <c:pt idx="6">
                  <c:v>958</c:v>
                </c:pt>
                <c:pt idx="8">
                  <c:v>1059</c:v>
                </c:pt>
                <c:pt idx="9">
                  <c:v>984</c:v>
                </c:pt>
                <c:pt idx="10">
                  <c:v>931</c:v>
                </c:pt>
                <c:pt idx="12">
                  <c:v>1061</c:v>
                </c:pt>
              </c:numCache>
            </c:numRef>
          </c:xVal>
          <c:yVal>
            <c:numRef>
              <c:f>'tab-sorted'!$K$115:$K$128</c:f>
              <c:numCache>
                <c:formatCode>General</c:formatCode>
                <c:ptCount val="14"/>
                <c:pt idx="0">
                  <c:v>309</c:v>
                </c:pt>
                <c:pt idx="1">
                  <c:v>275</c:v>
                </c:pt>
                <c:pt idx="2">
                  <c:v>262</c:v>
                </c:pt>
                <c:pt idx="4">
                  <c:v>323</c:v>
                </c:pt>
                <c:pt idx="5">
                  <c:v>286</c:v>
                </c:pt>
                <c:pt idx="6">
                  <c:v>286</c:v>
                </c:pt>
                <c:pt idx="8">
                  <c:v>319</c:v>
                </c:pt>
                <c:pt idx="9">
                  <c:v>284</c:v>
                </c:pt>
                <c:pt idx="10">
                  <c:v>276</c:v>
                </c:pt>
                <c:pt idx="12">
                  <c:v>261</c:v>
                </c:pt>
              </c:numCache>
            </c:numRef>
          </c:yVal>
          <c:bubbleSize>
            <c:numRef>
              <c:f>'tab-sorted'!$AB$115:$AB$128</c:f>
              <c:numCache>
                <c:formatCode>0.0</c:formatCode>
                <c:ptCount val="14"/>
                <c:pt idx="0">
                  <c:v>50.214285714285715</c:v>
                </c:pt>
                <c:pt idx="1">
                  <c:v>56.5</c:v>
                </c:pt>
                <c:pt idx="2">
                  <c:v>56.285714285714285</c:v>
                </c:pt>
                <c:pt idx="4">
                  <c:v>44</c:v>
                </c:pt>
                <c:pt idx="5">
                  <c:v>46.5</c:v>
                </c:pt>
                <c:pt idx="6">
                  <c:v>43</c:v>
                </c:pt>
                <c:pt idx="8">
                  <c:v>46.357142857142854</c:v>
                </c:pt>
                <c:pt idx="9">
                  <c:v>35.714285714285715</c:v>
                </c:pt>
                <c:pt idx="10">
                  <c:v>47.071428571428569</c:v>
                </c:pt>
                <c:pt idx="12">
                  <c:v>38.357142857142861</c:v>
                </c:pt>
              </c:numCache>
            </c:numRef>
          </c:bubbleSize>
          <c:bubble3D val="0"/>
          <c:extLst>
            <c:ext xmlns:c16="http://schemas.microsoft.com/office/drawing/2014/chart" uri="{C3380CC4-5D6E-409C-BE32-E72D297353CC}">
              <c16:uniqueId val="{00000005-5DA3-4F2F-8DD6-73B0825BC9AD}"/>
            </c:ext>
          </c:extLst>
        </c:ser>
        <c:ser>
          <c:idx val="5"/>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'tab-sorted'!$Q$133:$Q$149</c:f>
              <c:numCache>
                <c:formatCode>General</c:formatCode>
                <c:ptCount val="17"/>
                <c:pt idx="0">
                  <c:v>694</c:v>
                </c:pt>
                <c:pt idx="1">
                  <c:v>685</c:v>
                </c:pt>
                <c:pt idx="2">
                  <c:v>675</c:v>
                </c:pt>
                <c:pt idx="4">
                  <c:v>717</c:v>
                </c:pt>
                <c:pt idx="5">
                  <c:v>692</c:v>
                </c:pt>
                <c:pt idx="6">
                  <c:v>639</c:v>
                </c:pt>
                <c:pt idx="8">
                  <c:v>627</c:v>
                </c:pt>
                <c:pt idx="10">
                  <c:v>748</c:v>
                </c:pt>
                <c:pt idx="11">
                  <c:v>610</c:v>
                </c:pt>
                <c:pt idx="12">
                  <c:v>619</c:v>
                </c:pt>
                <c:pt idx="14">
                  <c:v>593</c:v>
                </c:pt>
                <c:pt idx="15">
                  <c:v>736</c:v>
                </c:pt>
              </c:numCache>
            </c:numRef>
          </c:xVal>
          <c:yVal>
            <c:numRef>
              <c:f>'tab-sorted'!$K$133:$K$149</c:f>
              <c:numCache>
                <c:formatCode>General</c:formatCode>
                <c:ptCount val="17"/>
                <c:pt idx="0">
                  <c:v>367</c:v>
                </c:pt>
                <c:pt idx="1">
                  <c:v>395</c:v>
                </c:pt>
                <c:pt idx="2">
                  <c:v>410</c:v>
                </c:pt>
                <c:pt idx="4">
                  <c:v>379</c:v>
                </c:pt>
                <c:pt idx="5">
                  <c:v>380</c:v>
                </c:pt>
                <c:pt idx="6">
                  <c:v>382</c:v>
                </c:pt>
                <c:pt idx="8">
                  <c:v>314</c:v>
                </c:pt>
                <c:pt idx="10">
                  <c:v>357</c:v>
                </c:pt>
                <c:pt idx="11">
                  <c:v>303</c:v>
                </c:pt>
                <c:pt idx="12">
                  <c:v>386</c:v>
                </c:pt>
                <c:pt idx="14">
                  <c:v>499</c:v>
                </c:pt>
                <c:pt idx="15">
                  <c:v>406</c:v>
                </c:pt>
              </c:numCache>
            </c:numRef>
          </c:yVal>
          <c:bubbleSize>
            <c:numRef>
              <c:f>'tab-sorted'!$AB$133:$AB$149</c:f>
              <c:numCache>
                <c:formatCode>0.0</c:formatCode>
                <c:ptCount val="17"/>
                <c:pt idx="0">
                  <c:v>63.142857142857146</c:v>
                </c:pt>
                <c:pt idx="1">
                  <c:v>59</c:v>
                </c:pt>
                <c:pt idx="2">
                  <c:v>56.071428571428569</c:v>
                </c:pt>
                <c:pt idx="4">
                  <c:v>59.428571428571431</c:v>
                </c:pt>
                <c:pt idx="5">
                  <c:v>56.642857142857146</c:v>
                </c:pt>
                <c:pt idx="6">
                  <c:v>78.214285714285708</c:v>
                </c:pt>
                <c:pt idx="8">
                  <c:v>65.714285714285722</c:v>
                </c:pt>
                <c:pt idx="10">
                  <c:v>49.785714285714285</c:v>
                </c:pt>
                <c:pt idx="11">
                  <c:v>61.071428571428569</c:v>
                </c:pt>
                <c:pt idx="12">
                  <c:v>62.071428571428569</c:v>
                </c:pt>
                <c:pt idx="14">
                  <c:v>56.285714285714285</c:v>
                </c:pt>
                <c:pt idx="15">
                  <c:v>68.714285714285722</c:v>
                </c:pt>
              </c:numCache>
            </c:numRef>
          </c:bubbleSize>
          <c:bubble3D val="0"/>
          <c:extLst>
            <c:ext xmlns:c16="http://schemas.microsoft.com/office/drawing/2014/chart" uri="{C3380CC4-5D6E-409C-BE32-E72D297353CC}">
              <c16:uniqueId val="{00000006-5DA3-4F2F-8DD6-73B0825BC9AD}"/>
            </c:ext>
          </c:extLst>
        </c:ser>
        <c:ser>
          <c:idx val="6"/>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'tab-sorted'!$Q$154:$Q$174</c:f>
              <c:numCache>
                <c:formatCode>General</c:formatCode>
                <c:ptCount val="21"/>
                <c:pt idx="0">
                  <c:v>842</c:v>
                </c:pt>
                <c:pt idx="1">
                  <c:v>826</c:v>
                </c:pt>
                <c:pt idx="2">
                  <c:v>840</c:v>
                </c:pt>
                <c:pt idx="5">
                  <c:v>790</c:v>
                </c:pt>
                <c:pt idx="6">
                  <c:v>831</c:v>
                </c:pt>
                <c:pt idx="7">
                  <c:v>798</c:v>
                </c:pt>
                <c:pt idx="9">
                  <c:v>776</c:v>
                </c:pt>
                <c:pt idx="10">
                  <c:v>828</c:v>
                </c:pt>
                <c:pt idx="11">
                  <c:v>718</c:v>
                </c:pt>
                <c:pt idx="13">
                  <c:v>893</c:v>
                </c:pt>
                <c:pt idx="14">
                  <c:v>750</c:v>
                </c:pt>
                <c:pt idx="15">
                  <c:v>767</c:v>
                </c:pt>
                <c:pt idx="17">
                  <c:v>880</c:v>
                </c:pt>
                <c:pt idx="18">
                  <c:v>839</c:v>
                </c:pt>
                <c:pt idx="19">
                  <c:v>804</c:v>
                </c:pt>
              </c:numCache>
            </c:numRef>
          </c:xVal>
          <c:yVal>
            <c:numRef>
              <c:f>'tab-sorted'!$K$154:$K$174</c:f>
              <c:numCache>
                <c:formatCode>General</c:formatCode>
                <c:ptCount val="21"/>
                <c:pt idx="0">
                  <c:v>471</c:v>
                </c:pt>
                <c:pt idx="1">
                  <c:v>395</c:v>
                </c:pt>
                <c:pt idx="2">
                  <c:v>393</c:v>
                </c:pt>
                <c:pt idx="5">
                  <c:v>373</c:v>
                </c:pt>
                <c:pt idx="6">
                  <c:v>370</c:v>
                </c:pt>
                <c:pt idx="7">
                  <c:v>407</c:v>
                </c:pt>
                <c:pt idx="9">
                  <c:v>445</c:v>
                </c:pt>
                <c:pt idx="10">
                  <c:v>483</c:v>
                </c:pt>
                <c:pt idx="11">
                  <c:v>492</c:v>
                </c:pt>
                <c:pt idx="13">
                  <c:v>466</c:v>
                </c:pt>
                <c:pt idx="14">
                  <c:v>492</c:v>
                </c:pt>
                <c:pt idx="15">
                  <c:v>416</c:v>
                </c:pt>
                <c:pt idx="17">
                  <c:v>414</c:v>
                </c:pt>
                <c:pt idx="18">
                  <c:v>418</c:v>
                </c:pt>
                <c:pt idx="19">
                  <c:v>413</c:v>
                </c:pt>
              </c:numCache>
            </c:numRef>
          </c:yVal>
          <c:bubbleSize>
            <c:numRef>
              <c:f>'tab-sorted'!$AB$154:$AB$174</c:f>
              <c:numCache>
                <c:formatCode>0.0</c:formatCode>
                <c:ptCount val="21"/>
                <c:pt idx="0">
                  <c:v>55</c:v>
                </c:pt>
                <c:pt idx="1">
                  <c:v>52.5</c:v>
                </c:pt>
                <c:pt idx="2">
                  <c:v>57.785714285714285</c:v>
                </c:pt>
                <c:pt idx="5">
                  <c:v>63.428571428571431</c:v>
                </c:pt>
                <c:pt idx="6">
                  <c:v>61.857142857142854</c:v>
                </c:pt>
                <c:pt idx="7">
                  <c:v>60.5</c:v>
                </c:pt>
                <c:pt idx="9">
                  <c:v>64.357142857142861</c:v>
                </c:pt>
                <c:pt idx="10">
                  <c:v>68.357142857142861</c:v>
                </c:pt>
                <c:pt idx="11">
                  <c:v>75.571428571428569</c:v>
                </c:pt>
                <c:pt idx="13">
                  <c:v>52.785714285714285</c:v>
                </c:pt>
                <c:pt idx="14">
                  <c:v>56.357142857142854</c:v>
                </c:pt>
                <c:pt idx="15">
                  <c:v>55.5</c:v>
                </c:pt>
                <c:pt idx="17">
                  <c:v>63.928571428571431</c:v>
                </c:pt>
                <c:pt idx="18">
                  <c:v>56.857142857142854</c:v>
                </c:pt>
                <c:pt idx="19">
                  <c:v>64.142857142857139</c:v>
                </c:pt>
              </c:numCache>
            </c:numRef>
          </c:bubbleSize>
          <c:bubble3D val="0"/>
          <c:extLst>
            <c:ext xmlns:c16="http://schemas.microsoft.com/office/drawing/2014/chart" uri="{C3380CC4-5D6E-409C-BE32-E72D297353CC}">
              <c16:uniqueId val="{00000007-5DA3-4F2F-8DD6-73B0825BC9AD}"/>
            </c:ext>
          </c:extLst>
        </c:ser>
        <c:ser>
          <c:idx val="8"/>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'tab-sorted'!$Q$180:$Q$208</c:f>
              <c:numCache>
                <c:formatCode>General</c:formatCode>
                <c:ptCount val="29"/>
                <c:pt idx="0">
                  <c:v>927</c:v>
                </c:pt>
                <c:pt idx="1">
                  <c:v>872</c:v>
                </c:pt>
                <c:pt idx="2">
                  <c:v>879</c:v>
                </c:pt>
                <c:pt idx="4">
                  <c:v>908</c:v>
                </c:pt>
                <c:pt idx="5">
                  <c:v>807</c:v>
                </c:pt>
                <c:pt idx="6">
                  <c:v>686</c:v>
                </c:pt>
                <c:pt idx="8">
                  <c:v>1004</c:v>
                </c:pt>
                <c:pt idx="9">
                  <c:v>899</c:v>
                </c:pt>
                <c:pt idx="10">
                  <c:v>945</c:v>
                </c:pt>
                <c:pt idx="13">
                  <c:v>1047</c:v>
                </c:pt>
                <c:pt idx="14">
                  <c:v>992</c:v>
                </c:pt>
                <c:pt idx="15">
                  <c:v>973</c:v>
                </c:pt>
                <c:pt idx="17">
                  <c:v>872</c:v>
                </c:pt>
                <c:pt idx="18">
                  <c:v>918</c:v>
                </c:pt>
                <c:pt idx="19">
                  <c:v>908</c:v>
                </c:pt>
                <c:pt idx="21">
                  <c:v>959</c:v>
                </c:pt>
                <c:pt idx="22">
                  <c:v>884</c:v>
                </c:pt>
                <c:pt idx="23">
                  <c:v>932</c:v>
                </c:pt>
                <c:pt idx="25">
                  <c:v>946</c:v>
                </c:pt>
                <c:pt idx="26">
                  <c:v>849</c:v>
                </c:pt>
                <c:pt idx="27">
                  <c:v>746</c:v>
                </c:pt>
              </c:numCache>
            </c:numRef>
          </c:xVal>
          <c:yVal>
            <c:numRef>
              <c:f>'tab-sorted'!$K$180:$K$208</c:f>
              <c:numCache>
                <c:formatCode>General</c:formatCode>
                <c:ptCount val="29"/>
                <c:pt idx="0">
                  <c:v>564</c:v>
                </c:pt>
                <c:pt idx="1">
                  <c:v>537</c:v>
                </c:pt>
                <c:pt idx="2">
                  <c:v>558</c:v>
                </c:pt>
                <c:pt idx="4">
                  <c:v>527</c:v>
                </c:pt>
                <c:pt idx="5">
                  <c:v>514</c:v>
                </c:pt>
                <c:pt idx="6">
                  <c:v>617</c:v>
                </c:pt>
                <c:pt idx="8">
                  <c:v>629</c:v>
                </c:pt>
                <c:pt idx="9">
                  <c:v>516</c:v>
                </c:pt>
                <c:pt idx="10">
                  <c:v>525</c:v>
                </c:pt>
                <c:pt idx="13">
                  <c:v>649</c:v>
                </c:pt>
                <c:pt idx="14">
                  <c:v>598</c:v>
                </c:pt>
                <c:pt idx="15">
                  <c:v>573</c:v>
                </c:pt>
                <c:pt idx="17">
                  <c:v>606</c:v>
                </c:pt>
                <c:pt idx="18">
                  <c:v>591</c:v>
                </c:pt>
                <c:pt idx="19">
                  <c:v>591</c:v>
                </c:pt>
                <c:pt idx="21">
                  <c:v>644</c:v>
                </c:pt>
                <c:pt idx="22">
                  <c:v>597</c:v>
                </c:pt>
                <c:pt idx="23">
                  <c:v>582</c:v>
                </c:pt>
                <c:pt idx="25">
                  <c:v>569</c:v>
                </c:pt>
                <c:pt idx="26">
                  <c:v>611</c:v>
                </c:pt>
                <c:pt idx="27">
                  <c:v>613</c:v>
                </c:pt>
              </c:numCache>
            </c:numRef>
          </c:yVal>
          <c:bubbleSize>
            <c:numRef>
              <c:f>'tab-sorted'!$AB$180:$AB$208</c:f>
              <c:numCache>
                <c:formatCode>0.0</c:formatCode>
                <c:ptCount val="29"/>
                <c:pt idx="0">
                  <c:v>56.642857142857146</c:v>
                </c:pt>
                <c:pt idx="1">
                  <c:v>61</c:v>
                </c:pt>
                <c:pt idx="2">
                  <c:v>61.571428571428569</c:v>
                </c:pt>
                <c:pt idx="4">
                  <c:v>68.357142857142861</c:v>
                </c:pt>
                <c:pt idx="5">
                  <c:v>70.785714285714278</c:v>
                </c:pt>
                <c:pt idx="6">
                  <c:v>63.214285714285715</c:v>
                </c:pt>
                <c:pt idx="8">
                  <c:v>49.857142857142854</c:v>
                </c:pt>
                <c:pt idx="9">
                  <c:v>70.642857142857139</c:v>
                </c:pt>
                <c:pt idx="10">
                  <c:v>56</c:v>
                </c:pt>
                <c:pt idx="13">
                  <c:v>34.928571428571431</c:v>
                </c:pt>
                <c:pt idx="14">
                  <c:v>62.285714285714285</c:v>
                </c:pt>
                <c:pt idx="15">
                  <c:v>44.428571428571431</c:v>
                </c:pt>
                <c:pt idx="17">
                  <c:v>59.071428571428569</c:v>
                </c:pt>
                <c:pt idx="18">
                  <c:v>58</c:v>
                </c:pt>
                <c:pt idx="19">
                  <c:v>51.142857142857146</c:v>
                </c:pt>
                <c:pt idx="21">
                  <c:v>47.285714285714285</c:v>
                </c:pt>
                <c:pt idx="22">
                  <c:v>63.285714285714285</c:v>
                </c:pt>
                <c:pt idx="23">
                  <c:v>61.285714285714285</c:v>
                </c:pt>
                <c:pt idx="25">
                  <c:v>56.857142857142854</c:v>
                </c:pt>
                <c:pt idx="26">
                  <c:v>59.642857142857146</c:v>
                </c:pt>
                <c:pt idx="27">
                  <c:v>69.571428571428569</c:v>
                </c:pt>
              </c:numCache>
            </c:numRef>
          </c:bubbleSize>
          <c:bubble3D val="0"/>
          <c:extLst>
            <c:ext xmlns:c16="http://schemas.microsoft.com/office/drawing/2014/chart" uri="{C3380CC4-5D6E-409C-BE32-E72D297353CC}">
              <c16:uniqueId val="{00000008-5DA3-4F2F-8DD6-73B0825BC9AD}"/>
            </c:ext>
          </c:extLst>
        </c:ser>
        <c:dLbls>
          <c:showLegendKey val="0"/>
          <c:showVal val="0"/>
          <c:showCatName val="0"/>
          <c:showSerName val="0"/>
          <c:showPercent val="0"/>
          <c:showBubbleSize val="0"/>
        </c:dLbls>
        <c:bubbleScale val="20"/>
        <c:showNegBubbles val="0"/>
        <c:axId val="587673608"/>
        <c:axId val="587670000"/>
      </c:bubbleChart>
      <c:valAx>
        <c:axId val="587673608"/>
        <c:scaling>
          <c:orientation val="maxMin"/>
          <c:max val="30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7670000"/>
        <c:crosses val="autoZero"/>
        <c:crossBetween val="midCat"/>
        <c:majorUnit val="200"/>
      </c:valAx>
      <c:valAx>
        <c:axId val="587670000"/>
        <c:scaling>
          <c:orientation val="maxMin"/>
          <c:max val="10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87673608"/>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1. Vowels in the context of /_C_#: F1, F2 and F3 (size) at 0.5 of vowel (PMM) </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'tabPMM,sorted'!$Q$6:$Q$23</c:f>
              <c:numCache>
                <c:formatCode>General</c:formatCode>
                <c:ptCount val="18"/>
                <c:pt idx="0">
                  <c:v>2569</c:v>
                </c:pt>
                <c:pt idx="1">
                  <c:v>2611</c:v>
                </c:pt>
                <c:pt idx="2">
                  <c:v>2615</c:v>
                </c:pt>
                <c:pt idx="4">
                  <c:v>2660</c:v>
                </c:pt>
                <c:pt idx="5">
                  <c:v>2455</c:v>
                </c:pt>
                <c:pt idx="6">
                  <c:v>2375</c:v>
                </c:pt>
                <c:pt idx="8">
                  <c:v>2468</c:v>
                </c:pt>
                <c:pt idx="9">
                  <c:v>2636</c:v>
                </c:pt>
                <c:pt idx="10">
                  <c:v>2475</c:v>
                </c:pt>
                <c:pt idx="14">
                  <c:v>2502</c:v>
                </c:pt>
                <c:pt idx="15">
                  <c:v>2568</c:v>
                </c:pt>
                <c:pt idx="16">
                  <c:v>2391</c:v>
                </c:pt>
              </c:numCache>
            </c:numRef>
          </c:xVal>
          <c:yVal>
            <c:numRef>
              <c:f>'tabPMM,sorted'!$K$6:$K$23</c:f>
              <c:numCache>
                <c:formatCode>General</c:formatCode>
                <c:ptCount val="18"/>
                <c:pt idx="0">
                  <c:v>367</c:v>
                </c:pt>
                <c:pt idx="1">
                  <c:v>384</c:v>
                </c:pt>
                <c:pt idx="2">
                  <c:v>323</c:v>
                </c:pt>
                <c:pt idx="4">
                  <c:v>283</c:v>
                </c:pt>
                <c:pt idx="5">
                  <c:v>290</c:v>
                </c:pt>
                <c:pt idx="6">
                  <c:v>279</c:v>
                </c:pt>
                <c:pt idx="8">
                  <c:v>296</c:v>
                </c:pt>
                <c:pt idx="9">
                  <c:v>299</c:v>
                </c:pt>
                <c:pt idx="10">
                  <c:v>235</c:v>
                </c:pt>
                <c:pt idx="14">
                  <c:v>297</c:v>
                </c:pt>
                <c:pt idx="15">
                  <c:v>294</c:v>
                </c:pt>
                <c:pt idx="16">
                  <c:v>273</c:v>
                </c:pt>
              </c:numCache>
            </c:numRef>
          </c:yVal>
          <c:bubbleSize>
            <c:numRef>
              <c:f>'tabPMM,sorted'!$AB$6:$AB$23</c:f>
              <c:numCache>
                <c:formatCode>0.0</c:formatCode>
                <c:ptCount val="18"/>
                <c:pt idx="0">
                  <c:v>85.692307692307693</c:v>
                </c:pt>
                <c:pt idx="1">
                  <c:v>94.564102564102569</c:v>
                </c:pt>
                <c:pt idx="2">
                  <c:v>86.102564102564102</c:v>
                </c:pt>
                <c:pt idx="4">
                  <c:v>99.487179487179489</c:v>
                </c:pt>
                <c:pt idx="5">
                  <c:v>102.41025641025641</c:v>
                </c:pt>
                <c:pt idx="6">
                  <c:v>92.102564102564102</c:v>
                </c:pt>
                <c:pt idx="8">
                  <c:v>104.51282051282051</c:v>
                </c:pt>
                <c:pt idx="9">
                  <c:v>94.15384615384616</c:v>
                </c:pt>
                <c:pt idx="10">
                  <c:v>105.17948717948718</c:v>
                </c:pt>
                <c:pt idx="14">
                  <c:v>96.256410256410263</c:v>
                </c:pt>
                <c:pt idx="15">
                  <c:v>89.897435897435898</c:v>
                </c:pt>
                <c:pt idx="16">
                  <c:v>72.769230769230774</c:v>
                </c:pt>
              </c:numCache>
            </c:numRef>
          </c:bubbleSize>
          <c:bubble3D val="0"/>
          <c:extLst>
            <c:ext xmlns:c16="http://schemas.microsoft.com/office/drawing/2014/chart" uri="{C3380CC4-5D6E-409C-BE32-E72D297353CC}">
              <c16:uniqueId val="{00000000-38CF-42FA-B2D3-6B1290CF0A7A}"/>
            </c:ext>
          </c:extLst>
        </c:ser>
        <c:ser>
          <c:idx val="1"/>
          <c:order val="1"/>
          <c:tx>
            <c:v>ɪ</c:v>
          </c:tx>
          <c:spPr>
            <a:solidFill>
              <a:srgbClr val="0033CC"/>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'tabPMM,sorted'!$Q$28:$Q$41</c:f>
              <c:numCache>
                <c:formatCode>General</c:formatCode>
                <c:ptCount val="14"/>
                <c:pt idx="0">
                  <c:v>2536</c:v>
                </c:pt>
                <c:pt idx="1">
                  <c:v>2604</c:v>
                </c:pt>
                <c:pt idx="2">
                  <c:v>2720</c:v>
                </c:pt>
                <c:pt idx="4">
                  <c:v>2655</c:v>
                </c:pt>
                <c:pt idx="5">
                  <c:v>2678</c:v>
                </c:pt>
                <c:pt idx="6">
                  <c:v>2562</c:v>
                </c:pt>
                <c:pt idx="10">
                  <c:v>2621</c:v>
                </c:pt>
                <c:pt idx="11">
                  <c:v>2509</c:v>
                </c:pt>
                <c:pt idx="12">
                  <c:v>2337</c:v>
                </c:pt>
              </c:numCache>
            </c:numRef>
          </c:xVal>
          <c:yVal>
            <c:numRef>
              <c:f>'tabPMM,sorted'!$K$28:$K$41</c:f>
              <c:numCache>
                <c:formatCode>General</c:formatCode>
                <c:ptCount val="14"/>
                <c:pt idx="0">
                  <c:v>326</c:v>
                </c:pt>
                <c:pt idx="1">
                  <c:v>313</c:v>
                </c:pt>
                <c:pt idx="2">
                  <c:v>329</c:v>
                </c:pt>
                <c:pt idx="4">
                  <c:v>304</c:v>
                </c:pt>
                <c:pt idx="5">
                  <c:v>425</c:v>
                </c:pt>
                <c:pt idx="6">
                  <c:v>367</c:v>
                </c:pt>
                <c:pt idx="10">
                  <c:v>404</c:v>
                </c:pt>
                <c:pt idx="11">
                  <c:v>353</c:v>
                </c:pt>
                <c:pt idx="12">
                  <c:v>346</c:v>
                </c:pt>
              </c:numCache>
            </c:numRef>
          </c:yVal>
          <c:bubbleSize>
            <c:numRef>
              <c:f>'tabPMM,sorted'!$AB$28:$AB$41</c:f>
              <c:numCache>
                <c:formatCode>0.0</c:formatCode>
                <c:ptCount val="14"/>
                <c:pt idx="0">
                  <c:v>84.974358974358978</c:v>
                </c:pt>
                <c:pt idx="1">
                  <c:v>104.56410256410257</c:v>
                </c:pt>
                <c:pt idx="2">
                  <c:v>101.33333333333333</c:v>
                </c:pt>
                <c:pt idx="4">
                  <c:v>89.897435897435898</c:v>
                </c:pt>
                <c:pt idx="5">
                  <c:v>88.92307692307692</c:v>
                </c:pt>
                <c:pt idx="6">
                  <c:v>82.769230769230774</c:v>
                </c:pt>
                <c:pt idx="10">
                  <c:v>110</c:v>
                </c:pt>
                <c:pt idx="11">
                  <c:v>61.384615384615387</c:v>
                </c:pt>
                <c:pt idx="12">
                  <c:v>59.384615384615387</c:v>
                </c:pt>
              </c:numCache>
            </c:numRef>
          </c:bubbleSize>
          <c:bubble3D val="0"/>
          <c:extLst>
            <c:ext xmlns:c16="http://schemas.microsoft.com/office/drawing/2014/chart" uri="{C3380CC4-5D6E-409C-BE32-E72D297353CC}">
              <c16:uniqueId val="{00000001-38CF-42FA-B2D3-6B1290CF0A7A}"/>
            </c:ext>
          </c:extLst>
        </c:ser>
        <c:ser>
          <c:idx val="2"/>
          <c:order val="2"/>
          <c:tx>
            <c:v>e</c:v>
          </c:tx>
          <c:spPr>
            <a:solidFill>
              <a:srgbClr val="00CC00"/>
            </a:solid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'tabPMM,sorted'!$Q$46:$Q$56</c:f>
              <c:numCache>
                <c:formatCode>General</c:formatCode>
                <c:ptCount val="11"/>
                <c:pt idx="0">
                  <c:v>2237</c:v>
                </c:pt>
                <c:pt idx="1">
                  <c:v>2401</c:v>
                </c:pt>
                <c:pt idx="2">
                  <c:v>2555</c:v>
                </c:pt>
                <c:pt idx="4">
                  <c:v>2138</c:v>
                </c:pt>
                <c:pt idx="5">
                  <c:v>2381</c:v>
                </c:pt>
                <c:pt idx="6">
                  <c:v>2254</c:v>
                </c:pt>
                <c:pt idx="8">
                  <c:v>2439</c:v>
                </c:pt>
                <c:pt idx="9">
                  <c:v>2506</c:v>
                </c:pt>
              </c:numCache>
            </c:numRef>
          </c:xVal>
          <c:yVal>
            <c:numRef>
              <c:f>'tabPMM,sorted'!$K$46:$K$56</c:f>
              <c:numCache>
                <c:formatCode>General</c:formatCode>
                <c:ptCount val="11"/>
                <c:pt idx="0">
                  <c:v>395</c:v>
                </c:pt>
                <c:pt idx="1">
                  <c:v>380</c:v>
                </c:pt>
                <c:pt idx="2">
                  <c:v>369</c:v>
                </c:pt>
                <c:pt idx="4">
                  <c:v>493</c:v>
                </c:pt>
                <c:pt idx="5">
                  <c:v>505</c:v>
                </c:pt>
                <c:pt idx="6">
                  <c:v>464</c:v>
                </c:pt>
                <c:pt idx="8">
                  <c:v>339</c:v>
                </c:pt>
                <c:pt idx="9">
                  <c:v>314</c:v>
                </c:pt>
              </c:numCache>
            </c:numRef>
          </c:yVal>
          <c:bubbleSize>
            <c:numRef>
              <c:f>'tabPMM,sorted'!$AB$46:$AB$56</c:f>
              <c:numCache>
                <c:formatCode>0.0</c:formatCode>
                <c:ptCount val="11"/>
                <c:pt idx="0">
                  <c:v>39.948717948717949</c:v>
                </c:pt>
                <c:pt idx="1">
                  <c:v>70.820512820512818</c:v>
                </c:pt>
                <c:pt idx="2">
                  <c:v>70.564102564102569</c:v>
                </c:pt>
                <c:pt idx="4">
                  <c:v>51.435897435897438</c:v>
                </c:pt>
                <c:pt idx="5">
                  <c:v>63.333333333333336</c:v>
                </c:pt>
                <c:pt idx="6">
                  <c:v>54</c:v>
                </c:pt>
                <c:pt idx="8">
                  <c:v>77.84615384615384</c:v>
                </c:pt>
                <c:pt idx="9">
                  <c:v>94.051282051282058</c:v>
                </c:pt>
              </c:numCache>
            </c:numRef>
          </c:bubbleSize>
          <c:bubble3D val="0"/>
          <c:extLst>
            <c:ext xmlns:c16="http://schemas.microsoft.com/office/drawing/2014/chart" uri="{C3380CC4-5D6E-409C-BE32-E72D297353CC}">
              <c16:uniqueId val="{00000002-38CF-42FA-B2D3-6B1290CF0A7A}"/>
            </c:ext>
          </c:extLst>
        </c:ser>
        <c:ser>
          <c:idx val="3"/>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'tabPMM,sorted'!$Q$61:$Q$78</c:f>
              <c:numCache>
                <c:formatCode>General</c:formatCode>
                <c:ptCount val="18"/>
                <c:pt idx="0">
                  <c:v>2017</c:v>
                </c:pt>
                <c:pt idx="1">
                  <c:v>2194</c:v>
                </c:pt>
                <c:pt idx="2">
                  <c:v>2206</c:v>
                </c:pt>
                <c:pt idx="4">
                  <c:v>2527</c:v>
                </c:pt>
                <c:pt idx="5">
                  <c:v>2461</c:v>
                </c:pt>
                <c:pt idx="6">
                  <c:v>2357</c:v>
                </c:pt>
                <c:pt idx="8">
                  <c:v>2404</c:v>
                </c:pt>
                <c:pt idx="9">
                  <c:v>2394</c:v>
                </c:pt>
                <c:pt idx="10">
                  <c:v>2394</c:v>
                </c:pt>
                <c:pt idx="14">
                  <c:v>2000</c:v>
                </c:pt>
                <c:pt idx="15">
                  <c:v>1990</c:v>
                </c:pt>
                <c:pt idx="16">
                  <c:v>2101</c:v>
                </c:pt>
              </c:numCache>
            </c:numRef>
          </c:xVal>
          <c:yVal>
            <c:numRef>
              <c:f>'tabPMM,sorted'!$K$61:$K$78</c:f>
              <c:numCache>
                <c:formatCode>General</c:formatCode>
                <c:ptCount val="18"/>
                <c:pt idx="0">
                  <c:v>500</c:v>
                </c:pt>
                <c:pt idx="1">
                  <c:v>498</c:v>
                </c:pt>
                <c:pt idx="2">
                  <c:v>522</c:v>
                </c:pt>
                <c:pt idx="4">
                  <c:v>634</c:v>
                </c:pt>
                <c:pt idx="5">
                  <c:v>594</c:v>
                </c:pt>
                <c:pt idx="6">
                  <c:v>651</c:v>
                </c:pt>
                <c:pt idx="8">
                  <c:v>483</c:v>
                </c:pt>
                <c:pt idx="9">
                  <c:v>342</c:v>
                </c:pt>
                <c:pt idx="10">
                  <c:v>406</c:v>
                </c:pt>
                <c:pt idx="14">
                  <c:v>529</c:v>
                </c:pt>
                <c:pt idx="15">
                  <c:v>525</c:v>
                </c:pt>
                <c:pt idx="16">
                  <c:v>499</c:v>
                </c:pt>
              </c:numCache>
            </c:numRef>
          </c:yVal>
          <c:bubbleSize>
            <c:numRef>
              <c:f>'tabPMM,sorted'!$AB$61:$AB$78</c:f>
              <c:numCache>
                <c:formatCode>0.0</c:formatCode>
                <c:ptCount val="18"/>
                <c:pt idx="0">
                  <c:v>43.179487179487182</c:v>
                </c:pt>
                <c:pt idx="1">
                  <c:v>69.333333333333343</c:v>
                </c:pt>
                <c:pt idx="2">
                  <c:v>58.564102564102562</c:v>
                </c:pt>
                <c:pt idx="4">
                  <c:v>46.46153846153846</c:v>
                </c:pt>
                <c:pt idx="5">
                  <c:v>53.692307692307693</c:v>
                </c:pt>
                <c:pt idx="6">
                  <c:v>45.692307692307693</c:v>
                </c:pt>
                <c:pt idx="8">
                  <c:v>45.179487179487182</c:v>
                </c:pt>
                <c:pt idx="9">
                  <c:v>76.410256410256409</c:v>
                </c:pt>
                <c:pt idx="10">
                  <c:v>74.871794871794876</c:v>
                </c:pt>
                <c:pt idx="14">
                  <c:v>55.53846153846154</c:v>
                </c:pt>
                <c:pt idx="15">
                  <c:v>53.435897435897438</c:v>
                </c:pt>
                <c:pt idx="16">
                  <c:v>61.53846153846154</c:v>
                </c:pt>
              </c:numCache>
            </c:numRef>
          </c:bubbleSize>
          <c:bubble3D val="0"/>
          <c:extLst>
            <c:ext xmlns:c16="http://schemas.microsoft.com/office/drawing/2014/chart" uri="{C3380CC4-5D6E-409C-BE32-E72D297353CC}">
              <c16:uniqueId val="{00000003-38CF-42FA-B2D3-6B1290CF0A7A}"/>
            </c:ext>
          </c:extLst>
        </c:ser>
        <c:ser>
          <c:idx val="4"/>
          <c:order val="4"/>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'tabPMM,sorted'!$Q$83:$Q$105</c:f>
              <c:numCache>
                <c:formatCode>General</c:formatCode>
                <c:ptCount val="23"/>
                <c:pt idx="0">
                  <c:v>1643</c:v>
                </c:pt>
                <c:pt idx="2">
                  <c:v>1657</c:v>
                </c:pt>
                <c:pt idx="3">
                  <c:v>1452</c:v>
                </c:pt>
                <c:pt idx="4">
                  <c:v>1600</c:v>
                </c:pt>
                <c:pt idx="6">
                  <c:v>1561</c:v>
                </c:pt>
                <c:pt idx="7">
                  <c:v>1541</c:v>
                </c:pt>
                <c:pt idx="9">
                  <c:v>1560</c:v>
                </c:pt>
                <c:pt idx="10">
                  <c:v>1579</c:v>
                </c:pt>
                <c:pt idx="11">
                  <c:v>1634</c:v>
                </c:pt>
                <c:pt idx="15">
                  <c:v>1617</c:v>
                </c:pt>
                <c:pt idx="16">
                  <c:v>1650</c:v>
                </c:pt>
                <c:pt idx="17">
                  <c:v>1591</c:v>
                </c:pt>
                <c:pt idx="19">
                  <c:v>1610</c:v>
                </c:pt>
                <c:pt idx="20">
                  <c:v>1615</c:v>
                </c:pt>
                <c:pt idx="21">
                  <c:v>1575</c:v>
                </c:pt>
              </c:numCache>
            </c:numRef>
          </c:xVal>
          <c:yVal>
            <c:numRef>
              <c:f>'tabPMM,sorted'!$K$83:$K$105</c:f>
              <c:numCache>
                <c:formatCode>General</c:formatCode>
                <c:ptCount val="23"/>
                <c:pt idx="0">
                  <c:v>885</c:v>
                </c:pt>
                <c:pt idx="2">
                  <c:v>938</c:v>
                </c:pt>
                <c:pt idx="3">
                  <c:v>973</c:v>
                </c:pt>
                <c:pt idx="4">
                  <c:v>909</c:v>
                </c:pt>
                <c:pt idx="6">
                  <c:v>870</c:v>
                </c:pt>
                <c:pt idx="7">
                  <c:v>798</c:v>
                </c:pt>
                <c:pt idx="9">
                  <c:v>821</c:v>
                </c:pt>
                <c:pt idx="10">
                  <c:v>877</c:v>
                </c:pt>
                <c:pt idx="11">
                  <c:v>817</c:v>
                </c:pt>
                <c:pt idx="15">
                  <c:v>1022</c:v>
                </c:pt>
                <c:pt idx="16">
                  <c:v>874</c:v>
                </c:pt>
                <c:pt idx="17">
                  <c:v>815</c:v>
                </c:pt>
                <c:pt idx="19">
                  <c:v>978</c:v>
                </c:pt>
                <c:pt idx="20">
                  <c:v>913</c:v>
                </c:pt>
                <c:pt idx="21">
                  <c:v>942</c:v>
                </c:pt>
              </c:numCache>
            </c:numRef>
          </c:yVal>
          <c:bubbleSize>
            <c:numRef>
              <c:f>'tabPMM,sorted'!$AB$83:$AB$105</c:f>
              <c:numCache>
                <c:formatCode>General</c:formatCode>
                <c:ptCount val="23"/>
                <c:pt idx="0" formatCode="0.0">
                  <c:v>63.128205128205131</c:v>
                </c:pt>
                <c:pt idx="2" formatCode="0.0">
                  <c:v>38.307692307692307</c:v>
                </c:pt>
                <c:pt idx="3" formatCode="0.0">
                  <c:v>36.717948717948715</c:v>
                </c:pt>
                <c:pt idx="4" formatCode="0.0">
                  <c:v>35.794871794871796</c:v>
                </c:pt>
                <c:pt idx="6" formatCode="0.0">
                  <c:v>47.641025641025642</c:v>
                </c:pt>
                <c:pt idx="7" formatCode="0.0">
                  <c:v>42.564102564102562</c:v>
                </c:pt>
                <c:pt idx="9" formatCode="0.0">
                  <c:v>25.384615384615387</c:v>
                </c:pt>
                <c:pt idx="10" formatCode="0.0">
                  <c:v>43.846153846153847</c:v>
                </c:pt>
                <c:pt idx="11" formatCode="0.0">
                  <c:v>40.512820512820511</c:v>
                </c:pt>
                <c:pt idx="15" formatCode="0.0">
                  <c:v>52.564102564102562</c:v>
                </c:pt>
                <c:pt idx="16" formatCode="0.0">
                  <c:v>50.92307692307692</c:v>
                </c:pt>
                <c:pt idx="17" formatCode="0.0">
                  <c:v>50.153846153846153</c:v>
                </c:pt>
                <c:pt idx="19" formatCode="0.0">
                  <c:v>63.384615384615387</c:v>
                </c:pt>
                <c:pt idx="20" formatCode="0.0">
                  <c:v>53.230769230769234</c:v>
                </c:pt>
                <c:pt idx="21" formatCode="0.0">
                  <c:v>70.358974358974365</c:v>
                </c:pt>
              </c:numCache>
            </c:numRef>
          </c:bubbleSize>
          <c:bubble3D val="0"/>
          <c:extLst>
            <c:ext xmlns:c16="http://schemas.microsoft.com/office/drawing/2014/chart" uri="{C3380CC4-5D6E-409C-BE32-E72D297353CC}">
              <c16:uniqueId val="{00000004-38CF-42FA-B2D3-6B1290CF0A7A}"/>
            </c:ext>
          </c:extLst>
        </c:ser>
        <c:ser>
          <c:idx val="5"/>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'tabPMM,sorted'!$Q$110:$Q$122</c:f>
              <c:numCache>
                <c:formatCode>General</c:formatCode>
                <c:ptCount val="13"/>
                <c:pt idx="0">
                  <c:v>841</c:v>
                </c:pt>
                <c:pt idx="1">
                  <c:v>827</c:v>
                </c:pt>
                <c:pt idx="2">
                  <c:v>791</c:v>
                </c:pt>
                <c:pt idx="3">
                  <c:v>786</c:v>
                </c:pt>
                <c:pt idx="4">
                  <c:v>854</c:v>
                </c:pt>
                <c:pt idx="9">
                  <c:v>694</c:v>
                </c:pt>
                <c:pt idx="10">
                  <c:v>998</c:v>
                </c:pt>
                <c:pt idx="11">
                  <c:v>1010</c:v>
                </c:pt>
              </c:numCache>
            </c:numRef>
          </c:xVal>
          <c:yVal>
            <c:numRef>
              <c:f>'tabPMM,sorted'!$K$110:$K$122</c:f>
              <c:numCache>
                <c:formatCode>General</c:formatCode>
                <c:ptCount val="13"/>
                <c:pt idx="0">
                  <c:v>305</c:v>
                </c:pt>
                <c:pt idx="1">
                  <c:v>247</c:v>
                </c:pt>
                <c:pt idx="2">
                  <c:v>299</c:v>
                </c:pt>
                <c:pt idx="3">
                  <c:v>294</c:v>
                </c:pt>
                <c:pt idx="4">
                  <c:v>368</c:v>
                </c:pt>
                <c:pt idx="9">
                  <c:v>307</c:v>
                </c:pt>
                <c:pt idx="10">
                  <c:v>228</c:v>
                </c:pt>
                <c:pt idx="11">
                  <c:v>232</c:v>
                </c:pt>
              </c:numCache>
            </c:numRef>
          </c:yVal>
          <c:bubbleSize>
            <c:numRef>
              <c:f>'tabPMM,sorted'!$AB$110:$AB$122</c:f>
              <c:numCache>
                <c:formatCode>0.0</c:formatCode>
                <c:ptCount val="13"/>
                <c:pt idx="0">
                  <c:v>36.153846153846153</c:v>
                </c:pt>
                <c:pt idx="1">
                  <c:v>44.820512820512818</c:v>
                </c:pt>
                <c:pt idx="2">
                  <c:v>38.564102564102569</c:v>
                </c:pt>
                <c:pt idx="3">
                  <c:v>42.666666666666664</c:v>
                </c:pt>
                <c:pt idx="4">
                  <c:v>39.333333333333329</c:v>
                </c:pt>
                <c:pt idx="9">
                  <c:v>31.589743589743591</c:v>
                </c:pt>
                <c:pt idx="10">
                  <c:v>22.358974358974358</c:v>
                </c:pt>
                <c:pt idx="11">
                  <c:v>31.641025641025642</c:v>
                </c:pt>
              </c:numCache>
            </c:numRef>
          </c:bubbleSize>
          <c:bubble3D val="0"/>
          <c:extLst>
            <c:ext xmlns:c16="http://schemas.microsoft.com/office/drawing/2014/chart" uri="{C3380CC4-5D6E-409C-BE32-E72D297353CC}">
              <c16:uniqueId val="{00000005-38CF-42FA-B2D3-6B1290CF0A7A}"/>
            </c:ext>
          </c:extLst>
        </c:ser>
        <c:ser>
          <c:idx val="6"/>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'tabPMM,sorted'!$Q$127:$Q$142</c:f>
              <c:numCache>
                <c:formatCode>General</c:formatCode>
                <c:ptCount val="16"/>
                <c:pt idx="0">
                  <c:v>827</c:v>
                </c:pt>
                <c:pt idx="1">
                  <c:v>839</c:v>
                </c:pt>
                <c:pt idx="2">
                  <c:v>751</c:v>
                </c:pt>
                <c:pt idx="4">
                  <c:v>755</c:v>
                </c:pt>
                <c:pt idx="5">
                  <c:v>881</c:v>
                </c:pt>
                <c:pt idx="6">
                  <c:v>758</c:v>
                </c:pt>
                <c:pt idx="8">
                  <c:v>717</c:v>
                </c:pt>
                <c:pt idx="9">
                  <c:v>725</c:v>
                </c:pt>
                <c:pt idx="10">
                  <c:v>645</c:v>
                </c:pt>
                <c:pt idx="13">
                  <c:v>530</c:v>
                </c:pt>
                <c:pt idx="14">
                  <c:v>591</c:v>
                </c:pt>
              </c:numCache>
            </c:numRef>
          </c:xVal>
          <c:yVal>
            <c:numRef>
              <c:f>'tabPMM,sorted'!$K$127:$K$142</c:f>
              <c:numCache>
                <c:formatCode>General</c:formatCode>
                <c:ptCount val="16"/>
                <c:pt idx="0">
                  <c:v>355</c:v>
                </c:pt>
                <c:pt idx="1">
                  <c:v>388</c:v>
                </c:pt>
                <c:pt idx="2">
                  <c:v>355</c:v>
                </c:pt>
                <c:pt idx="4">
                  <c:v>356</c:v>
                </c:pt>
                <c:pt idx="5">
                  <c:v>375</c:v>
                </c:pt>
                <c:pt idx="6">
                  <c:v>390</c:v>
                </c:pt>
                <c:pt idx="8">
                  <c:v>321</c:v>
                </c:pt>
                <c:pt idx="9">
                  <c:v>318</c:v>
                </c:pt>
                <c:pt idx="10">
                  <c:v>357</c:v>
                </c:pt>
                <c:pt idx="13">
                  <c:v>410</c:v>
                </c:pt>
                <c:pt idx="14">
                  <c:v>408</c:v>
                </c:pt>
              </c:numCache>
            </c:numRef>
          </c:yVal>
          <c:bubbleSize>
            <c:numRef>
              <c:f>'tabPMM,sorted'!$AB$127:$AB$142</c:f>
              <c:numCache>
                <c:formatCode>0.0</c:formatCode>
                <c:ptCount val="16"/>
                <c:pt idx="0">
                  <c:v>57.333333333333336</c:v>
                </c:pt>
                <c:pt idx="1">
                  <c:v>55.128205128205131</c:v>
                </c:pt>
                <c:pt idx="2">
                  <c:v>59.692307692307693</c:v>
                </c:pt>
                <c:pt idx="4">
                  <c:v>43.230769230769234</c:v>
                </c:pt>
                <c:pt idx="5">
                  <c:v>53.53846153846154</c:v>
                </c:pt>
                <c:pt idx="6">
                  <c:v>46.769230769230766</c:v>
                </c:pt>
                <c:pt idx="8">
                  <c:v>54.102564102564102</c:v>
                </c:pt>
                <c:pt idx="9">
                  <c:v>56.512820512820511</c:v>
                </c:pt>
                <c:pt idx="10">
                  <c:v>36.256410256410255</c:v>
                </c:pt>
                <c:pt idx="13">
                  <c:v>37.743589743589745</c:v>
                </c:pt>
                <c:pt idx="14">
                  <c:v>30.717948717948719</c:v>
                </c:pt>
              </c:numCache>
            </c:numRef>
          </c:bubbleSize>
          <c:bubble3D val="0"/>
          <c:extLst>
            <c:ext xmlns:c16="http://schemas.microsoft.com/office/drawing/2014/chart" uri="{C3380CC4-5D6E-409C-BE32-E72D297353CC}">
              <c16:uniqueId val="{00000006-38CF-42FA-B2D3-6B1290CF0A7A}"/>
            </c:ext>
          </c:extLst>
        </c:ser>
        <c:ser>
          <c:idx val="7"/>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'tabPMM,sorted'!$Q$147:$Q$164</c:f>
              <c:numCache>
                <c:formatCode>General</c:formatCode>
                <c:ptCount val="18"/>
                <c:pt idx="0">
                  <c:v>807</c:v>
                </c:pt>
                <c:pt idx="1">
                  <c:v>784</c:v>
                </c:pt>
                <c:pt idx="2">
                  <c:v>723</c:v>
                </c:pt>
                <c:pt idx="4">
                  <c:v>614</c:v>
                </c:pt>
                <c:pt idx="5">
                  <c:v>630</c:v>
                </c:pt>
                <c:pt idx="6">
                  <c:v>661</c:v>
                </c:pt>
                <c:pt idx="8">
                  <c:v>854</c:v>
                </c:pt>
                <c:pt idx="9">
                  <c:v>861</c:v>
                </c:pt>
                <c:pt idx="10">
                  <c:v>815</c:v>
                </c:pt>
                <c:pt idx="14">
                  <c:v>996</c:v>
                </c:pt>
                <c:pt idx="15">
                  <c:v>850</c:v>
                </c:pt>
                <c:pt idx="16">
                  <c:v>797</c:v>
                </c:pt>
              </c:numCache>
            </c:numRef>
          </c:xVal>
          <c:yVal>
            <c:numRef>
              <c:f>'tabPMM,sorted'!$K$147:$K$164</c:f>
              <c:numCache>
                <c:formatCode>General</c:formatCode>
                <c:ptCount val="18"/>
                <c:pt idx="0">
                  <c:v>376</c:v>
                </c:pt>
                <c:pt idx="1">
                  <c:v>387</c:v>
                </c:pt>
                <c:pt idx="2">
                  <c:v>392</c:v>
                </c:pt>
                <c:pt idx="4">
                  <c:v>361</c:v>
                </c:pt>
                <c:pt idx="5">
                  <c:v>403</c:v>
                </c:pt>
                <c:pt idx="6">
                  <c:v>384</c:v>
                </c:pt>
                <c:pt idx="8">
                  <c:v>421</c:v>
                </c:pt>
                <c:pt idx="9">
                  <c:v>417</c:v>
                </c:pt>
                <c:pt idx="10">
                  <c:v>413</c:v>
                </c:pt>
                <c:pt idx="14">
                  <c:v>451</c:v>
                </c:pt>
                <c:pt idx="15">
                  <c:v>422</c:v>
                </c:pt>
                <c:pt idx="16">
                  <c:v>423</c:v>
                </c:pt>
              </c:numCache>
            </c:numRef>
          </c:yVal>
          <c:bubbleSize>
            <c:numRef>
              <c:f>'tabPMM,sorted'!$AB$147:$AB$164</c:f>
              <c:numCache>
                <c:formatCode>0.0</c:formatCode>
                <c:ptCount val="18"/>
                <c:pt idx="0">
                  <c:v>84.92307692307692</c:v>
                </c:pt>
                <c:pt idx="1">
                  <c:v>47.07692307692308</c:v>
                </c:pt>
                <c:pt idx="2">
                  <c:v>55.948717948717949</c:v>
                </c:pt>
                <c:pt idx="4">
                  <c:v>57.794871794871796</c:v>
                </c:pt>
                <c:pt idx="5">
                  <c:v>49.794871794871796</c:v>
                </c:pt>
                <c:pt idx="6">
                  <c:v>44.92307692307692</c:v>
                </c:pt>
                <c:pt idx="8">
                  <c:v>50.769230769230766</c:v>
                </c:pt>
                <c:pt idx="9">
                  <c:v>49.53846153846154</c:v>
                </c:pt>
                <c:pt idx="10">
                  <c:v>58.564102564102562</c:v>
                </c:pt>
                <c:pt idx="14">
                  <c:v>24.256410256410255</c:v>
                </c:pt>
                <c:pt idx="15">
                  <c:v>38.615384615384613</c:v>
                </c:pt>
                <c:pt idx="16">
                  <c:v>44.666666666666664</c:v>
                </c:pt>
              </c:numCache>
            </c:numRef>
          </c:bubbleSize>
          <c:bubble3D val="0"/>
          <c:extLst>
            <c:ext xmlns:c16="http://schemas.microsoft.com/office/drawing/2014/chart" uri="{C3380CC4-5D6E-409C-BE32-E72D297353CC}">
              <c16:uniqueId val="{00000007-38CF-42FA-B2D3-6B1290CF0A7A}"/>
            </c:ext>
          </c:extLst>
        </c:ser>
        <c:ser>
          <c:idx val="8"/>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'tabPMM,sorted'!$Q$173:$Q$216</c:f>
              <c:numCache>
                <c:formatCode>General</c:formatCode>
                <c:ptCount val="44"/>
                <c:pt idx="0">
                  <c:v>803</c:v>
                </c:pt>
                <c:pt idx="1">
                  <c:v>936</c:v>
                </c:pt>
                <c:pt idx="2">
                  <c:v>909</c:v>
                </c:pt>
                <c:pt idx="4">
                  <c:v>961</c:v>
                </c:pt>
                <c:pt idx="5">
                  <c:v>833</c:v>
                </c:pt>
                <c:pt idx="6">
                  <c:v>800</c:v>
                </c:pt>
                <c:pt idx="8">
                  <c:v>876</c:v>
                </c:pt>
                <c:pt idx="9">
                  <c:v>945</c:v>
                </c:pt>
                <c:pt idx="10">
                  <c:v>792</c:v>
                </c:pt>
                <c:pt idx="12">
                  <c:v>857</c:v>
                </c:pt>
                <c:pt idx="13">
                  <c:v>980</c:v>
                </c:pt>
                <c:pt idx="14">
                  <c:v>895</c:v>
                </c:pt>
                <c:pt idx="19">
                  <c:v>840</c:v>
                </c:pt>
                <c:pt idx="20">
                  <c:v>857</c:v>
                </c:pt>
                <c:pt idx="21">
                  <c:v>942</c:v>
                </c:pt>
                <c:pt idx="23">
                  <c:v>874</c:v>
                </c:pt>
                <c:pt idx="24">
                  <c:v>873</c:v>
                </c:pt>
                <c:pt idx="25">
                  <c:v>828</c:v>
                </c:pt>
                <c:pt idx="29">
                  <c:v>958</c:v>
                </c:pt>
                <c:pt idx="30">
                  <c:v>968</c:v>
                </c:pt>
                <c:pt idx="31">
                  <c:v>875</c:v>
                </c:pt>
                <c:pt idx="33">
                  <c:v>945</c:v>
                </c:pt>
                <c:pt idx="34">
                  <c:v>870</c:v>
                </c:pt>
                <c:pt idx="35">
                  <c:v>832</c:v>
                </c:pt>
                <c:pt idx="36">
                  <c:v>942</c:v>
                </c:pt>
                <c:pt idx="37">
                  <c:v>929</c:v>
                </c:pt>
                <c:pt idx="38">
                  <c:v>954</c:v>
                </c:pt>
                <c:pt idx="40">
                  <c:v>926</c:v>
                </c:pt>
                <c:pt idx="41">
                  <c:v>771</c:v>
                </c:pt>
                <c:pt idx="42">
                  <c:v>852</c:v>
                </c:pt>
              </c:numCache>
            </c:numRef>
          </c:xVal>
          <c:yVal>
            <c:numRef>
              <c:f>'tabPMM,sorted'!$K$173:$K$216</c:f>
              <c:numCache>
                <c:formatCode>General</c:formatCode>
                <c:ptCount val="44"/>
                <c:pt idx="0">
                  <c:v>526</c:v>
                </c:pt>
                <c:pt idx="1">
                  <c:v>496</c:v>
                </c:pt>
                <c:pt idx="2">
                  <c:v>413</c:v>
                </c:pt>
                <c:pt idx="4">
                  <c:v>509</c:v>
                </c:pt>
                <c:pt idx="5">
                  <c:v>499</c:v>
                </c:pt>
                <c:pt idx="6">
                  <c:v>447</c:v>
                </c:pt>
                <c:pt idx="8">
                  <c:v>573</c:v>
                </c:pt>
                <c:pt idx="9">
                  <c:v>495</c:v>
                </c:pt>
                <c:pt idx="10">
                  <c:v>522</c:v>
                </c:pt>
                <c:pt idx="12">
                  <c:v>503</c:v>
                </c:pt>
                <c:pt idx="13">
                  <c:v>539</c:v>
                </c:pt>
                <c:pt idx="14">
                  <c:v>564</c:v>
                </c:pt>
                <c:pt idx="19">
                  <c:v>563</c:v>
                </c:pt>
                <c:pt idx="20">
                  <c:v>464</c:v>
                </c:pt>
                <c:pt idx="21">
                  <c:v>502</c:v>
                </c:pt>
                <c:pt idx="23">
                  <c:v>463</c:v>
                </c:pt>
                <c:pt idx="24">
                  <c:v>405</c:v>
                </c:pt>
                <c:pt idx="25">
                  <c:v>453</c:v>
                </c:pt>
                <c:pt idx="29">
                  <c:v>495</c:v>
                </c:pt>
                <c:pt idx="30">
                  <c:v>518</c:v>
                </c:pt>
                <c:pt idx="31">
                  <c:v>507</c:v>
                </c:pt>
                <c:pt idx="33">
                  <c:v>522</c:v>
                </c:pt>
                <c:pt idx="34">
                  <c:v>479</c:v>
                </c:pt>
                <c:pt idx="35">
                  <c:v>470</c:v>
                </c:pt>
                <c:pt idx="36">
                  <c:v>578</c:v>
                </c:pt>
                <c:pt idx="37">
                  <c:v>549</c:v>
                </c:pt>
                <c:pt idx="38">
                  <c:v>575</c:v>
                </c:pt>
                <c:pt idx="40">
                  <c:v>552</c:v>
                </c:pt>
                <c:pt idx="41">
                  <c:v>504</c:v>
                </c:pt>
                <c:pt idx="42">
                  <c:v>503</c:v>
                </c:pt>
              </c:numCache>
            </c:numRef>
          </c:yVal>
          <c:bubbleSize>
            <c:numRef>
              <c:f>'tabPMM,sorted'!$AB$173:$AB$216</c:f>
              <c:numCache>
                <c:formatCode>0.0</c:formatCode>
                <c:ptCount val="44"/>
                <c:pt idx="0">
                  <c:v>55.846153846153847</c:v>
                </c:pt>
                <c:pt idx="1">
                  <c:v>53.487179487179489</c:v>
                </c:pt>
                <c:pt idx="2">
                  <c:v>50</c:v>
                </c:pt>
                <c:pt idx="4">
                  <c:v>40.410256410256409</c:v>
                </c:pt>
                <c:pt idx="5">
                  <c:v>38.564102564102569</c:v>
                </c:pt>
                <c:pt idx="6">
                  <c:v>49.897435897435898</c:v>
                </c:pt>
                <c:pt idx="8">
                  <c:v>52.92307692307692</c:v>
                </c:pt>
                <c:pt idx="9">
                  <c:v>49.589743589743591</c:v>
                </c:pt>
                <c:pt idx="10">
                  <c:v>53.435897435897438</c:v>
                </c:pt>
                <c:pt idx="12">
                  <c:v>68.769230769230774</c:v>
                </c:pt>
                <c:pt idx="13">
                  <c:v>54</c:v>
                </c:pt>
                <c:pt idx="14">
                  <c:v>52.871794871794869</c:v>
                </c:pt>
                <c:pt idx="19">
                  <c:v>56.564102564102562</c:v>
                </c:pt>
                <c:pt idx="20">
                  <c:v>58.615384615384613</c:v>
                </c:pt>
                <c:pt idx="21">
                  <c:v>52.358974358974358</c:v>
                </c:pt>
                <c:pt idx="23">
                  <c:v>50.205128205128204</c:v>
                </c:pt>
                <c:pt idx="24">
                  <c:v>50.666666666666664</c:v>
                </c:pt>
                <c:pt idx="25">
                  <c:v>49.743589743589745</c:v>
                </c:pt>
                <c:pt idx="29">
                  <c:v>47.948717948717949</c:v>
                </c:pt>
                <c:pt idx="30">
                  <c:v>34.871794871794876</c:v>
                </c:pt>
                <c:pt idx="31">
                  <c:v>38.102564102564102</c:v>
                </c:pt>
                <c:pt idx="33">
                  <c:v>43.897435897435898</c:v>
                </c:pt>
                <c:pt idx="34">
                  <c:v>47.435897435897438</c:v>
                </c:pt>
                <c:pt idx="35">
                  <c:v>44.256410256410255</c:v>
                </c:pt>
                <c:pt idx="36">
                  <c:v>67.84615384615384</c:v>
                </c:pt>
                <c:pt idx="37">
                  <c:v>56.820512820512818</c:v>
                </c:pt>
                <c:pt idx="38">
                  <c:v>59.384615384615387</c:v>
                </c:pt>
                <c:pt idx="40">
                  <c:v>40.410256410256409</c:v>
                </c:pt>
                <c:pt idx="41">
                  <c:v>49.641025641025642</c:v>
                </c:pt>
                <c:pt idx="42">
                  <c:v>10</c:v>
                </c:pt>
              </c:numCache>
            </c:numRef>
          </c:bubbleSize>
          <c:bubble3D val="0"/>
          <c:extLst>
            <c:ext xmlns:c16="http://schemas.microsoft.com/office/drawing/2014/chart" uri="{C3380CC4-5D6E-409C-BE32-E72D297353CC}">
              <c16:uniqueId val="{00000008-38CF-42FA-B2D3-6B1290CF0A7A}"/>
            </c:ext>
          </c:extLst>
        </c:ser>
        <c:dLbls>
          <c:showLegendKey val="0"/>
          <c:showVal val="0"/>
          <c:showCatName val="0"/>
          <c:showSerName val="0"/>
          <c:showPercent val="0"/>
          <c:showBubbleSize val="0"/>
        </c:dLbls>
        <c:bubbleScale val="20"/>
        <c:showNegBubbles val="0"/>
        <c:sizeRepresents val="w"/>
        <c:axId val="441565448"/>
        <c:axId val="441567744"/>
      </c:bubbleChart>
      <c:valAx>
        <c:axId val="441565448"/>
        <c:scaling>
          <c:orientation val="maxMin"/>
          <c:max val="28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41567744"/>
        <c:crosses val="autoZero"/>
        <c:crossBetween val="midCat"/>
        <c:majorUnit val="100"/>
      </c:valAx>
      <c:valAx>
        <c:axId val="441567744"/>
        <c:scaling>
          <c:orientation val="maxMin"/>
          <c:max val="11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41565448"/>
        <c:crosses val="autoZero"/>
        <c:crossBetween val="midCat"/>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u="none" strike="noStrike" baseline="0">
                <a:effectLst/>
              </a:rPr>
              <a:t>F1 trajectories in the penultimate vowels of </a:t>
            </a:r>
            <a:r>
              <a:rPr lang="az-Latn-AZ" sz="1400" b="0" i="1" baseline="0">
                <a:effectLst/>
              </a:rPr>
              <a:t>mʊtsʊtsʊ́</a:t>
            </a:r>
            <a:r>
              <a:rPr lang="az-Latn-AZ" sz="1400" b="0" i="0" baseline="0">
                <a:effectLst/>
              </a:rPr>
              <a:t> vs. </a:t>
            </a:r>
            <a:r>
              <a:rPr lang="az-Latn-AZ" sz="1400" b="0" i="1" baseline="0">
                <a:effectLst/>
              </a:rPr>
              <a:t>mʊrokotso</a:t>
            </a:r>
            <a:r>
              <a:rPr lang="az-Latn-AZ" sz="1400" b="0" i="0" baseline="0">
                <a:effectLst/>
              </a:rPr>
              <a:t> vs. </a:t>
            </a:r>
            <a:r>
              <a:rPr lang="az-Latn-AZ" sz="1400" b="0" i="1" baseline="0">
                <a:effectLst/>
              </a:rPr>
              <a:t>pʰɔsɔ</a:t>
            </a:r>
            <a:endParaRPr lang="de-DE" sz="1100" i="1">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mʊtsʊtsʊ́</c:v>
          </c:tx>
          <c:spPr>
            <a:ln w="28575" cap="rnd">
              <a:solidFill>
                <a:srgbClr val="0033CC"/>
              </a:solidFill>
              <a:round/>
            </a:ln>
            <a:effectLst/>
          </c:spPr>
          <c:marker>
            <c:symbol val="none"/>
          </c:marker>
          <c:cat>
            <c:strRef>
              <c:f>'tabPMM,sorted'!$H$2:$M$2</c:f>
              <c:strCache>
                <c:ptCount val="6"/>
                <c:pt idx="0">
                  <c:v>F1 (0.125)</c:v>
                </c:pt>
                <c:pt idx="1">
                  <c:v>F1 (0.25)</c:v>
                </c:pt>
                <c:pt idx="2">
                  <c:v>F1 (0.375)</c:v>
                </c:pt>
                <c:pt idx="3">
                  <c:v>F1 (0.5)</c:v>
                </c:pt>
                <c:pt idx="4">
                  <c:v>F1 (0.625)</c:v>
                </c:pt>
                <c:pt idx="5">
                  <c:v>F1 (0.75)</c:v>
                </c:pt>
              </c:strCache>
            </c:strRef>
          </c:cat>
          <c:val>
            <c:numRef>
              <c:f>'tabPMM,sorted'!$H$135:$M$135</c:f>
              <c:numCache>
                <c:formatCode>General</c:formatCode>
                <c:ptCount val="6"/>
                <c:pt idx="0">
                  <c:v>404</c:v>
                </c:pt>
                <c:pt idx="1">
                  <c:v>382</c:v>
                </c:pt>
                <c:pt idx="2">
                  <c:v>346</c:v>
                </c:pt>
                <c:pt idx="3">
                  <c:v>321</c:v>
                </c:pt>
                <c:pt idx="4">
                  <c:v>344</c:v>
                </c:pt>
                <c:pt idx="5">
                  <c:v>337</c:v>
                </c:pt>
              </c:numCache>
            </c:numRef>
          </c:val>
          <c:smooth val="0"/>
          <c:extLst>
            <c:ext xmlns:c16="http://schemas.microsoft.com/office/drawing/2014/chart" uri="{C3380CC4-5D6E-409C-BE32-E72D297353CC}">
              <c16:uniqueId val="{00000000-3DDA-448C-9648-4C89758BB703}"/>
            </c:ext>
          </c:extLst>
        </c:ser>
        <c:ser>
          <c:idx val="1"/>
          <c:order val="1"/>
          <c:tx>
            <c:v>mʊtsʊtsʊ́</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'tabPMM,sorted'!$H$136:$M$136</c:f>
              <c:numCache>
                <c:formatCode>General</c:formatCode>
                <c:ptCount val="6"/>
                <c:pt idx="0">
                  <c:v>391</c:v>
                </c:pt>
                <c:pt idx="1">
                  <c:v>378</c:v>
                </c:pt>
                <c:pt idx="2">
                  <c:v>357</c:v>
                </c:pt>
                <c:pt idx="3">
                  <c:v>318</c:v>
                </c:pt>
                <c:pt idx="4">
                  <c:v>339</c:v>
                </c:pt>
                <c:pt idx="5">
                  <c:v>355</c:v>
                </c:pt>
              </c:numCache>
            </c:numRef>
          </c:val>
          <c:smooth val="0"/>
          <c:extLst>
            <c:ext xmlns:c16="http://schemas.microsoft.com/office/drawing/2014/chart" uri="{C3380CC4-5D6E-409C-BE32-E72D297353CC}">
              <c16:uniqueId val="{00000001-3DDA-448C-9648-4C89758BB703}"/>
            </c:ext>
          </c:extLst>
        </c:ser>
        <c:ser>
          <c:idx val="2"/>
          <c:order val="2"/>
          <c:tx>
            <c:v>mʊtsʊtsʊ́</c:v>
          </c:tx>
          <c:spPr>
            <a:ln w="28575" cap="rnd">
              <a:solidFill>
                <a:srgbClr val="0033CC"/>
              </a:solidFill>
              <a:round/>
            </a:ln>
            <a:effectLst/>
          </c:spPr>
          <c:marker>
            <c:symbol val="none"/>
          </c:marker>
          <c:val>
            <c:numRef>
              <c:f>'tabPMM,sorted'!$H$137:$M$137</c:f>
              <c:numCache>
                <c:formatCode>General</c:formatCode>
                <c:ptCount val="6"/>
                <c:pt idx="0">
                  <c:v>377</c:v>
                </c:pt>
                <c:pt idx="1">
                  <c:v>370</c:v>
                </c:pt>
                <c:pt idx="2">
                  <c:v>346</c:v>
                </c:pt>
                <c:pt idx="3">
                  <c:v>357</c:v>
                </c:pt>
                <c:pt idx="4">
                  <c:v>354</c:v>
                </c:pt>
                <c:pt idx="5">
                  <c:v>303</c:v>
                </c:pt>
              </c:numCache>
            </c:numRef>
          </c:val>
          <c:smooth val="0"/>
          <c:extLst>
            <c:ext xmlns:c16="http://schemas.microsoft.com/office/drawing/2014/chart" uri="{C3380CC4-5D6E-409C-BE32-E72D297353CC}">
              <c16:uniqueId val="{00000002-3DDA-448C-9648-4C89758BB703}"/>
            </c:ext>
          </c:extLst>
        </c:ser>
        <c:ser>
          <c:idx val="3"/>
          <c:order val="3"/>
          <c:tx>
            <c:v>mʊrokotso</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'tabPMM,sorted'!$H$147:$M$147</c:f>
              <c:numCache>
                <c:formatCode>General</c:formatCode>
                <c:ptCount val="6"/>
                <c:pt idx="0">
                  <c:v>397</c:v>
                </c:pt>
                <c:pt idx="1">
                  <c:v>388</c:v>
                </c:pt>
                <c:pt idx="2">
                  <c:v>386</c:v>
                </c:pt>
                <c:pt idx="3">
                  <c:v>376</c:v>
                </c:pt>
                <c:pt idx="4">
                  <c:v>371</c:v>
                </c:pt>
                <c:pt idx="5">
                  <c:v>418</c:v>
                </c:pt>
              </c:numCache>
            </c:numRef>
          </c:val>
          <c:smooth val="0"/>
          <c:extLst>
            <c:ext xmlns:c16="http://schemas.microsoft.com/office/drawing/2014/chart" uri="{C3380CC4-5D6E-409C-BE32-E72D297353CC}">
              <c16:uniqueId val="{00000003-3DDA-448C-9648-4C89758BB703}"/>
            </c:ext>
          </c:extLst>
        </c:ser>
        <c:ser>
          <c:idx val="4"/>
          <c:order val="4"/>
          <c:tx>
            <c:v>mʊrokotso</c:v>
          </c:tx>
          <c:spPr>
            <a:ln w="28575" cap="rnd">
              <a:solidFill>
                <a:srgbClr val="00CC00"/>
              </a:solidFill>
              <a:round/>
            </a:ln>
            <a:effectLst/>
          </c:spPr>
          <c:marker>
            <c:symbol val="none"/>
          </c:marker>
          <c:val>
            <c:numRef>
              <c:f>'tabPMM,sorted'!$H$152:$M$152</c:f>
              <c:numCache>
                <c:formatCode>General</c:formatCode>
                <c:ptCount val="6"/>
                <c:pt idx="0">
                  <c:v>425</c:v>
                </c:pt>
                <c:pt idx="1">
                  <c:v>396</c:v>
                </c:pt>
                <c:pt idx="2">
                  <c:v>393</c:v>
                </c:pt>
                <c:pt idx="3">
                  <c:v>403</c:v>
                </c:pt>
                <c:pt idx="4">
                  <c:v>439</c:v>
                </c:pt>
                <c:pt idx="5">
                  <c:v>452</c:v>
                </c:pt>
              </c:numCache>
            </c:numRef>
          </c:val>
          <c:smooth val="0"/>
          <c:extLst>
            <c:ext xmlns:c16="http://schemas.microsoft.com/office/drawing/2014/chart" uri="{C3380CC4-5D6E-409C-BE32-E72D297353CC}">
              <c16:uniqueId val="{00000004-3DDA-448C-9648-4C89758BB703}"/>
            </c:ext>
          </c:extLst>
        </c:ser>
        <c:ser>
          <c:idx val="5"/>
          <c:order val="5"/>
          <c:tx>
            <c:v>mʊrokotso</c:v>
          </c:tx>
          <c:spPr>
            <a:ln w="28575" cap="rnd">
              <a:solidFill>
                <a:srgbClr val="00CC00"/>
              </a:solidFill>
              <a:round/>
            </a:ln>
            <a:effectLst/>
          </c:spPr>
          <c:marker>
            <c:symbol val="none"/>
          </c:marker>
          <c:val>
            <c:numRef>
              <c:f>'tabPMM,sorted'!$H$153:$M$153</c:f>
              <c:numCache>
                <c:formatCode>General</c:formatCode>
                <c:ptCount val="6"/>
                <c:pt idx="0">
                  <c:v>396</c:v>
                </c:pt>
                <c:pt idx="1">
                  <c:v>370</c:v>
                </c:pt>
                <c:pt idx="2">
                  <c:v>349</c:v>
                </c:pt>
                <c:pt idx="3">
                  <c:v>384</c:v>
                </c:pt>
                <c:pt idx="4">
                  <c:v>356</c:v>
                </c:pt>
                <c:pt idx="5">
                  <c:v>332</c:v>
                </c:pt>
              </c:numCache>
            </c:numRef>
          </c:val>
          <c:smooth val="0"/>
          <c:extLst>
            <c:ext xmlns:c16="http://schemas.microsoft.com/office/drawing/2014/chart" uri="{C3380CC4-5D6E-409C-BE32-E72D297353CC}">
              <c16:uniqueId val="{00000005-3DDA-448C-9648-4C89758BB703}"/>
            </c:ext>
          </c:extLst>
        </c:ser>
        <c:ser>
          <c:idx val="6"/>
          <c:order val="6"/>
          <c:tx>
            <c:v>pʰɔsɔ</c:v>
          </c:tx>
          <c:spPr>
            <a:ln w="28575" cap="rnd">
              <a:solidFill>
                <a:srgbClr val="FFC000"/>
              </a:solidFill>
              <a:round/>
            </a:ln>
            <a:effectLst/>
          </c:spPr>
          <c:marker>
            <c:symbol val="none"/>
          </c:marker>
          <c:val>
            <c:numRef>
              <c:f>'tabPMM,sorted'!$H$185:$M$185</c:f>
              <c:numCache>
                <c:formatCode>General</c:formatCode>
                <c:ptCount val="6"/>
                <c:pt idx="0">
                  <c:v>484</c:v>
                </c:pt>
                <c:pt idx="1">
                  <c:v>487</c:v>
                </c:pt>
                <c:pt idx="2">
                  <c:v>495</c:v>
                </c:pt>
                <c:pt idx="3">
                  <c:v>503</c:v>
                </c:pt>
                <c:pt idx="4">
                  <c:v>524</c:v>
                </c:pt>
                <c:pt idx="5">
                  <c:v>506</c:v>
                </c:pt>
              </c:numCache>
            </c:numRef>
          </c:val>
          <c:smooth val="0"/>
          <c:extLst>
            <c:ext xmlns:c16="http://schemas.microsoft.com/office/drawing/2014/chart" uri="{C3380CC4-5D6E-409C-BE32-E72D297353CC}">
              <c16:uniqueId val="{00000006-3DDA-448C-9648-4C89758BB703}"/>
            </c:ext>
          </c:extLst>
        </c:ser>
        <c:ser>
          <c:idx val="7"/>
          <c:order val="7"/>
          <c:tx>
            <c:v>pʰɔsɔ</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'tabPMM,sorted'!$H$186:$M$186</c:f>
              <c:numCache>
                <c:formatCode>General</c:formatCode>
                <c:ptCount val="6"/>
                <c:pt idx="0">
                  <c:v>496</c:v>
                </c:pt>
                <c:pt idx="1">
                  <c:v>494</c:v>
                </c:pt>
                <c:pt idx="2">
                  <c:v>504</c:v>
                </c:pt>
                <c:pt idx="3">
                  <c:v>539</c:v>
                </c:pt>
                <c:pt idx="4">
                  <c:v>528</c:v>
                </c:pt>
                <c:pt idx="5">
                  <c:v>462</c:v>
                </c:pt>
              </c:numCache>
            </c:numRef>
          </c:val>
          <c:smooth val="0"/>
          <c:extLst>
            <c:ext xmlns:c16="http://schemas.microsoft.com/office/drawing/2014/chart" uri="{C3380CC4-5D6E-409C-BE32-E72D297353CC}">
              <c16:uniqueId val="{00000007-3DDA-448C-9648-4C89758BB703}"/>
            </c:ext>
          </c:extLst>
        </c:ser>
        <c:ser>
          <c:idx val="8"/>
          <c:order val="8"/>
          <c:tx>
            <c:v>pʰɔsɔ</c:v>
          </c:tx>
          <c:spPr>
            <a:ln w="28575" cap="rnd">
              <a:solidFill>
                <a:srgbClr val="FFC000"/>
              </a:solidFill>
              <a:round/>
            </a:ln>
            <a:effectLst/>
          </c:spPr>
          <c:marker>
            <c:symbol val="none"/>
          </c:marker>
          <c:val>
            <c:numRef>
              <c:f>'tabPMM,sorted'!$H$187:$M$187</c:f>
              <c:numCache>
                <c:formatCode>General</c:formatCode>
                <c:ptCount val="6"/>
                <c:pt idx="0">
                  <c:v>521</c:v>
                </c:pt>
                <c:pt idx="1">
                  <c:v>526</c:v>
                </c:pt>
                <c:pt idx="2">
                  <c:v>567</c:v>
                </c:pt>
                <c:pt idx="3">
                  <c:v>564</c:v>
                </c:pt>
                <c:pt idx="4">
                  <c:v>548</c:v>
                </c:pt>
                <c:pt idx="5">
                  <c:v>555</c:v>
                </c:pt>
              </c:numCache>
            </c:numRef>
          </c:val>
          <c:smooth val="0"/>
          <c:extLst>
            <c:ext xmlns:c16="http://schemas.microsoft.com/office/drawing/2014/chart" uri="{C3380CC4-5D6E-409C-BE32-E72D297353CC}">
              <c16:uniqueId val="{00000008-3DDA-448C-9648-4C89758BB703}"/>
            </c:ext>
          </c:extLst>
        </c:ser>
        <c:dLbls>
          <c:showLegendKey val="0"/>
          <c:showVal val="0"/>
          <c:showCatName val="0"/>
          <c:showSerName val="0"/>
          <c:showPercent val="0"/>
          <c:showBubbleSize val="0"/>
        </c:dLbls>
        <c:smooth val="0"/>
        <c:axId val="685554864"/>
        <c:axId val="685553224"/>
      </c:lineChart>
      <c:catAx>
        <c:axId val="68555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85553224"/>
        <c:crosses val="autoZero"/>
        <c:auto val="1"/>
        <c:lblAlgn val="ctr"/>
        <c:lblOffset val="100"/>
        <c:noMultiLvlLbl val="0"/>
      </c:catAx>
      <c:valAx>
        <c:axId val="685553224"/>
        <c:scaling>
          <c:orientation val="minMax"/>
          <c:max val="7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8555486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1. Vowels in the context of /_C_#: F1, F2 and F3 (size) at 0.5 of vowel (LLN) </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LLN_sorted!$Q$5:$Q$18</c:f>
              <c:numCache>
                <c:formatCode>General</c:formatCode>
                <c:ptCount val="14"/>
                <c:pt idx="0">
                  <c:v>2950</c:v>
                </c:pt>
                <c:pt idx="1">
                  <c:v>2970</c:v>
                </c:pt>
                <c:pt idx="2">
                  <c:v>2919</c:v>
                </c:pt>
                <c:pt idx="3">
                  <c:v>2865</c:v>
                </c:pt>
                <c:pt idx="4">
                  <c:v>3047</c:v>
                </c:pt>
                <c:pt idx="5">
                  <c:v>2991</c:v>
                </c:pt>
                <c:pt idx="6">
                  <c:v>2964</c:v>
                </c:pt>
                <c:pt idx="8">
                  <c:v>3016</c:v>
                </c:pt>
                <c:pt idx="9">
                  <c:v>3009</c:v>
                </c:pt>
                <c:pt idx="10">
                  <c:v>3042</c:v>
                </c:pt>
                <c:pt idx="11">
                  <c:v>3037</c:v>
                </c:pt>
                <c:pt idx="12">
                  <c:v>3109</c:v>
                </c:pt>
              </c:numCache>
            </c:numRef>
          </c:xVal>
          <c:yVal>
            <c:numRef>
              <c:f>LLN_sorted!$K$5:$K$18</c:f>
              <c:numCache>
                <c:formatCode>General</c:formatCode>
                <c:ptCount val="14"/>
                <c:pt idx="0">
                  <c:v>245</c:v>
                </c:pt>
                <c:pt idx="1">
                  <c:v>296</c:v>
                </c:pt>
                <c:pt idx="2">
                  <c:v>261</c:v>
                </c:pt>
                <c:pt idx="3">
                  <c:v>250</c:v>
                </c:pt>
                <c:pt idx="4">
                  <c:v>286</c:v>
                </c:pt>
                <c:pt idx="5">
                  <c:v>257</c:v>
                </c:pt>
                <c:pt idx="6">
                  <c:v>261</c:v>
                </c:pt>
                <c:pt idx="8">
                  <c:v>273</c:v>
                </c:pt>
                <c:pt idx="9">
                  <c:v>381</c:v>
                </c:pt>
                <c:pt idx="10">
                  <c:v>317</c:v>
                </c:pt>
                <c:pt idx="11">
                  <c:v>323</c:v>
                </c:pt>
                <c:pt idx="12">
                  <c:v>299</c:v>
                </c:pt>
              </c:numCache>
            </c:numRef>
          </c:yVal>
          <c:bubbleSize>
            <c:numRef>
              <c:f>LLN_sorted!$AB$5:$AB$18</c:f>
              <c:numCache>
                <c:formatCode>0.0</c:formatCode>
                <c:ptCount val="14"/>
                <c:pt idx="0">
                  <c:v>83.786828422876951</c:v>
                </c:pt>
                <c:pt idx="1">
                  <c:v>77.157712305025996</c:v>
                </c:pt>
                <c:pt idx="2">
                  <c:v>77.201039861351816</c:v>
                </c:pt>
                <c:pt idx="3">
                  <c:v>81.880415944540729</c:v>
                </c:pt>
                <c:pt idx="4">
                  <c:v>80.233968804159446</c:v>
                </c:pt>
                <c:pt idx="5">
                  <c:v>83.873483535528592</c:v>
                </c:pt>
                <c:pt idx="6">
                  <c:v>80.797227036395142</c:v>
                </c:pt>
                <c:pt idx="8">
                  <c:v>87.642980935875215</c:v>
                </c:pt>
                <c:pt idx="9">
                  <c:v>92.40901213171577</c:v>
                </c:pt>
                <c:pt idx="10">
                  <c:v>86.559792027729642</c:v>
                </c:pt>
                <c:pt idx="11">
                  <c:v>80.450606585788563</c:v>
                </c:pt>
                <c:pt idx="12">
                  <c:v>80.927209705372618</c:v>
                </c:pt>
              </c:numCache>
            </c:numRef>
          </c:bubbleSize>
          <c:bubble3D val="0"/>
          <c:extLst>
            <c:ext xmlns:c16="http://schemas.microsoft.com/office/drawing/2014/chart" uri="{C3380CC4-5D6E-409C-BE32-E72D297353CC}">
              <c16:uniqueId val="{00000000-C22E-4C83-AF0D-6D7FFB93D6C2}"/>
            </c:ext>
          </c:extLst>
        </c:ser>
        <c:ser>
          <c:idx val="2"/>
          <c:order val="1"/>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LLN_sorted!$Q$41:$Q$53</c:f>
              <c:numCache>
                <c:formatCode>General</c:formatCode>
                <c:ptCount val="13"/>
                <c:pt idx="0">
                  <c:v>2603</c:v>
                </c:pt>
                <c:pt idx="1">
                  <c:v>2556</c:v>
                </c:pt>
                <c:pt idx="2">
                  <c:v>2690</c:v>
                </c:pt>
                <c:pt idx="3">
                  <c:v>2458</c:v>
                </c:pt>
                <c:pt idx="4">
                  <c:v>2585</c:v>
                </c:pt>
                <c:pt idx="6">
                  <c:v>2694</c:v>
                </c:pt>
                <c:pt idx="7">
                  <c:v>2702</c:v>
                </c:pt>
                <c:pt idx="8">
                  <c:v>2746</c:v>
                </c:pt>
                <c:pt idx="9">
                  <c:v>2378</c:v>
                </c:pt>
                <c:pt idx="10">
                  <c:v>2692</c:v>
                </c:pt>
                <c:pt idx="11">
                  <c:v>2619</c:v>
                </c:pt>
              </c:numCache>
            </c:numRef>
          </c:xVal>
          <c:yVal>
            <c:numRef>
              <c:f>LLN_sorted!$K$41:$K$53</c:f>
              <c:numCache>
                <c:formatCode>General</c:formatCode>
                <c:ptCount val="13"/>
                <c:pt idx="0">
                  <c:v>454</c:v>
                </c:pt>
                <c:pt idx="1">
                  <c:v>418</c:v>
                </c:pt>
                <c:pt idx="2">
                  <c:v>472</c:v>
                </c:pt>
                <c:pt idx="3">
                  <c:v>458</c:v>
                </c:pt>
                <c:pt idx="4">
                  <c:v>404</c:v>
                </c:pt>
                <c:pt idx="6">
                  <c:v>491</c:v>
                </c:pt>
                <c:pt idx="7">
                  <c:v>442</c:v>
                </c:pt>
                <c:pt idx="8">
                  <c:v>443</c:v>
                </c:pt>
                <c:pt idx="9">
                  <c:v>497</c:v>
                </c:pt>
                <c:pt idx="10">
                  <c:v>472</c:v>
                </c:pt>
                <c:pt idx="11">
                  <c:v>467</c:v>
                </c:pt>
              </c:numCache>
            </c:numRef>
          </c:yVal>
          <c:bubbleSize>
            <c:numRef>
              <c:f>LLN_sorted!$AB$41:$AB$53</c:f>
              <c:numCache>
                <c:formatCode>0.0</c:formatCode>
                <c:ptCount val="13"/>
                <c:pt idx="0">
                  <c:v>68.838821490467936</c:v>
                </c:pt>
                <c:pt idx="1">
                  <c:v>61.99306759098787</c:v>
                </c:pt>
                <c:pt idx="2">
                  <c:v>64.202772963604843</c:v>
                </c:pt>
                <c:pt idx="3">
                  <c:v>51.464471403812823</c:v>
                </c:pt>
                <c:pt idx="4">
                  <c:v>63.552859618717505</c:v>
                </c:pt>
                <c:pt idx="6">
                  <c:v>55.103986135181977</c:v>
                </c:pt>
                <c:pt idx="7">
                  <c:v>66.932409012131714</c:v>
                </c:pt>
                <c:pt idx="8">
                  <c:v>66.629116117850955</c:v>
                </c:pt>
                <c:pt idx="9">
                  <c:v>62.296360485268629</c:v>
                </c:pt>
                <c:pt idx="10">
                  <c:v>66.845753899480073</c:v>
                </c:pt>
                <c:pt idx="11">
                  <c:v>67.538994800693246</c:v>
                </c:pt>
              </c:numCache>
            </c:numRef>
          </c:bubbleSize>
          <c:bubble3D val="0"/>
          <c:extLst>
            <c:ext xmlns:c16="http://schemas.microsoft.com/office/drawing/2014/chart" uri="{C3380CC4-5D6E-409C-BE32-E72D297353CC}">
              <c16:uniqueId val="{00000001-C22E-4C83-AF0D-6D7FFB93D6C2}"/>
            </c:ext>
          </c:extLst>
        </c:ser>
        <c:ser>
          <c:idx val="3"/>
          <c:order val="2"/>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LLN_sorted!$Q$58:$Q$68</c:f>
              <c:numCache>
                <c:formatCode>General</c:formatCode>
                <c:ptCount val="11"/>
                <c:pt idx="0">
                  <c:v>2764</c:v>
                </c:pt>
                <c:pt idx="1">
                  <c:v>2413</c:v>
                </c:pt>
                <c:pt idx="2">
                  <c:v>2432</c:v>
                </c:pt>
                <c:pt idx="4">
                  <c:v>2442</c:v>
                </c:pt>
                <c:pt idx="5">
                  <c:v>2384</c:v>
                </c:pt>
                <c:pt idx="6">
                  <c:v>2360</c:v>
                </c:pt>
                <c:pt idx="8">
                  <c:v>2609</c:v>
                </c:pt>
                <c:pt idx="9">
                  <c:v>2605</c:v>
                </c:pt>
              </c:numCache>
            </c:numRef>
          </c:xVal>
          <c:yVal>
            <c:numRef>
              <c:f>LLN_sorted!$K$58:$K$68</c:f>
              <c:numCache>
                <c:formatCode>General</c:formatCode>
                <c:ptCount val="11"/>
                <c:pt idx="0">
                  <c:v>748</c:v>
                </c:pt>
                <c:pt idx="1">
                  <c:v>737</c:v>
                </c:pt>
                <c:pt idx="2">
                  <c:v>686</c:v>
                </c:pt>
                <c:pt idx="4">
                  <c:v>774</c:v>
                </c:pt>
                <c:pt idx="5">
                  <c:v>703</c:v>
                </c:pt>
                <c:pt idx="6">
                  <c:v>696</c:v>
                </c:pt>
                <c:pt idx="8">
                  <c:v>660</c:v>
                </c:pt>
                <c:pt idx="9">
                  <c:v>651</c:v>
                </c:pt>
              </c:numCache>
            </c:numRef>
          </c:yVal>
          <c:bubbleSize>
            <c:numRef>
              <c:f>LLN_sorted!$AB$58:$AB$68</c:f>
              <c:numCache>
                <c:formatCode>0.0</c:formatCode>
                <c:ptCount val="11"/>
                <c:pt idx="0">
                  <c:v>69.965337954939343</c:v>
                </c:pt>
                <c:pt idx="1">
                  <c:v>46.698440207972268</c:v>
                </c:pt>
                <c:pt idx="2">
                  <c:v>67.279029462738293</c:v>
                </c:pt>
                <c:pt idx="4">
                  <c:v>63.379549393414209</c:v>
                </c:pt>
                <c:pt idx="5">
                  <c:v>73.60485268630849</c:v>
                </c:pt>
                <c:pt idx="6">
                  <c:v>73.648180242634311</c:v>
                </c:pt>
                <c:pt idx="8">
                  <c:v>68.275563258232239</c:v>
                </c:pt>
                <c:pt idx="9">
                  <c:v>75.077989601386477</c:v>
                </c:pt>
              </c:numCache>
            </c:numRef>
          </c:bubbleSize>
          <c:bubble3D val="0"/>
          <c:extLst>
            <c:ext xmlns:c16="http://schemas.microsoft.com/office/drawing/2014/chart" uri="{C3380CC4-5D6E-409C-BE32-E72D297353CC}">
              <c16:uniqueId val="{00000002-C22E-4C83-AF0D-6D7FFB93D6C2}"/>
            </c:ext>
          </c:extLst>
        </c:ser>
        <c:ser>
          <c:idx val="4"/>
          <c:order val="3"/>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LLN_sorted!$Q$73:$Q$86</c:f>
              <c:numCache>
                <c:formatCode>General</c:formatCode>
                <c:ptCount val="14"/>
                <c:pt idx="0">
                  <c:v>1677</c:v>
                </c:pt>
                <c:pt idx="1">
                  <c:v>1343</c:v>
                </c:pt>
                <c:pt idx="2">
                  <c:v>1647</c:v>
                </c:pt>
                <c:pt idx="3">
                  <c:v>1664</c:v>
                </c:pt>
                <c:pt idx="4">
                  <c:v>1610</c:v>
                </c:pt>
                <c:pt idx="5">
                  <c:v>1609</c:v>
                </c:pt>
                <c:pt idx="7">
                  <c:v>1583</c:v>
                </c:pt>
                <c:pt idx="8">
                  <c:v>1511</c:v>
                </c:pt>
                <c:pt idx="9">
                  <c:v>1472</c:v>
                </c:pt>
                <c:pt idx="10">
                  <c:v>1709</c:v>
                </c:pt>
                <c:pt idx="11">
                  <c:v>1628</c:v>
                </c:pt>
                <c:pt idx="12">
                  <c:v>1598</c:v>
                </c:pt>
              </c:numCache>
            </c:numRef>
          </c:xVal>
          <c:yVal>
            <c:numRef>
              <c:f>LLN_sorted!$K$73:$K$86</c:f>
              <c:numCache>
                <c:formatCode>General</c:formatCode>
                <c:ptCount val="14"/>
                <c:pt idx="0">
                  <c:v>946</c:v>
                </c:pt>
                <c:pt idx="1">
                  <c:v>879</c:v>
                </c:pt>
                <c:pt idx="2">
                  <c:v>866</c:v>
                </c:pt>
                <c:pt idx="3">
                  <c:v>1029</c:v>
                </c:pt>
                <c:pt idx="4">
                  <c:v>964</c:v>
                </c:pt>
                <c:pt idx="5">
                  <c:v>952</c:v>
                </c:pt>
                <c:pt idx="7">
                  <c:v>936</c:v>
                </c:pt>
                <c:pt idx="8">
                  <c:v>932</c:v>
                </c:pt>
                <c:pt idx="9">
                  <c:v>922</c:v>
                </c:pt>
                <c:pt idx="10">
                  <c:v>1031</c:v>
                </c:pt>
                <c:pt idx="11">
                  <c:v>969</c:v>
                </c:pt>
                <c:pt idx="12">
                  <c:v>970</c:v>
                </c:pt>
              </c:numCache>
            </c:numRef>
          </c:yVal>
          <c:bubbleSize>
            <c:numRef>
              <c:f>LLN_sorted!$AB$73:$AB$86</c:f>
              <c:numCache>
                <c:formatCode>0.0</c:formatCode>
                <c:ptCount val="14"/>
                <c:pt idx="0">
                  <c:v>21.785095320623917</c:v>
                </c:pt>
                <c:pt idx="1">
                  <c:v>24.904679376083187</c:v>
                </c:pt>
                <c:pt idx="2">
                  <c:v>10</c:v>
                </c:pt>
                <c:pt idx="3">
                  <c:v>46.39514731369151</c:v>
                </c:pt>
                <c:pt idx="4">
                  <c:v>31.403812824956674</c:v>
                </c:pt>
                <c:pt idx="5">
                  <c:v>30.84055459272097</c:v>
                </c:pt>
                <c:pt idx="7">
                  <c:v>55.580589254766032</c:v>
                </c:pt>
                <c:pt idx="8">
                  <c:v>39.462738301559796</c:v>
                </c:pt>
                <c:pt idx="9">
                  <c:v>40.415944540727907</c:v>
                </c:pt>
                <c:pt idx="10">
                  <c:v>55.537261698440211</c:v>
                </c:pt>
                <c:pt idx="11">
                  <c:v>51.117850953206236</c:v>
                </c:pt>
                <c:pt idx="12">
                  <c:v>56.663778162911612</c:v>
                </c:pt>
              </c:numCache>
            </c:numRef>
          </c:bubbleSize>
          <c:bubble3D val="0"/>
          <c:extLst>
            <c:ext xmlns:c16="http://schemas.microsoft.com/office/drawing/2014/chart" uri="{C3380CC4-5D6E-409C-BE32-E72D297353CC}">
              <c16:uniqueId val="{00000003-C22E-4C83-AF0D-6D7FFB93D6C2}"/>
            </c:ext>
          </c:extLst>
        </c:ser>
        <c:ser>
          <c:idx val="5"/>
          <c:order val="4"/>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LLN_sorted!$Q$91:$Q$104</c:f>
              <c:numCache>
                <c:formatCode>General</c:formatCode>
                <c:ptCount val="14"/>
                <c:pt idx="0">
                  <c:v>806</c:v>
                </c:pt>
                <c:pt idx="1">
                  <c:v>725</c:v>
                </c:pt>
                <c:pt idx="2">
                  <c:v>706</c:v>
                </c:pt>
                <c:pt idx="3">
                  <c:v>798</c:v>
                </c:pt>
                <c:pt idx="4">
                  <c:v>869</c:v>
                </c:pt>
                <c:pt idx="5">
                  <c:v>787</c:v>
                </c:pt>
                <c:pt idx="7">
                  <c:v>915</c:v>
                </c:pt>
                <c:pt idx="8">
                  <c:v>835</c:v>
                </c:pt>
                <c:pt idx="9">
                  <c:v>797</c:v>
                </c:pt>
                <c:pt idx="10">
                  <c:v>941</c:v>
                </c:pt>
                <c:pt idx="11">
                  <c:v>936</c:v>
                </c:pt>
                <c:pt idx="12">
                  <c:v>841</c:v>
                </c:pt>
              </c:numCache>
            </c:numRef>
          </c:xVal>
          <c:yVal>
            <c:numRef>
              <c:f>LLN_sorted!$K$91:$K$104</c:f>
              <c:numCache>
                <c:formatCode>General</c:formatCode>
                <c:ptCount val="14"/>
                <c:pt idx="0">
                  <c:v>273</c:v>
                </c:pt>
                <c:pt idx="1">
                  <c:v>249</c:v>
                </c:pt>
                <c:pt idx="2">
                  <c:v>256</c:v>
                </c:pt>
                <c:pt idx="3">
                  <c:v>373</c:v>
                </c:pt>
                <c:pt idx="4">
                  <c:v>296</c:v>
                </c:pt>
                <c:pt idx="5">
                  <c:v>270</c:v>
                </c:pt>
                <c:pt idx="7">
                  <c:v>309</c:v>
                </c:pt>
                <c:pt idx="8">
                  <c:v>282</c:v>
                </c:pt>
                <c:pt idx="9">
                  <c:v>270</c:v>
                </c:pt>
                <c:pt idx="10">
                  <c:v>374</c:v>
                </c:pt>
                <c:pt idx="11">
                  <c:v>316</c:v>
                </c:pt>
                <c:pt idx="12">
                  <c:v>282</c:v>
                </c:pt>
              </c:numCache>
            </c:numRef>
          </c:yVal>
          <c:bubbleSize>
            <c:numRef>
              <c:f>LLN_sorted!$AB$91:$AB$104</c:f>
              <c:numCache>
                <c:formatCode>0.0</c:formatCode>
                <c:ptCount val="14"/>
                <c:pt idx="0">
                  <c:v>60.823223570190642</c:v>
                </c:pt>
                <c:pt idx="1">
                  <c:v>60.17331022530329</c:v>
                </c:pt>
                <c:pt idx="2">
                  <c:v>60.563258232235704</c:v>
                </c:pt>
                <c:pt idx="3">
                  <c:v>72.131715771230503</c:v>
                </c:pt>
                <c:pt idx="4">
                  <c:v>63.162911611785098</c:v>
                </c:pt>
                <c:pt idx="5">
                  <c:v>65.719237435008665</c:v>
                </c:pt>
                <c:pt idx="7">
                  <c:v>64.809358752166375</c:v>
                </c:pt>
                <c:pt idx="8">
                  <c:v>60.606585788561524</c:v>
                </c:pt>
                <c:pt idx="9">
                  <c:v>63.162911611785098</c:v>
                </c:pt>
                <c:pt idx="10">
                  <c:v>69.835355285961867</c:v>
                </c:pt>
                <c:pt idx="11">
                  <c:v>66.499133448873494</c:v>
                </c:pt>
                <c:pt idx="12">
                  <c:v>65.935875216637783</c:v>
                </c:pt>
              </c:numCache>
            </c:numRef>
          </c:bubbleSize>
          <c:bubble3D val="0"/>
          <c:extLst>
            <c:ext xmlns:c16="http://schemas.microsoft.com/office/drawing/2014/chart" uri="{C3380CC4-5D6E-409C-BE32-E72D297353CC}">
              <c16:uniqueId val="{00000004-C22E-4C83-AF0D-6D7FFB93D6C2}"/>
            </c:ext>
          </c:extLst>
        </c:ser>
        <c:ser>
          <c:idx val="6"/>
          <c:order val="5"/>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LLN_sorted!$Q$109:$Q$131</c:f>
              <c:numCache>
                <c:formatCode>General</c:formatCode>
                <c:ptCount val="23"/>
                <c:pt idx="0">
                  <c:v>789</c:v>
                </c:pt>
                <c:pt idx="1">
                  <c:v>755</c:v>
                </c:pt>
                <c:pt idx="2">
                  <c:v>705</c:v>
                </c:pt>
                <c:pt idx="3">
                  <c:v>936</c:v>
                </c:pt>
                <c:pt idx="4">
                  <c:v>905</c:v>
                </c:pt>
                <c:pt idx="5">
                  <c:v>845</c:v>
                </c:pt>
                <c:pt idx="7">
                  <c:v>760</c:v>
                </c:pt>
                <c:pt idx="8">
                  <c:v>745</c:v>
                </c:pt>
                <c:pt idx="9">
                  <c:v>725</c:v>
                </c:pt>
                <c:pt idx="10">
                  <c:v>860</c:v>
                </c:pt>
                <c:pt idx="11">
                  <c:v>918</c:v>
                </c:pt>
                <c:pt idx="12">
                  <c:v>850</c:v>
                </c:pt>
                <c:pt idx="13">
                  <c:v>781</c:v>
                </c:pt>
                <c:pt idx="15">
                  <c:v>793</c:v>
                </c:pt>
                <c:pt idx="16">
                  <c:v>735</c:v>
                </c:pt>
                <c:pt idx="17">
                  <c:v>634</c:v>
                </c:pt>
                <c:pt idx="18">
                  <c:v>681</c:v>
                </c:pt>
                <c:pt idx="19">
                  <c:v>747</c:v>
                </c:pt>
                <c:pt idx="20">
                  <c:v>827</c:v>
                </c:pt>
                <c:pt idx="21">
                  <c:v>761</c:v>
                </c:pt>
              </c:numCache>
            </c:numRef>
          </c:xVal>
          <c:yVal>
            <c:numRef>
              <c:f>LLN_sorted!$K$109:$K$131</c:f>
              <c:numCache>
                <c:formatCode>General</c:formatCode>
                <c:ptCount val="23"/>
                <c:pt idx="0">
                  <c:v>399</c:v>
                </c:pt>
                <c:pt idx="1">
                  <c:v>445</c:v>
                </c:pt>
                <c:pt idx="2">
                  <c:v>442</c:v>
                </c:pt>
                <c:pt idx="3">
                  <c:v>599</c:v>
                </c:pt>
                <c:pt idx="4">
                  <c:v>522</c:v>
                </c:pt>
                <c:pt idx="5">
                  <c:v>420</c:v>
                </c:pt>
                <c:pt idx="7">
                  <c:v>442</c:v>
                </c:pt>
                <c:pt idx="8">
                  <c:v>436</c:v>
                </c:pt>
                <c:pt idx="9">
                  <c:v>427</c:v>
                </c:pt>
                <c:pt idx="10">
                  <c:v>477</c:v>
                </c:pt>
                <c:pt idx="11">
                  <c:v>530</c:v>
                </c:pt>
                <c:pt idx="12">
                  <c:v>422</c:v>
                </c:pt>
                <c:pt idx="13">
                  <c:v>428</c:v>
                </c:pt>
                <c:pt idx="15">
                  <c:v>493</c:v>
                </c:pt>
                <c:pt idx="16">
                  <c:v>418</c:v>
                </c:pt>
                <c:pt idx="17">
                  <c:v>440</c:v>
                </c:pt>
                <c:pt idx="18">
                  <c:v>661</c:v>
                </c:pt>
                <c:pt idx="19">
                  <c:v>632</c:v>
                </c:pt>
                <c:pt idx="20">
                  <c:v>518</c:v>
                </c:pt>
                <c:pt idx="21">
                  <c:v>460</c:v>
                </c:pt>
              </c:numCache>
            </c:numRef>
          </c:yVal>
          <c:bubbleSize>
            <c:numRef>
              <c:f>LLN_sorted!$AB$109:$AB$131</c:f>
              <c:numCache>
                <c:formatCode>0.0</c:formatCode>
                <c:ptCount val="23"/>
                <c:pt idx="0">
                  <c:v>53.977469670710569</c:v>
                </c:pt>
                <c:pt idx="1">
                  <c:v>61.08318890814558</c:v>
                </c:pt>
                <c:pt idx="2">
                  <c:v>65.805892547660306</c:v>
                </c:pt>
                <c:pt idx="3">
                  <c:v>67.40901213171577</c:v>
                </c:pt>
                <c:pt idx="4">
                  <c:v>65.805892547660306</c:v>
                </c:pt>
                <c:pt idx="5">
                  <c:v>63.509532062391678</c:v>
                </c:pt>
                <c:pt idx="7">
                  <c:v>47.435008665511262</c:v>
                </c:pt>
                <c:pt idx="8">
                  <c:v>50.381282495667243</c:v>
                </c:pt>
                <c:pt idx="9">
                  <c:v>48.084922010398614</c:v>
                </c:pt>
                <c:pt idx="10">
                  <c:v>54.324090121317155</c:v>
                </c:pt>
                <c:pt idx="11">
                  <c:v>62.989601386481802</c:v>
                </c:pt>
                <c:pt idx="12">
                  <c:v>54.540727902946273</c:v>
                </c:pt>
                <c:pt idx="13">
                  <c:v>49.081455805892546</c:v>
                </c:pt>
                <c:pt idx="15">
                  <c:v>70.268630849220102</c:v>
                </c:pt>
                <c:pt idx="16">
                  <c:v>70.008665511265164</c:v>
                </c:pt>
                <c:pt idx="17">
                  <c:v>74.47140381282496</c:v>
                </c:pt>
                <c:pt idx="18">
                  <c:v>68.968804159445398</c:v>
                </c:pt>
                <c:pt idx="19">
                  <c:v>70.571923743500861</c:v>
                </c:pt>
                <c:pt idx="20">
                  <c:v>71.871750433275565</c:v>
                </c:pt>
                <c:pt idx="21">
                  <c:v>71.005199306759096</c:v>
                </c:pt>
              </c:numCache>
            </c:numRef>
          </c:bubbleSize>
          <c:bubble3D val="0"/>
          <c:extLst>
            <c:ext xmlns:c16="http://schemas.microsoft.com/office/drawing/2014/chart" uri="{C3380CC4-5D6E-409C-BE32-E72D297353CC}">
              <c16:uniqueId val="{00000005-C22E-4C83-AF0D-6D7FFB93D6C2}"/>
            </c:ext>
          </c:extLst>
        </c:ser>
        <c:ser>
          <c:idx val="7"/>
          <c:order val="6"/>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LLN_sorted!$Q$136:$Q$142</c:f>
              <c:numCache>
                <c:formatCode>General</c:formatCode>
                <c:ptCount val="7"/>
                <c:pt idx="0">
                  <c:v>830</c:v>
                </c:pt>
                <c:pt idx="1">
                  <c:v>872</c:v>
                </c:pt>
                <c:pt idx="2">
                  <c:v>885</c:v>
                </c:pt>
                <c:pt idx="3">
                  <c:v>959</c:v>
                </c:pt>
                <c:pt idx="4">
                  <c:v>856</c:v>
                </c:pt>
                <c:pt idx="5">
                  <c:v>846</c:v>
                </c:pt>
              </c:numCache>
            </c:numRef>
          </c:xVal>
          <c:yVal>
            <c:numRef>
              <c:f>LLN_sorted!$K$136:$K$142</c:f>
              <c:numCache>
                <c:formatCode>General</c:formatCode>
                <c:ptCount val="7"/>
                <c:pt idx="0">
                  <c:v>523</c:v>
                </c:pt>
                <c:pt idx="1">
                  <c:v>505</c:v>
                </c:pt>
                <c:pt idx="2">
                  <c:v>477</c:v>
                </c:pt>
                <c:pt idx="3">
                  <c:v>644</c:v>
                </c:pt>
                <c:pt idx="4">
                  <c:v>547</c:v>
                </c:pt>
                <c:pt idx="5">
                  <c:v>538</c:v>
                </c:pt>
              </c:numCache>
            </c:numRef>
          </c:yVal>
          <c:bubbleSize>
            <c:numRef>
              <c:f>LLN_sorted!$AB$136:$AB$142</c:f>
              <c:numCache>
                <c:formatCode>0.0</c:formatCode>
                <c:ptCount val="7"/>
                <c:pt idx="0">
                  <c:v>55.84055459272097</c:v>
                </c:pt>
                <c:pt idx="1">
                  <c:v>55.580589254766032</c:v>
                </c:pt>
                <c:pt idx="2">
                  <c:v>55.060658578856156</c:v>
                </c:pt>
                <c:pt idx="3">
                  <c:v>62.383015597920277</c:v>
                </c:pt>
                <c:pt idx="4">
                  <c:v>60.693240901213173</c:v>
                </c:pt>
                <c:pt idx="5">
                  <c:v>49.774696707105718</c:v>
                </c:pt>
              </c:numCache>
            </c:numRef>
          </c:bubbleSize>
          <c:bubble3D val="0"/>
          <c:extLst>
            <c:ext xmlns:c16="http://schemas.microsoft.com/office/drawing/2014/chart" uri="{C3380CC4-5D6E-409C-BE32-E72D297353CC}">
              <c16:uniqueId val="{00000006-C22E-4C83-AF0D-6D7FFB93D6C2}"/>
            </c:ext>
          </c:extLst>
        </c:ser>
        <c:ser>
          <c:idx val="8"/>
          <c:order val="7"/>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LLN_sorted!$Q$147:$Q$174</c:f>
              <c:numCache>
                <c:formatCode>General</c:formatCode>
                <c:ptCount val="28"/>
                <c:pt idx="0">
                  <c:v>929</c:v>
                </c:pt>
                <c:pt idx="1">
                  <c:v>903</c:v>
                </c:pt>
                <c:pt idx="2">
                  <c:v>891</c:v>
                </c:pt>
                <c:pt idx="3">
                  <c:v>934</c:v>
                </c:pt>
                <c:pt idx="4">
                  <c:v>948</c:v>
                </c:pt>
                <c:pt idx="5">
                  <c:v>982</c:v>
                </c:pt>
                <c:pt idx="7">
                  <c:v>899</c:v>
                </c:pt>
                <c:pt idx="8">
                  <c:v>928</c:v>
                </c:pt>
                <c:pt idx="9">
                  <c:v>890</c:v>
                </c:pt>
                <c:pt idx="10">
                  <c:v>1014</c:v>
                </c:pt>
                <c:pt idx="11">
                  <c:v>1013</c:v>
                </c:pt>
                <c:pt idx="12">
                  <c:v>948</c:v>
                </c:pt>
                <c:pt idx="14">
                  <c:v>995</c:v>
                </c:pt>
                <c:pt idx="15">
                  <c:v>942</c:v>
                </c:pt>
                <c:pt idx="16">
                  <c:v>948</c:v>
                </c:pt>
                <c:pt idx="17">
                  <c:v>1008</c:v>
                </c:pt>
                <c:pt idx="18">
                  <c:v>961</c:v>
                </c:pt>
                <c:pt idx="19">
                  <c:v>922</c:v>
                </c:pt>
                <c:pt idx="21">
                  <c:v>1012</c:v>
                </c:pt>
                <c:pt idx="22">
                  <c:v>886</c:v>
                </c:pt>
                <c:pt idx="23">
                  <c:v>955</c:v>
                </c:pt>
                <c:pt idx="24">
                  <c:v>958</c:v>
                </c:pt>
                <c:pt idx="25">
                  <c:v>930</c:v>
                </c:pt>
                <c:pt idx="26">
                  <c:v>921</c:v>
                </c:pt>
              </c:numCache>
            </c:numRef>
          </c:xVal>
          <c:yVal>
            <c:numRef>
              <c:f>LLN_sorted!$K$147:$K$174</c:f>
              <c:numCache>
                <c:formatCode>General</c:formatCode>
                <c:ptCount val="28"/>
                <c:pt idx="0">
                  <c:v>690</c:v>
                </c:pt>
                <c:pt idx="1">
                  <c:v>641</c:v>
                </c:pt>
                <c:pt idx="2">
                  <c:v>631</c:v>
                </c:pt>
                <c:pt idx="3">
                  <c:v>741</c:v>
                </c:pt>
                <c:pt idx="4">
                  <c:v>775</c:v>
                </c:pt>
                <c:pt idx="5">
                  <c:v>717</c:v>
                </c:pt>
                <c:pt idx="7">
                  <c:v>648</c:v>
                </c:pt>
                <c:pt idx="8">
                  <c:v>632</c:v>
                </c:pt>
                <c:pt idx="9">
                  <c:v>610</c:v>
                </c:pt>
                <c:pt idx="10">
                  <c:v>796</c:v>
                </c:pt>
                <c:pt idx="11">
                  <c:v>755</c:v>
                </c:pt>
                <c:pt idx="12">
                  <c:v>704</c:v>
                </c:pt>
                <c:pt idx="14">
                  <c:v>713</c:v>
                </c:pt>
                <c:pt idx="15">
                  <c:v>665</c:v>
                </c:pt>
                <c:pt idx="16">
                  <c:v>664</c:v>
                </c:pt>
                <c:pt idx="17">
                  <c:v>750</c:v>
                </c:pt>
                <c:pt idx="18">
                  <c:v>708</c:v>
                </c:pt>
                <c:pt idx="19">
                  <c:v>669</c:v>
                </c:pt>
                <c:pt idx="21">
                  <c:v>670</c:v>
                </c:pt>
                <c:pt idx="22">
                  <c:v>604</c:v>
                </c:pt>
                <c:pt idx="23">
                  <c:v>579</c:v>
                </c:pt>
                <c:pt idx="24">
                  <c:v>669</c:v>
                </c:pt>
                <c:pt idx="25">
                  <c:v>645</c:v>
                </c:pt>
                <c:pt idx="26">
                  <c:v>658</c:v>
                </c:pt>
              </c:numCache>
            </c:numRef>
          </c:yVal>
          <c:bubbleSize>
            <c:numRef>
              <c:f>LLN_sorted!$AB$147:$AB$174</c:f>
              <c:numCache>
                <c:formatCode>0.0</c:formatCode>
                <c:ptCount val="28"/>
                <c:pt idx="0">
                  <c:v>56.967071057192378</c:v>
                </c:pt>
                <c:pt idx="1">
                  <c:v>100.51126516464471</c:v>
                </c:pt>
                <c:pt idx="2">
                  <c:v>59.783362218370883</c:v>
                </c:pt>
                <c:pt idx="3">
                  <c:v>52.677642980935872</c:v>
                </c:pt>
                <c:pt idx="4">
                  <c:v>73.648180242634311</c:v>
                </c:pt>
                <c:pt idx="5">
                  <c:v>87.123050259965339</c:v>
                </c:pt>
                <c:pt idx="7">
                  <c:v>39.766031195840554</c:v>
                </c:pt>
                <c:pt idx="8">
                  <c:v>76.031195840554588</c:v>
                </c:pt>
                <c:pt idx="9">
                  <c:v>51.767764298093589</c:v>
                </c:pt>
                <c:pt idx="10">
                  <c:v>36.169844020797228</c:v>
                </c:pt>
                <c:pt idx="11">
                  <c:v>47.781629116117848</c:v>
                </c:pt>
                <c:pt idx="12">
                  <c:v>43.145580589254763</c:v>
                </c:pt>
                <c:pt idx="14">
                  <c:v>47.52166377816291</c:v>
                </c:pt>
                <c:pt idx="15">
                  <c:v>60.779896013864821</c:v>
                </c:pt>
                <c:pt idx="16">
                  <c:v>53.500866551126514</c:v>
                </c:pt>
                <c:pt idx="17">
                  <c:v>55.060658578856156</c:v>
                </c:pt>
                <c:pt idx="18">
                  <c:v>66.672443674176776</c:v>
                </c:pt>
                <c:pt idx="19">
                  <c:v>60.043327556325821</c:v>
                </c:pt>
                <c:pt idx="21">
                  <c:v>59.566724436741765</c:v>
                </c:pt>
                <c:pt idx="22">
                  <c:v>55.970537261698439</c:v>
                </c:pt>
                <c:pt idx="23">
                  <c:v>53.544194107452341</c:v>
                </c:pt>
                <c:pt idx="24">
                  <c:v>60.866551126516462</c:v>
                </c:pt>
                <c:pt idx="25">
                  <c:v>60.129982668977469</c:v>
                </c:pt>
                <c:pt idx="26">
                  <c:v>57.746967071057192</c:v>
                </c:pt>
              </c:numCache>
            </c:numRef>
          </c:bubbleSize>
          <c:bubble3D val="0"/>
          <c:extLst>
            <c:ext xmlns:c16="http://schemas.microsoft.com/office/drawing/2014/chart" uri="{C3380CC4-5D6E-409C-BE32-E72D297353CC}">
              <c16:uniqueId val="{00000007-C22E-4C83-AF0D-6D7FFB93D6C2}"/>
            </c:ext>
          </c:extLst>
        </c:ser>
        <c:ser>
          <c:idx val="9"/>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LLN_sorted!$Q$181:$Q$204</c:f>
              <c:numCache>
                <c:formatCode>General</c:formatCode>
                <c:ptCount val="24"/>
                <c:pt idx="0">
                  <c:v>1065</c:v>
                </c:pt>
                <c:pt idx="1">
                  <c:v>1068</c:v>
                </c:pt>
                <c:pt idx="2">
                  <c:v>1020</c:v>
                </c:pt>
                <c:pt idx="3">
                  <c:v>1196</c:v>
                </c:pt>
                <c:pt idx="4">
                  <c:v>1120</c:v>
                </c:pt>
                <c:pt idx="5">
                  <c:v>1033</c:v>
                </c:pt>
                <c:pt idx="10">
                  <c:v>954</c:v>
                </c:pt>
                <c:pt idx="11">
                  <c:v>929</c:v>
                </c:pt>
                <c:pt idx="12">
                  <c:v>941</c:v>
                </c:pt>
                <c:pt idx="13">
                  <c:v>967</c:v>
                </c:pt>
                <c:pt idx="14">
                  <c:v>943</c:v>
                </c:pt>
                <c:pt idx="15">
                  <c:v>1013</c:v>
                </c:pt>
                <c:pt idx="17">
                  <c:v>916</c:v>
                </c:pt>
                <c:pt idx="18">
                  <c:v>856</c:v>
                </c:pt>
                <c:pt idx="19">
                  <c:v>930</c:v>
                </c:pt>
                <c:pt idx="20">
                  <c:v>970</c:v>
                </c:pt>
                <c:pt idx="21">
                  <c:v>1020</c:v>
                </c:pt>
                <c:pt idx="22">
                  <c:v>918</c:v>
                </c:pt>
              </c:numCache>
            </c:numRef>
          </c:xVal>
          <c:yVal>
            <c:numRef>
              <c:f>LLN_sorted!$K$181:$K$204</c:f>
              <c:numCache>
                <c:formatCode>General</c:formatCode>
                <c:ptCount val="24"/>
                <c:pt idx="0">
                  <c:v>712</c:v>
                </c:pt>
                <c:pt idx="1">
                  <c:v>646</c:v>
                </c:pt>
                <c:pt idx="2">
                  <c:v>702</c:v>
                </c:pt>
                <c:pt idx="3">
                  <c:v>719</c:v>
                </c:pt>
                <c:pt idx="4">
                  <c:v>684</c:v>
                </c:pt>
                <c:pt idx="5">
                  <c:v>678</c:v>
                </c:pt>
                <c:pt idx="10">
                  <c:v>718</c:v>
                </c:pt>
                <c:pt idx="11">
                  <c:v>666</c:v>
                </c:pt>
                <c:pt idx="12">
                  <c:v>679</c:v>
                </c:pt>
                <c:pt idx="13">
                  <c:v>763</c:v>
                </c:pt>
                <c:pt idx="14">
                  <c:v>689</c:v>
                </c:pt>
                <c:pt idx="15">
                  <c:v>672</c:v>
                </c:pt>
                <c:pt idx="17">
                  <c:v>646</c:v>
                </c:pt>
                <c:pt idx="18">
                  <c:v>788</c:v>
                </c:pt>
                <c:pt idx="19">
                  <c:v>632</c:v>
                </c:pt>
                <c:pt idx="20">
                  <c:v>836</c:v>
                </c:pt>
                <c:pt idx="21">
                  <c:v>810</c:v>
                </c:pt>
                <c:pt idx="22">
                  <c:v>676</c:v>
                </c:pt>
              </c:numCache>
            </c:numRef>
          </c:yVal>
          <c:bubbleSize>
            <c:numRef>
              <c:f>LLN_sorted!$AB$181:$AB$204</c:f>
              <c:numCache>
                <c:formatCode>0.0</c:formatCode>
                <c:ptCount val="24"/>
                <c:pt idx="0">
                  <c:v>50.121317157712305</c:v>
                </c:pt>
                <c:pt idx="1">
                  <c:v>52.850953206239168</c:v>
                </c:pt>
                <c:pt idx="2">
                  <c:v>52.634315424610051</c:v>
                </c:pt>
                <c:pt idx="3">
                  <c:v>59.003466204506068</c:v>
                </c:pt>
                <c:pt idx="4">
                  <c:v>51.68110918544194</c:v>
                </c:pt>
                <c:pt idx="5">
                  <c:v>58.440207972270365</c:v>
                </c:pt>
                <c:pt idx="10">
                  <c:v>100.59792027729637</c:v>
                </c:pt>
                <c:pt idx="11">
                  <c:v>65.979202772963603</c:v>
                </c:pt>
                <c:pt idx="12">
                  <c:v>44.792027729636047</c:v>
                </c:pt>
                <c:pt idx="13">
                  <c:v>45.181975736568461</c:v>
                </c:pt>
                <c:pt idx="14">
                  <c:v>45.138648180242633</c:v>
                </c:pt>
                <c:pt idx="15">
                  <c:v>58.656845753899482</c:v>
                </c:pt>
                <c:pt idx="17">
                  <c:v>19.142114384748702</c:v>
                </c:pt>
                <c:pt idx="18">
                  <c:v>105.66724436741768</c:v>
                </c:pt>
                <c:pt idx="19">
                  <c:v>110</c:v>
                </c:pt>
                <c:pt idx="20">
                  <c:v>49.68804159445407</c:v>
                </c:pt>
                <c:pt idx="21">
                  <c:v>31.707105719237436</c:v>
                </c:pt>
                <c:pt idx="22">
                  <c:v>34.653379549393414</c:v>
                </c:pt>
              </c:numCache>
            </c:numRef>
          </c:bubbleSize>
          <c:bubble3D val="0"/>
          <c:extLst>
            <c:ext xmlns:c16="http://schemas.microsoft.com/office/drawing/2014/chart" uri="{C3380CC4-5D6E-409C-BE32-E72D297353CC}">
              <c16:uniqueId val="{00000008-C22E-4C83-AF0D-6D7FFB93D6C2}"/>
            </c:ext>
          </c:extLst>
        </c:ser>
        <c:dLbls>
          <c:showLegendKey val="0"/>
          <c:showVal val="0"/>
          <c:showCatName val="0"/>
          <c:showSerName val="0"/>
          <c:showPercent val="0"/>
          <c:showBubbleSize val="0"/>
        </c:dLbls>
        <c:bubbleScale val="20"/>
        <c:showNegBubbles val="0"/>
        <c:axId val="522841264"/>
        <c:axId val="522842576"/>
      </c:bubbleChart>
      <c:valAx>
        <c:axId val="522841264"/>
        <c:scaling>
          <c:orientation val="maxMin"/>
          <c:max val="32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22842576"/>
        <c:crosses val="autoZero"/>
        <c:crossBetween val="midCat"/>
        <c:majorUnit val="200"/>
      </c:valAx>
      <c:valAx>
        <c:axId val="522842576"/>
        <c:scaling>
          <c:orientation val="maxMin"/>
          <c:max val="1100"/>
          <c:min val="2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F1 (Hz)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22841264"/>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1. Vowels in the context of /_C_#: F1, F2 and F3 (size) at 0.5 of vowel (IO)</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'tab,sorted'!$R$7:$R$21</c:f>
              <c:numCache>
                <c:formatCode>General</c:formatCode>
                <c:ptCount val="15"/>
                <c:pt idx="0">
                  <c:v>2835</c:v>
                </c:pt>
                <c:pt idx="2">
                  <c:v>2928</c:v>
                </c:pt>
                <c:pt idx="3">
                  <c:v>3133</c:v>
                </c:pt>
                <c:pt idx="4">
                  <c:v>2921</c:v>
                </c:pt>
                <c:pt idx="8">
                  <c:v>2519</c:v>
                </c:pt>
                <c:pt idx="9">
                  <c:v>2673</c:v>
                </c:pt>
                <c:pt idx="10">
                  <c:v>2578</c:v>
                </c:pt>
                <c:pt idx="11">
                  <c:v>2634</c:v>
                </c:pt>
                <c:pt idx="12">
                  <c:v>2725</c:v>
                </c:pt>
                <c:pt idx="13">
                  <c:v>2857</c:v>
                </c:pt>
              </c:numCache>
            </c:numRef>
          </c:xVal>
          <c:yVal>
            <c:numRef>
              <c:f>'tab,sorted'!$L$7:$L$21</c:f>
              <c:numCache>
                <c:formatCode>General</c:formatCode>
                <c:ptCount val="15"/>
                <c:pt idx="0">
                  <c:v>286</c:v>
                </c:pt>
                <c:pt idx="2">
                  <c:v>265</c:v>
                </c:pt>
                <c:pt idx="3">
                  <c:v>261</c:v>
                </c:pt>
                <c:pt idx="4">
                  <c:v>254</c:v>
                </c:pt>
                <c:pt idx="8">
                  <c:v>205</c:v>
                </c:pt>
                <c:pt idx="9">
                  <c:v>279</c:v>
                </c:pt>
                <c:pt idx="10">
                  <c:v>284</c:v>
                </c:pt>
                <c:pt idx="11">
                  <c:v>362</c:v>
                </c:pt>
                <c:pt idx="12">
                  <c:v>297</c:v>
                </c:pt>
                <c:pt idx="13">
                  <c:v>339</c:v>
                </c:pt>
              </c:numCache>
            </c:numRef>
          </c:yVal>
          <c:bubbleSize>
            <c:numRef>
              <c:f>'tab,sorted'!$AC$7:$AC$21</c:f>
              <c:numCache>
                <c:formatCode>General</c:formatCode>
                <c:ptCount val="15"/>
                <c:pt idx="0" formatCode="0.0">
                  <c:v>67.922769640479359</c:v>
                </c:pt>
                <c:pt idx="2" formatCode="0.0">
                  <c:v>80.106524633821564</c:v>
                </c:pt>
                <c:pt idx="3" formatCode="0.0">
                  <c:v>94.287616511318248</c:v>
                </c:pt>
                <c:pt idx="4" formatCode="0.0">
                  <c:v>80.639147802929429</c:v>
                </c:pt>
                <c:pt idx="8" formatCode="0.0">
                  <c:v>100.61251664447404</c:v>
                </c:pt>
                <c:pt idx="9" formatCode="0.0">
                  <c:v>109.13448735019973</c:v>
                </c:pt>
                <c:pt idx="10" formatCode="0.0">
                  <c:v>108.20239680426099</c:v>
                </c:pt>
                <c:pt idx="11" formatCode="0.0">
                  <c:v>94.354194407456731</c:v>
                </c:pt>
                <c:pt idx="12" formatCode="0.0">
                  <c:v>86.897470039946739</c:v>
                </c:pt>
                <c:pt idx="13" formatCode="0.0">
                  <c:v>110.59920106524633</c:v>
                </c:pt>
              </c:numCache>
            </c:numRef>
          </c:bubbleSize>
          <c:bubble3D val="0"/>
          <c:extLst>
            <c:ext xmlns:c16="http://schemas.microsoft.com/office/drawing/2014/chart" uri="{C3380CC4-5D6E-409C-BE32-E72D297353CC}">
              <c16:uniqueId val="{00000000-129B-4A85-B893-74B17EF8ED77}"/>
            </c:ext>
          </c:extLst>
        </c:ser>
        <c:ser>
          <c:idx val="1"/>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'tab,sorted'!$R$26:$R$43</c:f>
              <c:numCache>
                <c:formatCode>General</c:formatCode>
                <c:ptCount val="18"/>
                <c:pt idx="0">
                  <c:v>2696</c:v>
                </c:pt>
                <c:pt idx="1">
                  <c:v>2561</c:v>
                </c:pt>
                <c:pt idx="2">
                  <c:v>2597</c:v>
                </c:pt>
                <c:pt idx="4">
                  <c:v>2591</c:v>
                </c:pt>
                <c:pt idx="5">
                  <c:v>2539</c:v>
                </c:pt>
                <c:pt idx="6">
                  <c:v>2631</c:v>
                </c:pt>
                <c:pt idx="10">
                  <c:v>2495</c:v>
                </c:pt>
                <c:pt idx="11">
                  <c:v>2652</c:v>
                </c:pt>
                <c:pt idx="12">
                  <c:v>2614</c:v>
                </c:pt>
                <c:pt idx="14">
                  <c:v>2340</c:v>
                </c:pt>
                <c:pt idx="15">
                  <c:v>2441</c:v>
                </c:pt>
                <c:pt idx="16">
                  <c:v>2352</c:v>
                </c:pt>
              </c:numCache>
            </c:numRef>
          </c:xVal>
          <c:yVal>
            <c:numRef>
              <c:f>'tab,sorted'!$L$26:$L$43</c:f>
              <c:numCache>
                <c:formatCode>General</c:formatCode>
                <c:ptCount val="18"/>
                <c:pt idx="0">
                  <c:v>379</c:v>
                </c:pt>
                <c:pt idx="1">
                  <c:v>387</c:v>
                </c:pt>
                <c:pt idx="2">
                  <c:v>399</c:v>
                </c:pt>
                <c:pt idx="4">
                  <c:v>298</c:v>
                </c:pt>
                <c:pt idx="5">
                  <c:v>314</c:v>
                </c:pt>
                <c:pt idx="6">
                  <c:v>306</c:v>
                </c:pt>
                <c:pt idx="10">
                  <c:v>393</c:v>
                </c:pt>
                <c:pt idx="11">
                  <c:v>369</c:v>
                </c:pt>
                <c:pt idx="12">
                  <c:v>340</c:v>
                </c:pt>
                <c:pt idx="14">
                  <c:v>348</c:v>
                </c:pt>
                <c:pt idx="15">
                  <c:v>323</c:v>
                </c:pt>
                <c:pt idx="16">
                  <c:v>327</c:v>
                </c:pt>
              </c:numCache>
            </c:numRef>
          </c:yVal>
          <c:bubbleSize>
            <c:numRef>
              <c:f>'tab,sorted'!$AC$26:$AC$43</c:f>
              <c:numCache>
                <c:formatCode>0.0</c:formatCode>
                <c:ptCount val="18"/>
                <c:pt idx="0">
                  <c:v>102.27696404793609</c:v>
                </c:pt>
                <c:pt idx="1">
                  <c:v>87.829560585885488</c:v>
                </c:pt>
                <c:pt idx="2">
                  <c:v>86.364846870838875</c:v>
                </c:pt>
                <c:pt idx="4">
                  <c:v>49.747003994673769</c:v>
                </c:pt>
                <c:pt idx="5">
                  <c:v>71.784287616511321</c:v>
                </c:pt>
                <c:pt idx="6">
                  <c:v>70.719041278295606</c:v>
                </c:pt>
                <c:pt idx="10">
                  <c:v>70.785619174434089</c:v>
                </c:pt>
                <c:pt idx="11">
                  <c:v>77.776298268974699</c:v>
                </c:pt>
                <c:pt idx="12">
                  <c:v>70.186418109187741</c:v>
                </c:pt>
                <c:pt idx="14">
                  <c:v>43.754993342210383</c:v>
                </c:pt>
                <c:pt idx="15">
                  <c:v>45.486018641810922</c:v>
                </c:pt>
                <c:pt idx="16">
                  <c:v>48.81491344873502</c:v>
                </c:pt>
              </c:numCache>
            </c:numRef>
          </c:bubbleSize>
          <c:bubble3D val="0"/>
          <c:extLst>
            <c:ext xmlns:c16="http://schemas.microsoft.com/office/drawing/2014/chart" uri="{C3380CC4-5D6E-409C-BE32-E72D297353CC}">
              <c16:uniqueId val="{00000001-129B-4A85-B893-74B17EF8ED77}"/>
            </c:ext>
          </c:extLst>
        </c:ser>
        <c:ser>
          <c:idx val="2"/>
          <c:order val="2"/>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'tab,sorted'!$R$48:$R$55</c:f>
              <c:numCache>
                <c:formatCode>General</c:formatCode>
                <c:ptCount val="8"/>
                <c:pt idx="0">
                  <c:v>2548</c:v>
                </c:pt>
                <c:pt idx="1">
                  <c:v>2590</c:v>
                </c:pt>
                <c:pt idx="2">
                  <c:v>2539</c:v>
                </c:pt>
                <c:pt idx="4">
                  <c:v>2553</c:v>
                </c:pt>
                <c:pt idx="5">
                  <c:v>2613</c:v>
                </c:pt>
                <c:pt idx="6">
                  <c:v>2632</c:v>
                </c:pt>
              </c:numCache>
            </c:numRef>
          </c:xVal>
          <c:yVal>
            <c:numRef>
              <c:f>'tab,sorted'!$L$48:$L$55</c:f>
              <c:numCache>
                <c:formatCode>General</c:formatCode>
                <c:ptCount val="8"/>
                <c:pt idx="0">
                  <c:v>343</c:v>
                </c:pt>
                <c:pt idx="1">
                  <c:v>347</c:v>
                </c:pt>
                <c:pt idx="2">
                  <c:v>358</c:v>
                </c:pt>
                <c:pt idx="4">
                  <c:v>325</c:v>
                </c:pt>
                <c:pt idx="5">
                  <c:v>313</c:v>
                </c:pt>
                <c:pt idx="6">
                  <c:v>339</c:v>
                </c:pt>
              </c:numCache>
            </c:numRef>
          </c:yVal>
          <c:bubbleSize>
            <c:numRef>
              <c:f>'tab,sorted'!$AC$48:$AC$55</c:f>
              <c:numCache>
                <c:formatCode>0.0</c:formatCode>
                <c:ptCount val="8"/>
                <c:pt idx="0">
                  <c:v>55.672436750998671</c:v>
                </c:pt>
                <c:pt idx="1">
                  <c:v>64.460719041278296</c:v>
                </c:pt>
                <c:pt idx="2">
                  <c:v>57.93608521970706</c:v>
                </c:pt>
                <c:pt idx="4">
                  <c:v>84.034620505992009</c:v>
                </c:pt>
                <c:pt idx="5">
                  <c:v>83.368841544607193</c:v>
                </c:pt>
                <c:pt idx="6">
                  <c:v>76.11185086551265</c:v>
                </c:pt>
              </c:numCache>
            </c:numRef>
          </c:bubbleSize>
          <c:bubble3D val="0"/>
          <c:extLst>
            <c:ext xmlns:c16="http://schemas.microsoft.com/office/drawing/2014/chart" uri="{C3380CC4-5D6E-409C-BE32-E72D297353CC}">
              <c16:uniqueId val="{00000002-129B-4A85-B893-74B17EF8ED77}"/>
            </c:ext>
          </c:extLst>
        </c:ser>
        <c:ser>
          <c:idx val="3"/>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'tab,sorted'!$R$60:$R$67</c:f>
              <c:numCache>
                <c:formatCode>General</c:formatCode>
                <c:ptCount val="8"/>
                <c:pt idx="0">
                  <c:v>2606</c:v>
                </c:pt>
                <c:pt idx="1">
                  <c:v>2526</c:v>
                </c:pt>
                <c:pt idx="2">
                  <c:v>2463</c:v>
                </c:pt>
                <c:pt idx="4">
                  <c:v>2738</c:v>
                </c:pt>
                <c:pt idx="5">
                  <c:v>2713</c:v>
                </c:pt>
                <c:pt idx="6">
                  <c:v>2656</c:v>
                </c:pt>
              </c:numCache>
            </c:numRef>
          </c:xVal>
          <c:yVal>
            <c:numRef>
              <c:f>'tab,sorted'!$L$60:$L$67</c:f>
              <c:numCache>
                <c:formatCode>General</c:formatCode>
                <c:ptCount val="8"/>
                <c:pt idx="0">
                  <c:v>528</c:v>
                </c:pt>
                <c:pt idx="1">
                  <c:v>499</c:v>
                </c:pt>
                <c:pt idx="2">
                  <c:v>506</c:v>
                </c:pt>
                <c:pt idx="4">
                  <c:v>505</c:v>
                </c:pt>
                <c:pt idx="5">
                  <c:v>509</c:v>
                </c:pt>
                <c:pt idx="6">
                  <c:v>467</c:v>
                </c:pt>
              </c:numCache>
            </c:numRef>
          </c:yVal>
          <c:bubbleSize>
            <c:numRef>
              <c:f>'tab,sorted'!$AC$60:$AC$67</c:f>
              <c:numCache>
                <c:formatCode>0.0</c:formatCode>
                <c:ptCount val="8"/>
                <c:pt idx="0">
                  <c:v>61.864181091877498</c:v>
                </c:pt>
                <c:pt idx="1">
                  <c:v>56.537949400798936</c:v>
                </c:pt>
                <c:pt idx="2">
                  <c:v>48.015978695073237</c:v>
                </c:pt>
                <c:pt idx="4">
                  <c:v>68.788282290279625</c:v>
                </c:pt>
                <c:pt idx="5">
                  <c:v>62.396804260985355</c:v>
                </c:pt>
                <c:pt idx="6">
                  <c:v>67.456724367509992</c:v>
                </c:pt>
              </c:numCache>
            </c:numRef>
          </c:bubbleSize>
          <c:bubble3D val="0"/>
          <c:extLst>
            <c:ext xmlns:c16="http://schemas.microsoft.com/office/drawing/2014/chart" uri="{C3380CC4-5D6E-409C-BE32-E72D297353CC}">
              <c16:uniqueId val="{00000003-129B-4A85-B893-74B17EF8ED77}"/>
            </c:ext>
          </c:extLst>
        </c:ser>
        <c:ser>
          <c:idx val="4"/>
          <c:order val="4"/>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'tab,sorted'!$R$72:$R$89</c:f>
              <c:numCache>
                <c:formatCode>General</c:formatCode>
                <c:ptCount val="18"/>
                <c:pt idx="0">
                  <c:v>1816</c:v>
                </c:pt>
                <c:pt idx="1">
                  <c:v>1681</c:v>
                </c:pt>
                <c:pt idx="2">
                  <c:v>1730</c:v>
                </c:pt>
                <c:pt idx="4">
                  <c:v>1684</c:v>
                </c:pt>
                <c:pt idx="5">
                  <c:v>1660</c:v>
                </c:pt>
                <c:pt idx="7">
                  <c:v>1866</c:v>
                </c:pt>
                <c:pt idx="8">
                  <c:v>1759</c:v>
                </c:pt>
                <c:pt idx="9">
                  <c:v>1739</c:v>
                </c:pt>
                <c:pt idx="12">
                  <c:v>1611</c:v>
                </c:pt>
                <c:pt idx="13">
                  <c:v>1706</c:v>
                </c:pt>
                <c:pt idx="14">
                  <c:v>1651</c:v>
                </c:pt>
                <c:pt idx="16">
                  <c:v>1713</c:v>
                </c:pt>
              </c:numCache>
            </c:numRef>
          </c:xVal>
          <c:yVal>
            <c:numRef>
              <c:f>'tab,sorted'!$L$72:$L$89</c:f>
              <c:numCache>
                <c:formatCode>General</c:formatCode>
                <c:ptCount val="18"/>
                <c:pt idx="0">
                  <c:v>1108</c:v>
                </c:pt>
                <c:pt idx="1">
                  <c:v>812</c:v>
                </c:pt>
                <c:pt idx="2">
                  <c:v>896</c:v>
                </c:pt>
                <c:pt idx="4">
                  <c:v>763</c:v>
                </c:pt>
                <c:pt idx="5">
                  <c:v>505</c:v>
                </c:pt>
                <c:pt idx="7">
                  <c:v>974</c:v>
                </c:pt>
                <c:pt idx="8">
                  <c:v>891</c:v>
                </c:pt>
                <c:pt idx="9">
                  <c:v>880</c:v>
                </c:pt>
                <c:pt idx="12">
                  <c:v>783</c:v>
                </c:pt>
                <c:pt idx="13">
                  <c:v>1147</c:v>
                </c:pt>
                <c:pt idx="14">
                  <c:v>892</c:v>
                </c:pt>
                <c:pt idx="16">
                  <c:v>1079</c:v>
                </c:pt>
              </c:numCache>
            </c:numRef>
          </c:yVal>
          <c:bubbleSize>
            <c:numRef>
              <c:f>'tab,sorted'!$AC$72:$AC$89</c:f>
              <c:numCache>
                <c:formatCode>0.0</c:formatCode>
                <c:ptCount val="18"/>
                <c:pt idx="0">
                  <c:v>63.195739014647138</c:v>
                </c:pt>
                <c:pt idx="1">
                  <c:v>69.254327563249007</c:v>
                </c:pt>
                <c:pt idx="2">
                  <c:v>74.513981358189085</c:v>
                </c:pt>
                <c:pt idx="4">
                  <c:v>46.418109187749664</c:v>
                </c:pt>
                <c:pt idx="7">
                  <c:v>50.945406125166443</c:v>
                </c:pt>
                <c:pt idx="8">
                  <c:v>53.342210386151798</c:v>
                </c:pt>
                <c:pt idx="9">
                  <c:v>55.339547270306255</c:v>
                </c:pt>
                <c:pt idx="12">
                  <c:v>67.057256990679093</c:v>
                </c:pt>
                <c:pt idx="13">
                  <c:v>67.057256990679093</c:v>
                </c:pt>
                <c:pt idx="14">
                  <c:v>75.978695073235684</c:v>
                </c:pt>
                <c:pt idx="16">
                  <c:v>27.110519307589879</c:v>
                </c:pt>
              </c:numCache>
            </c:numRef>
          </c:bubbleSize>
          <c:bubble3D val="0"/>
          <c:extLst>
            <c:ext xmlns:c16="http://schemas.microsoft.com/office/drawing/2014/chart" uri="{C3380CC4-5D6E-409C-BE32-E72D297353CC}">
              <c16:uniqueId val="{00000004-129B-4A85-B893-74B17EF8ED77}"/>
            </c:ext>
          </c:extLst>
        </c:ser>
        <c:ser>
          <c:idx val="5"/>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'tab,sorted'!$R$94:$R$101</c:f>
              <c:numCache>
                <c:formatCode>General</c:formatCode>
                <c:ptCount val="8"/>
                <c:pt idx="0">
                  <c:v>604</c:v>
                </c:pt>
                <c:pt idx="1">
                  <c:v>727</c:v>
                </c:pt>
                <c:pt idx="2">
                  <c:v>640</c:v>
                </c:pt>
                <c:pt idx="4">
                  <c:v>641</c:v>
                </c:pt>
                <c:pt idx="5">
                  <c:v>798</c:v>
                </c:pt>
                <c:pt idx="6">
                  <c:v>682</c:v>
                </c:pt>
              </c:numCache>
            </c:numRef>
          </c:xVal>
          <c:yVal>
            <c:numRef>
              <c:f>'tab,sorted'!$L$94:$L$101</c:f>
              <c:numCache>
                <c:formatCode>General</c:formatCode>
                <c:ptCount val="8"/>
                <c:pt idx="0">
                  <c:v>287</c:v>
                </c:pt>
                <c:pt idx="1">
                  <c:v>282</c:v>
                </c:pt>
                <c:pt idx="2">
                  <c:v>270</c:v>
                </c:pt>
                <c:pt idx="4">
                  <c:v>294</c:v>
                </c:pt>
                <c:pt idx="5">
                  <c:v>336</c:v>
                </c:pt>
                <c:pt idx="6">
                  <c:v>287</c:v>
                </c:pt>
              </c:numCache>
            </c:numRef>
          </c:yVal>
          <c:bubbleSize>
            <c:numRef>
              <c:f>'tab,sorted'!$AC$94:$AC$101</c:f>
              <c:numCache>
                <c:formatCode>0.0</c:formatCode>
                <c:ptCount val="8"/>
                <c:pt idx="0">
                  <c:v>22.583222370173104</c:v>
                </c:pt>
                <c:pt idx="1">
                  <c:v>26.178428761651134</c:v>
                </c:pt>
                <c:pt idx="2">
                  <c:v>20.319573901464715</c:v>
                </c:pt>
                <c:pt idx="4">
                  <c:v>44.886817576564582</c:v>
                </c:pt>
                <c:pt idx="5">
                  <c:v>47.882822902796271</c:v>
                </c:pt>
                <c:pt idx="6">
                  <c:v>38.029294274300931</c:v>
                </c:pt>
              </c:numCache>
            </c:numRef>
          </c:bubbleSize>
          <c:bubble3D val="0"/>
          <c:extLst>
            <c:ext xmlns:c16="http://schemas.microsoft.com/office/drawing/2014/chart" uri="{C3380CC4-5D6E-409C-BE32-E72D297353CC}">
              <c16:uniqueId val="{00000005-129B-4A85-B893-74B17EF8ED77}"/>
            </c:ext>
          </c:extLst>
        </c:ser>
        <c:ser>
          <c:idx val="6"/>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'tab,sorted'!$R$106:$R$109</c:f>
              <c:numCache>
                <c:formatCode>General</c:formatCode>
                <c:ptCount val="4"/>
                <c:pt idx="0">
                  <c:v>717</c:v>
                </c:pt>
                <c:pt idx="1">
                  <c:v>551</c:v>
                </c:pt>
                <c:pt idx="2">
                  <c:v>615</c:v>
                </c:pt>
              </c:numCache>
            </c:numRef>
          </c:xVal>
          <c:yVal>
            <c:numRef>
              <c:f>'tab,sorted'!$L$106:$L$109</c:f>
              <c:numCache>
                <c:formatCode>General</c:formatCode>
                <c:ptCount val="4"/>
                <c:pt idx="0">
                  <c:v>451</c:v>
                </c:pt>
                <c:pt idx="1">
                  <c:v>469</c:v>
                </c:pt>
                <c:pt idx="2">
                  <c:v>431</c:v>
                </c:pt>
              </c:numCache>
            </c:numRef>
          </c:yVal>
          <c:bubbleSize>
            <c:numRef>
              <c:f>'tab,sorted'!$AC$106:$AC$109</c:f>
              <c:numCache>
                <c:formatCode>0.0</c:formatCode>
                <c:ptCount val="4"/>
                <c:pt idx="0">
                  <c:v>50.279627163781626</c:v>
                </c:pt>
                <c:pt idx="1">
                  <c:v>49.014647137150469</c:v>
                </c:pt>
                <c:pt idx="2">
                  <c:v>52.676431424766974</c:v>
                </c:pt>
              </c:numCache>
            </c:numRef>
          </c:bubbleSize>
          <c:bubble3D val="0"/>
          <c:extLst>
            <c:ext xmlns:c16="http://schemas.microsoft.com/office/drawing/2014/chart" uri="{C3380CC4-5D6E-409C-BE32-E72D297353CC}">
              <c16:uniqueId val="{00000006-129B-4A85-B893-74B17EF8ED77}"/>
            </c:ext>
          </c:extLst>
        </c:ser>
        <c:ser>
          <c:idx val="7"/>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'tab,sorted'!$R$114:$R$129</c:f>
              <c:numCache>
                <c:formatCode>General</c:formatCode>
                <c:ptCount val="16"/>
                <c:pt idx="0">
                  <c:v>806</c:v>
                </c:pt>
                <c:pt idx="1">
                  <c:v>712</c:v>
                </c:pt>
                <c:pt idx="2">
                  <c:v>710</c:v>
                </c:pt>
                <c:pt idx="6">
                  <c:v>953</c:v>
                </c:pt>
                <c:pt idx="7">
                  <c:v>901</c:v>
                </c:pt>
                <c:pt idx="8">
                  <c:v>874</c:v>
                </c:pt>
                <c:pt idx="9">
                  <c:v>1041</c:v>
                </c:pt>
                <c:pt idx="10">
                  <c:v>885</c:v>
                </c:pt>
                <c:pt idx="12">
                  <c:v>665</c:v>
                </c:pt>
                <c:pt idx="13">
                  <c:v>734</c:v>
                </c:pt>
                <c:pt idx="14">
                  <c:v>736</c:v>
                </c:pt>
              </c:numCache>
            </c:numRef>
          </c:xVal>
          <c:yVal>
            <c:numRef>
              <c:f>'tab,sorted'!$L$114:$L$129</c:f>
              <c:numCache>
                <c:formatCode>General</c:formatCode>
                <c:ptCount val="16"/>
                <c:pt idx="0">
                  <c:v>410</c:v>
                </c:pt>
                <c:pt idx="1">
                  <c:v>393</c:v>
                </c:pt>
                <c:pt idx="2">
                  <c:v>379</c:v>
                </c:pt>
                <c:pt idx="6">
                  <c:v>482</c:v>
                </c:pt>
                <c:pt idx="7">
                  <c:v>464</c:v>
                </c:pt>
                <c:pt idx="8">
                  <c:v>450</c:v>
                </c:pt>
                <c:pt idx="9">
                  <c:v>478</c:v>
                </c:pt>
                <c:pt idx="10">
                  <c:v>429</c:v>
                </c:pt>
                <c:pt idx="12">
                  <c:v>399</c:v>
                </c:pt>
                <c:pt idx="13">
                  <c:v>380</c:v>
                </c:pt>
                <c:pt idx="14">
                  <c:v>393</c:v>
                </c:pt>
              </c:numCache>
            </c:numRef>
          </c:yVal>
          <c:bubbleSize>
            <c:numRef>
              <c:f>'tab,sorted'!$AC$114:$AC$129</c:f>
              <c:numCache>
                <c:formatCode>0.0</c:formatCode>
                <c:ptCount val="16"/>
                <c:pt idx="0">
                  <c:v>37.563249001331556</c:v>
                </c:pt>
                <c:pt idx="1">
                  <c:v>43.621837549933424</c:v>
                </c:pt>
                <c:pt idx="2">
                  <c:v>38.22902796271638</c:v>
                </c:pt>
                <c:pt idx="6">
                  <c:v>32.436750998668444</c:v>
                </c:pt>
                <c:pt idx="7">
                  <c:v>17.789613848202396</c:v>
                </c:pt>
                <c:pt idx="8">
                  <c:v>30.705725699067909</c:v>
                </c:pt>
                <c:pt idx="9">
                  <c:v>37.896138482023972</c:v>
                </c:pt>
                <c:pt idx="10">
                  <c:v>41.824234354194402</c:v>
                </c:pt>
                <c:pt idx="12">
                  <c:v>50.346205059920109</c:v>
                </c:pt>
                <c:pt idx="13">
                  <c:v>51.344873501997334</c:v>
                </c:pt>
                <c:pt idx="14">
                  <c:v>51.4780292942743</c:v>
                </c:pt>
              </c:numCache>
            </c:numRef>
          </c:bubbleSize>
          <c:bubble3D val="0"/>
          <c:extLst>
            <c:ext xmlns:c16="http://schemas.microsoft.com/office/drawing/2014/chart" uri="{C3380CC4-5D6E-409C-BE32-E72D297353CC}">
              <c16:uniqueId val="{00000007-129B-4A85-B893-74B17EF8ED77}"/>
            </c:ext>
          </c:extLst>
        </c:ser>
        <c:ser>
          <c:idx val="8"/>
          <c:order val="8"/>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'tab,sorted'!$R$132:$R$135</c:f>
              <c:numCache>
                <c:formatCode>General</c:formatCode>
                <c:ptCount val="4"/>
                <c:pt idx="0">
                  <c:v>750</c:v>
                </c:pt>
                <c:pt idx="1">
                  <c:v>854</c:v>
                </c:pt>
                <c:pt idx="2">
                  <c:v>735</c:v>
                </c:pt>
              </c:numCache>
            </c:numRef>
          </c:xVal>
          <c:yVal>
            <c:numRef>
              <c:f>'tab,sorted'!$L$132:$L$135</c:f>
              <c:numCache>
                <c:formatCode>General</c:formatCode>
                <c:ptCount val="4"/>
                <c:pt idx="0">
                  <c:v>371</c:v>
                </c:pt>
                <c:pt idx="1">
                  <c:v>387</c:v>
                </c:pt>
                <c:pt idx="2">
                  <c:v>362</c:v>
                </c:pt>
              </c:numCache>
            </c:numRef>
          </c:yVal>
          <c:bubbleSize>
            <c:numRef>
              <c:f>'tab,sorted'!$AC$132:$AC$135</c:f>
              <c:numCache>
                <c:formatCode>0.0</c:formatCode>
                <c:ptCount val="4"/>
                <c:pt idx="0">
                  <c:v>38.82822902796272</c:v>
                </c:pt>
                <c:pt idx="1">
                  <c:v>20</c:v>
                </c:pt>
                <c:pt idx="2">
                  <c:v>45.818908122503331</c:v>
                </c:pt>
              </c:numCache>
            </c:numRef>
          </c:bubbleSize>
          <c:bubble3D val="0"/>
          <c:extLst>
            <c:ext xmlns:c16="http://schemas.microsoft.com/office/drawing/2014/chart" uri="{C3380CC4-5D6E-409C-BE32-E72D297353CC}">
              <c16:uniqueId val="{00000008-129B-4A85-B893-74B17EF8ED77}"/>
            </c:ext>
          </c:extLst>
        </c:ser>
        <c:ser>
          <c:idx val="9"/>
          <c:order val="9"/>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'tab,sorted'!$R$140:$R$162</c:f>
              <c:numCache>
                <c:formatCode>General</c:formatCode>
                <c:ptCount val="23"/>
                <c:pt idx="0">
                  <c:v>1009</c:v>
                </c:pt>
                <c:pt idx="1">
                  <c:v>1013</c:v>
                </c:pt>
                <c:pt idx="2">
                  <c:v>1009</c:v>
                </c:pt>
                <c:pt idx="3">
                  <c:v>965</c:v>
                </c:pt>
                <c:pt idx="5">
                  <c:v>1088</c:v>
                </c:pt>
                <c:pt idx="6">
                  <c:v>912</c:v>
                </c:pt>
                <c:pt idx="7">
                  <c:v>967</c:v>
                </c:pt>
                <c:pt idx="11">
                  <c:v>909</c:v>
                </c:pt>
                <c:pt idx="12">
                  <c:v>922</c:v>
                </c:pt>
                <c:pt idx="13">
                  <c:v>772</c:v>
                </c:pt>
                <c:pt idx="15">
                  <c:v>859</c:v>
                </c:pt>
                <c:pt idx="16">
                  <c:v>758</c:v>
                </c:pt>
                <c:pt idx="17">
                  <c:v>819</c:v>
                </c:pt>
                <c:pt idx="19">
                  <c:v>801</c:v>
                </c:pt>
                <c:pt idx="20">
                  <c:v>728</c:v>
                </c:pt>
                <c:pt idx="21">
                  <c:v>761</c:v>
                </c:pt>
              </c:numCache>
            </c:numRef>
          </c:xVal>
          <c:yVal>
            <c:numRef>
              <c:f>'tab,sorted'!$L$140:$L$162</c:f>
              <c:numCache>
                <c:formatCode>General</c:formatCode>
                <c:ptCount val="23"/>
                <c:pt idx="0">
                  <c:v>631</c:v>
                </c:pt>
                <c:pt idx="1">
                  <c:v>588</c:v>
                </c:pt>
                <c:pt idx="2">
                  <c:v>569</c:v>
                </c:pt>
                <c:pt idx="3">
                  <c:v>540</c:v>
                </c:pt>
                <c:pt idx="5">
                  <c:v>550</c:v>
                </c:pt>
                <c:pt idx="6">
                  <c:v>555</c:v>
                </c:pt>
                <c:pt idx="7">
                  <c:v>555</c:v>
                </c:pt>
                <c:pt idx="11">
                  <c:v>552</c:v>
                </c:pt>
                <c:pt idx="12">
                  <c:v>542</c:v>
                </c:pt>
                <c:pt idx="13">
                  <c:v>643</c:v>
                </c:pt>
                <c:pt idx="15">
                  <c:v>557</c:v>
                </c:pt>
                <c:pt idx="16">
                  <c:v>524</c:v>
                </c:pt>
                <c:pt idx="17">
                  <c:v>515</c:v>
                </c:pt>
                <c:pt idx="19">
                  <c:v>608</c:v>
                </c:pt>
                <c:pt idx="20">
                  <c:v>504</c:v>
                </c:pt>
                <c:pt idx="21">
                  <c:v>604</c:v>
                </c:pt>
              </c:numCache>
            </c:numRef>
          </c:yVal>
          <c:bubbleSize>
            <c:numRef>
              <c:f>'tab,sorted'!$AC$140:$AC$162</c:f>
              <c:numCache>
                <c:formatCode>0.0</c:formatCode>
                <c:ptCount val="23"/>
                <c:pt idx="0">
                  <c:v>38.82822902796272</c:v>
                </c:pt>
                <c:pt idx="1">
                  <c:v>26.378162450066579</c:v>
                </c:pt>
                <c:pt idx="2">
                  <c:v>27.310252996005325</c:v>
                </c:pt>
                <c:pt idx="3">
                  <c:v>38.894806924101204</c:v>
                </c:pt>
                <c:pt idx="5">
                  <c:v>30.3728362183755</c:v>
                </c:pt>
                <c:pt idx="6">
                  <c:v>18.788282290279625</c:v>
                </c:pt>
                <c:pt idx="7">
                  <c:v>20</c:v>
                </c:pt>
                <c:pt idx="11">
                  <c:v>35.36617842876165</c:v>
                </c:pt>
                <c:pt idx="12">
                  <c:v>20</c:v>
                </c:pt>
                <c:pt idx="13">
                  <c:v>20</c:v>
                </c:pt>
                <c:pt idx="15">
                  <c:v>29.374167776298268</c:v>
                </c:pt>
                <c:pt idx="16">
                  <c:v>44.221038615179758</c:v>
                </c:pt>
                <c:pt idx="17">
                  <c:v>21.850865512649801</c:v>
                </c:pt>
                <c:pt idx="19">
                  <c:v>21.517976031957389</c:v>
                </c:pt>
                <c:pt idx="20">
                  <c:v>20</c:v>
                </c:pt>
                <c:pt idx="21">
                  <c:v>10.399467376830891</c:v>
                </c:pt>
              </c:numCache>
            </c:numRef>
          </c:bubbleSize>
          <c:bubble3D val="0"/>
          <c:extLst>
            <c:ext xmlns:c16="http://schemas.microsoft.com/office/drawing/2014/chart" uri="{C3380CC4-5D6E-409C-BE32-E72D297353CC}">
              <c16:uniqueId val="{00000009-129B-4A85-B893-74B17EF8ED77}"/>
            </c:ext>
          </c:extLst>
        </c:ser>
        <c:dLbls>
          <c:showLegendKey val="0"/>
          <c:showVal val="0"/>
          <c:showCatName val="0"/>
          <c:showSerName val="0"/>
          <c:showPercent val="0"/>
          <c:showBubbleSize val="0"/>
        </c:dLbls>
        <c:bubbleScale val="20"/>
        <c:showNegBubbles val="0"/>
        <c:sizeRepresents val="w"/>
        <c:axId val="413542400"/>
        <c:axId val="413545024"/>
      </c:bubbleChart>
      <c:valAx>
        <c:axId val="413542400"/>
        <c:scaling>
          <c:orientation val="maxMin"/>
          <c:max val="32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F2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3545024"/>
        <c:crosses val="autoZero"/>
        <c:crossBetween val="midCat"/>
        <c:majorUnit val="100"/>
      </c:valAx>
      <c:valAx>
        <c:axId val="413545024"/>
        <c:scaling>
          <c:orientation val="maxMin"/>
          <c:max val="12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F1 (Hz)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13542400"/>
        <c:crosses val="autoZero"/>
        <c:crossBetween val="midCat"/>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F1 trajectory of penultimate vowels of sɪ́ sɪ̀:lɪ́/pɪ́:lɪ̀ vs. sɪ̀tèbè:lè/sé:lè (IO)</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pɪ́lɪ</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'tab,sorted'!$I$26:$N$26</c:f>
              <c:numCache>
                <c:formatCode>General</c:formatCode>
                <c:ptCount val="6"/>
                <c:pt idx="0">
                  <c:v>348</c:v>
                </c:pt>
                <c:pt idx="1">
                  <c:v>356</c:v>
                </c:pt>
                <c:pt idx="2">
                  <c:v>374</c:v>
                </c:pt>
                <c:pt idx="3">
                  <c:v>379</c:v>
                </c:pt>
                <c:pt idx="4">
                  <c:v>379</c:v>
                </c:pt>
                <c:pt idx="5">
                  <c:v>372</c:v>
                </c:pt>
              </c:numCache>
            </c:numRef>
          </c:val>
          <c:smooth val="0"/>
          <c:extLst>
            <c:ext xmlns:c16="http://schemas.microsoft.com/office/drawing/2014/chart" uri="{C3380CC4-5D6E-409C-BE32-E72D297353CC}">
              <c16:uniqueId val="{00000000-ACA1-4FF2-B450-F67A566B8703}"/>
            </c:ext>
          </c:extLst>
        </c:ser>
        <c:ser>
          <c:idx val="1"/>
          <c:order val="1"/>
          <c:tx>
            <c:v>pɪ́lɪ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'tab,sorted'!$I$27:$N$27</c:f>
              <c:numCache>
                <c:formatCode>General</c:formatCode>
                <c:ptCount val="6"/>
                <c:pt idx="0">
                  <c:v>364</c:v>
                </c:pt>
                <c:pt idx="1">
                  <c:v>367</c:v>
                </c:pt>
                <c:pt idx="2">
                  <c:v>375</c:v>
                </c:pt>
                <c:pt idx="3">
                  <c:v>387</c:v>
                </c:pt>
                <c:pt idx="4">
                  <c:v>391</c:v>
                </c:pt>
                <c:pt idx="5">
                  <c:v>392</c:v>
                </c:pt>
              </c:numCache>
            </c:numRef>
          </c:val>
          <c:smooth val="0"/>
          <c:extLst>
            <c:ext xmlns:c16="http://schemas.microsoft.com/office/drawing/2014/chart" uri="{C3380CC4-5D6E-409C-BE32-E72D297353CC}">
              <c16:uniqueId val="{00000001-ACA1-4FF2-B450-F67A566B8703}"/>
            </c:ext>
          </c:extLst>
        </c:ser>
        <c:ser>
          <c:idx val="2"/>
          <c:order val="2"/>
          <c:tx>
            <c:v>pɪ́lɪ</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'tab,sorted'!$I$28:$N$28</c:f>
              <c:numCache>
                <c:formatCode>General</c:formatCode>
                <c:ptCount val="6"/>
                <c:pt idx="0">
                  <c:v>382</c:v>
                </c:pt>
                <c:pt idx="1">
                  <c:v>395</c:v>
                </c:pt>
                <c:pt idx="2">
                  <c:v>399</c:v>
                </c:pt>
                <c:pt idx="3">
                  <c:v>399</c:v>
                </c:pt>
                <c:pt idx="4">
                  <c:v>399</c:v>
                </c:pt>
                <c:pt idx="5">
                  <c:v>397</c:v>
                </c:pt>
              </c:numCache>
            </c:numRef>
          </c:val>
          <c:smooth val="0"/>
          <c:extLst>
            <c:ext xmlns:c16="http://schemas.microsoft.com/office/drawing/2014/chart" uri="{C3380CC4-5D6E-409C-BE32-E72D297353CC}">
              <c16:uniqueId val="{00000002-ACA1-4FF2-B450-F67A566B8703}"/>
            </c:ext>
          </c:extLst>
        </c:ser>
        <c:ser>
          <c:idx val="3"/>
          <c:order val="3"/>
          <c:tx>
            <c:v>sɪ́ sɪlɪ́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'tab,sorted'!$I$30:$N$30</c:f>
              <c:numCache>
                <c:formatCode>General</c:formatCode>
                <c:ptCount val="6"/>
                <c:pt idx="1">
                  <c:v>317</c:v>
                </c:pt>
                <c:pt idx="2">
                  <c:v>309</c:v>
                </c:pt>
                <c:pt idx="3">
                  <c:v>298</c:v>
                </c:pt>
                <c:pt idx="4">
                  <c:v>289</c:v>
                </c:pt>
                <c:pt idx="5">
                  <c:v>284</c:v>
                </c:pt>
              </c:numCache>
            </c:numRef>
          </c:val>
          <c:smooth val="0"/>
          <c:extLst>
            <c:ext xmlns:c16="http://schemas.microsoft.com/office/drawing/2014/chart" uri="{C3380CC4-5D6E-409C-BE32-E72D297353CC}">
              <c16:uniqueId val="{00000003-ACA1-4FF2-B450-F67A566B8703}"/>
            </c:ext>
          </c:extLst>
        </c:ser>
        <c:ser>
          <c:idx val="4"/>
          <c:order val="4"/>
          <c:tx>
            <c:v>sɪ́ sɪlɪ́</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'tab,sorted'!$I$31:$N$31</c:f>
              <c:numCache>
                <c:formatCode>General</c:formatCode>
                <c:ptCount val="6"/>
                <c:pt idx="1">
                  <c:v>343</c:v>
                </c:pt>
                <c:pt idx="2">
                  <c:v>323</c:v>
                </c:pt>
                <c:pt idx="3">
                  <c:v>314</c:v>
                </c:pt>
                <c:pt idx="4">
                  <c:v>306</c:v>
                </c:pt>
                <c:pt idx="5">
                  <c:v>302</c:v>
                </c:pt>
              </c:numCache>
            </c:numRef>
          </c:val>
          <c:smooth val="0"/>
          <c:extLst>
            <c:ext xmlns:c16="http://schemas.microsoft.com/office/drawing/2014/chart" uri="{C3380CC4-5D6E-409C-BE32-E72D297353CC}">
              <c16:uniqueId val="{00000004-ACA1-4FF2-B450-F67A566B8703}"/>
            </c:ext>
          </c:extLst>
        </c:ser>
        <c:ser>
          <c:idx val="5"/>
          <c:order val="5"/>
          <c:tx>
            <c:v>sɪ́ sɪlɪ́</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'tab,sorted'!$I$32:$N$32</c:f>
              <c:numCache>
                <c:formatCode>General</c:formatCode>
                <c:ptCount val="6"/>
                <c:pt idx="1">
                  <c:v>329</c:v>
                </c:pt>
                <c:pt idx="2">
                  <c:v>316</c:v>
                </c:pt>
                <c:pt idx="3">
                  <c:v>306</c:v>
                </c:pt>
                <c:pt idx="4">
                  <c:v>296</c:v>
                </c:pt>
                <c:pt idx="5">
                  <c:v>287</c:v>
                </c:pt>
              </c:numCache>
            </c:numRef>
          </c:val>
          <c:smooth val="0"/>
          <c:extLst>
            <c:ext xmlns:c16="http://schemas.microsoft.com/office/drawing/2014/chart" uri="{C3380CC4-5D6E-409C-BE32-E72D297353CC}">
              <c16:uniqueId val="{00000005-ACA1-4FF2-B450-F67A566B8703}"/>
            </c:ext>
          </c:extLst>
        </c:ser>
        <c:ser>
          <c:idx val="6"/>
          <c:order val="6"/>
          <c:tx>
            <c:v>séle</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'tab,sorted'!$I$48:$N$48</c:f>
              <c:numCache>
                <c:formatCode>General</c:formatCode>
                <c:ptCount val="6"/>
                <c:pt idx="1">
                  <c:v>371</c:v>
                </c:pt>
                <c:pt idx="2">
                  <c:v>354</c:v>
                </c:pt>
                <c:pt idx="3">
                  <c:v>343</c:v>
                </c:pt>
                <c:pt idx="4">
                  <c:v>341</c:v>
                </c:pt>
                <c:pt idx="5">
                  <c:v>338</c:v>
                </c:pt>
              </c:numCache>
            </c:numRef>
          </c:val>
          <c:smooth val="0"/>
          <c:extLst>
            <c:ext xmlns:c16="http://schemas.microsoft.com/office/drawing/2014/chart" uri="{C3380CC4-5D6E-409C-BE32-E72D297353CC}">
              <c16:uniqueId val="{00000006-ACA1-4FF2-B450-F67A566B8703}"/>
            </c:ext>
          </c:extLst>
        </c:ser>
        <c:ser>
          <c:idx val="7"/>
          <c:order val="7"/>
          <c:tx>
            <c:v>séle</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'tab,sorted'!$I$49:$N$49</c:f>
              <c:numCache>
                <c:formatCode>General</c:formatCode>
                <c:ptCount val="6"/>
                <c:pt idx="1">
                  <c:v>360</c:v>
                </c:pt>
                <c:pt idx="2">
                  <c:v>355</c:v>
                </c:pt>
                <c:pt idx="3">
                  <c:v>347</c:v>
                </c:pt>
                <c:pt idx="4">
                  <c:v>347</c:v>
                </c:pt>
                <c:pt idx="5">
                  <c:v>355</c:v>
                </c:pt>
              </c:numCache>
            </c:numRef>
          </c:val>
          <c:smooth val="0"/>
          <c:extLst>
            <c:ext xmlns:c16="http://schemas.microsoft.com/office/drawing/2014/chart" uri="{C3380CC4-5D6E-409C-BE32-E72D297353CC}">
              <c16:uniqueId val="{00000007-ACA1-4FF2-B450-F67A566B8703}"/>
            </c:ext>
          </c:extLst>
        </c:ser>
        <c:ser>
          <c:idx val="8"/>
          <c:order val="8"/>
          <c:tx>
            <c:v>séle</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'tab,sorted'!$I$50:$N$50</c:f>
              <c:numCache>
                <c:formatCode>General</c:formatCode>
                <c:ptCount val="6"/>
                <c:pt idx="0">
                  <c:v>371</c:v>
                </c:pt>
                <c:pt idx="1">
                  <c:v>375</c:v>
                </c:pt>
                <c:pt idx="2">
                  <c:v>372</c:v>
                </c:pt>
                <c:pt idx="3">
                  <c:v>358</c:v>
                </c:pt>
                <c:pt idx="4">
                  <c:v>351</c:v>
                </c:pt>
                <c:pt idx="5">
                  <c:v>348</c:v>
                </c:pt>
              </c:numCache>
            </c:numRef>
          </c:val>
          <c:smooth val="0"/>
          <c:extLst>
            <c:ext xmlns:c16="http://schemas.microsoft.com/office/drawing/2014/chart" uri="{C3380CC4-5D6E-409C-BE32-E72D297353CC}">
              <c16:uniqueId val="{00000008-ACA1-4FF2-B450-F67A566B8703}"/>
            </c:ext>
          </c:extLst>
        </c:ser>
        <c:ser>
          <c:idx val="9"/>
          <c:order val="9"/>
          <c:tx>
            <c:v>sɪtebele</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'tab,sorted'!$I$52:$N$52</c:f>
              <c:numCache>
                <c:formatCode>General</c:formatCode>
                <c:ptCount val="6"/>
                <c:pt idx="1">
                  <c:v>326</c:v>
                </c:pt>
                <c:pt idx="2">
                  <c:v>321</c:v>
                </c:pt>
                <c:pt idx="3">
                  <c:v>325</c:v>
                </c:pt>
                <c:pt idx="4">
                  <c:v>319</c:v>
                </c:pt>
                <c:pt idx="5">
                  <c:v>318</c:v>
                </c:pt>
              </c:numCache>
            </c:numRef>
          </c:val>
          <c:smooth val="0"/>
          <c:extLst>
            <c:ext xmlns:c16="http://schemas.microsoft.com/office/drawing/2014/chart" uri="{C3380CC4-5D6E-409C-BE32-E72D297353CC}">
              <c16:uniqueId val="{00000009-ACA1-4FF2-B450-F67A566B8703}"/>
            </c:ext>
          </c:extLst>
        </c:ser>
        <c:ser>
          <c:idx val="10"/>
          <c:order val="10"/>
          <c:tx>
            <c:v>sɪtebele</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'tab,sorted'!$I$53:$N$53</c:f>
              <c:numCache>
                <c:formatCode>General</c:formatCode>
                <c:ptCount val="6"/>
                <c:pt idx="0">
                  <c:v>324</c:v>
                </c:pt>
                <c:pt idx="1">
                  <c:v>323</c:v>
                </c:pt>
                <c:pt idx="2">
                  <c:v>317</c:v>
                </c:pt>
                <c:pt idx="3">
                  <c:v>313</c:v>
                </c:pt>
                <c:pt idx="4">
                  <c:v>320</c:v>
                </c:pt>
                <c:pt idx="5">
                  <c:v>310</c:v>
                </c:pt>
              </c:numCache>
            </c:numRef>
          </c:val>
          <c:smooth val="0"/>
          <c:extLst>
            <c:ext xmlns:c16="http://schemas.microsoft.com/office/drawing/2014/chart" uri="{C3380CC4-5D6E-409C-BE32-E72D297353CC}">
              <c16:uniqueId val="{0000000A-ACA1-4FF2-B450-F67A566B8703}"/>
            </c:ext>
          </c:extLst>
        </c:ser>
        <c:ser>
          <c:idx val="11"/>
          <c:order val="11"/>
          <c:tx>
            <c:v>sɪtebele</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'tab,sorted'!$I$54:$N$54</c:f>
              <c:numCache>
                <c:formatCode>General</c:formatCode>
                <c:ptCount val="6"/>
                <c:pt idx="1">
                  <c:v>366</c:v>
                </c:pt>
                <c:pt idx="2">
                  <c:v>348</c:v>
                </c:pt>
                <c:pt idx="3">
                  <c:v>339</c:v>
                </c:pt>
                <c:pt idx="4">
                  <c:v>353</c:v>
                </c:pt>
                <c:pt idx="5">
                  <c:v>374</c:v>
                </c:pt>
              </c:numCache>
            </c:numRef>
          </c:val>
          <c:smooth val="0"/>
          <c:extLst>
            <c:ext xmlns:c16="http://schemas.microsoft.com/office/drawing/2014/chart" uri="{C3380CC4-5D6E-409C-BE32-E72D297353CC}">
              <c16:uniqueId val="{0000000B-ACA1-4FF2-B450-F67A566B8703}"/>
            </c:ext>
          </c:extLst>
        </c:ser>
        <c:dLbls>
          <c:showLegendKey val="0"/>
          <c:showVal val="0"/>
          <c:showCatName val="0"/>
          <c:showSerName val="0"/>
          <c:showPercent val="0"/>
          <c:showBubbleSize val="0"/>
        </c:dLbls>
        <c:smooth val="0"/>
        <c:axId val="515278512"/>
        <c:axId val="515277856"/>
      </c:lineChart>
      <c:catAx>
        <c:axId val="51527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5277856"/>
        <c:crosses val="autoZero"/>
        <c:auto val="1"/>
        <c:lblAlgn val="ctr"/>
        <c:lblOffset val="100"/>
        <c:noMultiLvlLbl val="0"/>
      </c:catAx>
      <c:valAx>
        <c:axId val="515277856"/>
        <c:scaling>
          <c:orientation val="minMax"/>
          <c:max val="5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527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2. Vowels in the context of /_Ca#: F1, F2 and F3 (size) at 0.5 of vowel</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'tabDM,sorted'!$Q$251:$Q$270</c:f>
              <c:numCache>
                <c:formatCode>General</c:formatCode>
                <c:ptCount val="20"/>
                <c:pt idx="0">
                  <c:v>2510</c:v>
                </c:pt>
                <c:pt idx="1">
                  <c:v>2511</c:v>
                </c:pt>
                <c:pt idx="2">
                  <c:v>2479</c:v>
                </c:pt>
                <c:pt idx="4">
                  <c:v>2383</c:v>
                </c:pt>
                <c:pt idx="5">
                  <c:v>2568</c:v>
                </c:pt>
                <c:pt idx="6">
                  <c:v>2494</c:v>
                </c:pt>
                <c:pt idx="8">
                  <c:v>2531</c:v>
                </c:pt>
                <c:pt idx="9">
                  <c:v>2567</c:v>
                </c:pt>
                <c:pt idx="10">
                  <c:v>2530</c:v>
                </c:pt>
                <c:pt idx="12">
                  <c:v>2851</c:v>
                </c:pt>
                <c:pt idx="13">
                  <c:v>2802</c:v>
                </c:pt>
                <c:pt idx="14">
                  <c:v>2740</c:v>
                </c:pt>
                <c:pt idx="16">
                  <c:v>2594</c:v>
                </c:pt>
                <c:pt idx="17">
                  <c:v>2534</c:v>
                </c:pt>
                <c:pt idx="18">
                  <c:v>2558</c:v>
                </c:pt>
              </c:numCache>
            </c:numRef>
          </c:xVal>
          <c:yVal>
            <c:numRef>
              <c:f>'tabDM,sorted'!$K$251:$K$270</c:f>
              <c:numCache>
                <c:formatCode>General</c:formatCode>
                <c:ptCount val="20"/>
                <c:pt idx="0">
                  <c:v>268</c:v>
                </c:pt>
                <c:pt idx="1">
                  <c:v>274</c:v>
                </c:pt>
                <c:pt idx="2">
                  <c:v>277</c:v>
                </c:pt>
                <c:pt idx="4">
                  <c:v>270</c:v>
                </c:pt>
                <c:pt idx="5">
                  <c:v>271</c:v>
                </c:pt>
                <c:pt idx="6">
                  <c:v>277</c:v>
                </c:pt>
                <c:pt idx="8">
                  <c:v>295</c:v>
                </c:pt>
                <c:pt idx="9">
                  <c:v>290</c:v>
                </c:pt>
                <c:pt idx="10">
                  <c:v>282</c:v>
                </c:pt>
                <c:pt idx="12">
                  <c:v>219</c:v>
                </c:pt>
                <c:pt idx="13">
                  <c:v>216</c:v>
                </c:pt>
                <c:pt idx="14">
                  <c:v>211</c:v>
                </c:pt>
                <c:pt idx="16">
                  <c:v>281</c:v>
                </c:pt>
                <c:pt idx="17">
                  <c:v>268</c:v>
                </c:pt>
                <c:pt idx="18">
                  <c:v>283</c:v>
                </c:pt>
              </c:numCache>
            </c:numRef>
          </c:yVal>
          <c:bubbleSize>
            <c:numRef>
              <c:f>'tabDM,sorted'!$AB$251:$AB$270</c:f>
              <c:numCache>
                <c:formatCode>0.0</c:formatCode>
                <c:ptCount val="20"/>
                <c:pt idx="0">
                  <c:v>79.400000000000006</c:v>
                </c:pt>
                <c:pt idx="1">
                  <c:v>83.8</c:v>
                </c:pt>
                <c:pt idx="2">
                  <c:v>74.8</c:v>
                </c:pt>
                <c:pt idx="4">
                  <c:v>67.333333333333343</c:v>
                </c:pt>
                <c:pt idx="5">
                  <c:v>70.666666666666657</c:v>
                </c:pt>
                <c:pt idx="6">
                  <c:v>70</c:v>
                </c:pt>
                <c:pt idx="8">
                  <c:v>83.733333333333334</c:v>
                </c:pt>
                <c:pt idx="9">
                  <c:v>86.733333333333334</c:v>
                </c:pt>
                <c:pt idx="10">
                  <c:v>82.666666666666671</c:v>
                </c:pt>
                <c:pt idx="12">
                  <c:v>99.86666666666666</c:v>
                </c:pt>
                <c:pt idx="13">
                  <c:v>105.26666666666667</c:v>
                </c:pt>
                <c:pt idx="14">
                  <c:v>94.333333333333329</c:v>
                </c:pt>
                <c:pt idx="16">
                  <c:v>74.733333333333334</c:v>
                </c:pt>
                <c:pt idx="17">
                  <c:v>85.733333333333334</c:v>
                </c:pt>
                <c:pt idx="18">
                  <c:v>84.333333333333329</c:v>
                </c:pt>
              </c:numCache>
            </c:numRef>
          </c:bubbleSize>
          <c:bubble3D val="0"/>
          <c:extLst>
            <c:ext xmlns:c16="http://schemas.microsoft.com/office/drawing/2014/chart" uri="{C3380CC4-5D6E-409C-BE32-E72D297353CC}">
              <c16:uniqueId val="{00000000-9547-4D9D-BA51-07F4E99D8CA9}"/>
            </c:ext>
          </c:extLst>
        </c:ser>
        <c:ser>
          <c:idx val="1"/>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'tabDM,sorted'!$Q$275:$Q$303</c:f>
              <c:numCache>
                <c:formatCode>General</c:formatCode>
                <c:ptCount val="29"/>
                <c:pt idx="0">
                  <c:v>2483</c:v>
                </c:pt>
                <c:pt idx="1">
                  <c:v>2397</c:v>
                </c:pt>
                <c:pt idx="2">
                  <c:v>2493</c:v>
                </c:pt>
                <c:pt idx="4">
                  <c:v>2484</c:v>
                </c:pt>
                <c:pt idx="5">
                  <c:v>2540</c:v>
                </c:pt>
                <c:pt idx="6">
                  <c:v>2422</c:v>
                </c:pt>
                <c:pt idx="8">
                  <c:v>2570</c:v>
                </c:pt>
                <c:pt idx="9">
                  <c:v>2662</c:v>
                </c:pt>
                <c:pt idx="10">
                  <c:v>2666</c:v>
                </c:pt>
                <c:pt idx="12">
                  <c:v>2538</c:v>
                </c:pt>
                <c:pt idx="13">
                  <c:v>2574</c:v>
                </c:pt>
                <c:pt idx="14">
                  <c:v>2582</c:v>
                </c:pt>
                <c:pt idx="16">
                  <c:v>2685</c:v>
                </c:pt>
                <c:pt idx="17">
                  <c:v>2657</c:v>
                </c:pt>
                <c:pt idx="18">
                  <c:v>2682</c:v>
                </c:pt>
                <c:pt idx="20">
                  <c:v>2340</c:v>
                </c:pt>
                <c:pt idx="21">
                  <c:v>2401</c:v>
                </c:pt>
                <c:pt idx="22">
                  <c:v>2415</c:v>
                </c:pt>
                <c:pt idx="24">
                  <c:v>2627</c:v>
                </c:pt>
                <c:pt idx="25">
                  <c:v>2691</c:v>
                </c:pt>
                <c:pt idx="26">
                  <c:v>2631</c:v>
                </c:pt>
                <c:pt idx="27">
                  <c:v>2667</c:v>
                </c:pt>
              </c:numCache>
            </c:numRef>
          </c:xVal>
          <c:yVal>
            <c:numRef>
              <c:f>'tabDM,sorted'!$K$275:$K$303</c:f>
              <c:numCache>
                <c:formatCode>General</c:formatCode>
                <c:ptCount val="29"/>
                <c:pt idx="0">
                  <c:v>396</c:v>
                </c:pt>
                <c:pt idx="1">
                  <c:v>434</c:v>
                </c:pt>
                <c:pt idx="2">
                  <c:v>394</c:v>
                </c:pt>
                <c:pt idx="4">
                  <c:v>343</c:v>
                </c:pt>
                <c:pt idx="5">
                  <c:v>338</c:v>
                </c:pt>
                <c:pt idx="6">
                  <c:v>386</c:v>
                </c:pt>
                <c:pt idx="8">
                  <c:v>334</c:v>
                </c:pt>
                <c:pt idx="9">
                  <c:v>319</c:v>
                </c:pt>
                <c:pt idx="10">
                  <c:v>322</c:v>
                </c:pt>
                <c:pt idx="12">
                  <c:v>364</c:v>
                </c:pt>
                <c:pt idx="13">
                  <c:v>329</c:v>
                </c:pt>
                <c:pt idx="14">
                  <c:v>316</c:v>
                </c:pt>
                <c:pt idx="16">
                  <c:v>350</c:v>
                </c:pt>
                <c:pt idx="17">
                  <c:v>335</c:v>
                </c:pt>
                <c:pt idx="18">
                  <c:v>332</c:v>
                </c:pt>
                <c:pt idx="20">
                  <c:v>404</c:v>
                </c:pt>
                <c:pt idx="21">
                  <c:v>422</c:v>
                </c:pt>
                <c:pt idx="22">
                  <c:v>447</c:v>
                </c:pt>
                <c:pt idx="24">
                  <c:v>402</c:v>
                </c:pt>
                <c:pt idx="25">
                  <c:v>357</c:v>
                </c:pt>
                <c:pt idx="26">
                  <c:v>343</c:v>
                </c:pt>
                <c:pt idx="27">
                  <c:v>350</c:v>
                </c:pt>
              </c:numCache>
            </c:numRef>
          </c:yVal>
          <c:bubbleSize>
            <c:numRef>
              <c:f>'tabDM,sorted'!$AB$275:$AB$303</c:f>
              <c:numCache>
                <c:formatCode>0.0</c:formatCode>
                <c:ptCount val="29"/>
                <c:pt idx="0">
                  <c:v>78.599999999999994</c:v>
                </c:pt>
                <c:pt idx="1">
                  <c:v>81.266666666666666</c:v>
                </c:pt>
                <c:pt idx="2">
                  <c:v>81</c:v>
                </c:pt>
                <c:pt idx="4">
                  <c:v>70.599999999999994</c:v>
                </c:pt>
                <c:pt idx="5">
                  <c:v>80.333333333333329</c:v>
                </c:pt>
                <c:pt idx="6">
                  <c:v>69.066666666666663</c:v>
                </c:pt>
                <c:pt idx="8">
                  <c:v>83.666666666666671</c:v>
                </c:pt>
                <c:pt idx="9">
                  <c:v>87.266666666666666</c:v>
                </c:pt>
                <c:pt idx="10">
                  <c:v>90.6</c:v>
                </c:pt>
                <c:pt idx="12">
                  <c:v>70.466666666666669</c:v>
                </c:pt>
                <c:pt idx="13">
                  <c:v>73</c:v>
                </c:pt>
                <c:pt idx="14">
                  <c:v>77.733333333333334</c:v>
                </c:pt>
                <c:pt idx="16">
                  <c:v>97.066666666666663</c:v>
                </c:pt>
                <c:pt idx="17">
                  <c:v>93.666666666666671</c:v>
                </c:pt>
                <c:pt idx="18">
                  <c:v>103.13333333333334</c:v>
                </c:pt>
                <c:pt idx="20">
                  <c:v>60.4</c:v>
                </c:pt>
                <c:pt idx="21">
                  <c:v>69.133333333333326</c:v>
                </c:pt>
                <c:pt idx="22">
                  <c:v>69.599999999999994</c:v>
                </c:pt>
                <c:pt idx="24">
                  <c:v>79.066666666666663</c:v>
                </c:pt>
                <c:pt idx="25">
                  <c:v>84.466666666666669</c:v>
                </c:pt>
                <c:pt idx="26">
                  <c:v>84.4</c:v>
                </c:pt>
                <c:pt idx="27">
                  <c:v>80.666666666666671</c:v>
                </c:pt>
              </c:numCache>
            </c:numRef>
          </c:bubbleSize>
          <c:bubble3D val="0"/>
          <c:extLst>
            <c:ext xmlns:c16="http://schemas.microsoft.com/office/drawing/2014/chart" uri="{C3380CC4-5D6E-409C-BE32-E72D297353CC}">
              <c16:uniqueId val="{00000001-9547-4D9D-BA51-07F4E99D8CA9}"/>
            </c:ext>
          </c:extLst>
        </c:ser>
        <c:ser>
          <c:idx val="2"/>
          <c:order val="2"/>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'tabDM,sorted'!$Q$310:$Q$329</c:f>
              <c:numCache>
                <c:formatCode>General</c:formatCode>
                <c:ptCount val="20"/>
                <c:pt idx="0">
                  <c:v>2297</c:v>
                </c:pt>
                <c:pt idx="1">
                  <c:v>2304</c:v>
                </c:pt>
                <c:pt idx="2">
                  <c:v>2401</c:v>
                </c:pt>
                <c:pt idx="4">
                  <c:v>2528</c:v>
                </c:pt>
                <c:pt idx="5">
                  <c:v>2540</c:v>
                </c:pt>
                <c:pt idx="6">
                  <c:v>2517</c:v>
                </c:pt>
                <c:pt idx="8">
                  <c:v>2509</c:v>
                </c:pt>
                <c:pt idx="9">
                  <c:v>2544</c:v>
                </c:pt>
                <c:pt idx="10">
                  <c:v>2588</c:v>
                </c:pt>
                <c:pt idx="12">
                  <c:v>2286</c:v>
                </c:pt>
                <c:pt idx="13">
                  <c:v>2290</c:v>
                </c:pt>
                <c:pt idx="14">
                  <c:v>2266</c:v>
                </c:pt>
                <c:pt idx="16">
                  <c:v>2401</c:v>
                </c:pt>
                <c:pt idx="17">
                  <c:v>2325</c:v>
                </c:pt>
                <c:pt idx="18">
                  <c:v>2274</c:v>
                </c:pt>
              </c:numCache>
            </c:numRef>
          </c:xVal>
          <c:yVal>
            <c:numRef>
              <c:f>'tabDM,sorted'!$K$310:$K$329</c:f>
              <c:numCache>
                <c:formatCode>General</c:formatCode>
                <c:ptCount val="20"/>
                <c:pt idx="0">
                  <c:v>492</c:v>
                </c:pt>
                <c:pt idx="1">
                  <c:v>476</c:v>
                </c:pt>
                <c:pt idx="2">
                  <c:v>457</c:v>
                </c:pt>
                <c:pt idx="4">
                  <c:v>386</c:v>
                </c:pt>
                <c:pt idx="5">
                  <c:v>369</c:v>
                </c:pt>
                <c:pt idx="6">
                  <c:v>342</c:v>
                </c:pt>
                <c:pt idx="8">
                  <c:v>378</c:v>
                </c:pt>
                <c:pt idx="9">
                  <c:v>364</c:v>
                </c:pt>
                <c:pt idx="10">
                  <c:v>349</c:v>
                </c:pt>
                <c:pt idx="12">
                  <c:v>513</c:v>
                </c:pt>
                <c:pt idx="13">
                  <c:v>502</c:v>
                </c:pt>
                <c:pt idx="14">
                  <c:v>493</c:v>
                </c:pt>
                <c:pt idx="16">
                  <c:v>488</c:v>
                </c:pt>
                <c:pt idx="17">
                  <c:v>490</c:v>
                </c:pt>
                <c:pt idx="18">
                  <c:v>510</c:v>
                </c:pt>
              </c:numCache>
            </c:numRef>
          </c:yVal>
          <c:bubbleSize>
            <c:numRef>
              <c:f>'tabDM,sorted'!$AB$310:$AB$329</c:f>
              <c:numCache>
                <c:formatCode>0.0</c:formatCode>
                <c:ptCount val="20"/>
                <c:pt idx="0">
                  <c:v>63</c:v>
                </c:pt>
                <c:pt idx="1">
                  <c:v>65.133333333333326</c:v>
                </c:pt>
                <c:pt idx="2">
                  <c:v>78.86666666666666</c:v>
                </c:pt>
                <c:pt idx="4">
                  <c:v>79.933333333333337</c:v>
                </c:pt>
                <c:pt idx="5">
                  <c:v>82.13333333333334</c:v>
                </c:pt>
                <c:pt idx="6">
                  <c:v>83.8</c:v>
                </c:pt>
                <c:pt idx="8">
                  <c:v>79.066666666666663</c:v>
                </c:pt>
                <c:pt idx="9">
                  <c:v>82.333333333333329</c:v>
                </c:pt>
                <c:pt idx="10">
                  <c:v>82.533333333333331</c:v>
                </c:pt>
                <c:pt idx="12">
                  <c:v>77.466666666666669</c:v>
                </c:pt>
                <c:pt idx="13">
                  <c:v>67.733333333333334</c:v>
                </c:pt>
                <c:pt idx="14">
                  <c:v>67.400000000000006</c:v>
                </c:pt>
                <c:pt idx="16">
                  <c:v>71.066666666666663</c:v>
                </c:pt>
                <c:pt idx="17">
                  <c:v>69.466666666666669</c:v>
                </c:pt>
                <c:pt idx="18">
                  <c:v>69.933333333333337</c:v>
                </c:pt>
              </c:numCache>
            </c:numRef>
          </c:bubbleSize>
          <c:bubble3D val="0"/>
          <c:extLst>
            <c:ext xmlns:c16="http://schemas.microsoft.com/office/drawing/2014/chart" uri="{C3380CC4-5D6E-409C-BE32-E72D297353CC}">
              <c16:uniqueId val="{00000002-9547-4D9D-BA51-07F4E99D8CA9}"/>
            </c:ext>
          </c:extLst>
        </c:ser>
        <c:ser>
          <c:idx val="3"/>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'tabDM,sorted'!$Q$345:$Q$368</c:f>
              <c:numCache>
                <c:formatCode>General</c:formatCode>
                <c:ptCount val="24"/>
                <c:pt idx="0">
                  <c:v>2258</c:v>
                </c:pt>
                <c:pt idx="1">
                  <c:v>2187</c:v>
                </c:pt>
                <c:pt idx="2">
                  <c:v>2234</c:v>
                </c:pt>
                <c:pt idx="4">
                  <c:v>2411</c:v>
                </c:pt>
                <c:pt idx="5">
                  <c:v>2227</c:v>
                </c:pt>
                <c:pt idx="6">
                  <c:v>2165</c:v>
                </c:pt>
                <c:pt idx="7">
                  <c:v>2153</c:v>
                </c:pt>
                <c:pt idx="8">
                  <c:v>2252</c:v>
                </c:pt>
                <c:pt idx="9">
                  <c:v>2310</c:v>
                </c:pt>
                <c:pt idx="12">
                  <c:v>2422</c:v>
                </c:pt>
                <c:pt idx="13">
                  <c:v>2406</c:v>
                </c:pt>
                <c:pt idx="14">
                  <c:v>2430</c:v>
                </c:pt>
                <c:pt idx="16">
                  <c:v>2299</c:v>
                </c:pt>
                <c:pt idx="17">
                  <c:v>2344</c:v>
                </c:pt>
                <c:pt idx="18">
                  <c:v>2314</c:v>
                </c:pt>
                <c:pt idx="20">
                  <c:v>2127</c:v>
                </c:pt>
                <c:pt idx="21">
                  <c:v>2182</c:v>
                </c:pt>
                <c:pt idx="22">
                  <c:v>2199</c:v>
                </c:pt>
              </c:numCache>
            </c:numRef>
          </c:xVal>
          <c:yVal>
            <c:numRef>
              <c:f>'tabDM,sorted'!$K$345:$K$368</c:f>
              <c:numCache>
                <c:formatCode>General</c:formatCode>
                <c:ptCount val="24"/>
                <c:pt idx="0">
                  <c:v>694</c:v>
                </c:pt>
                <c:pt idx="1">
                  <c:v>682</c:v>
                </c:pt>
                <c:pt idx="2">
                  <c:v>684</c:v>
                </c:pt>
                <c:pt idx="4">
                  <c:v>588</c:v>
                </c:pt>
                <c:pt idx="5">
                  <c:v>572</c:v>
                </c:pt>
                <c:pt idx="6">
                  <c:v>539</c:v>
                </c:pt>
                <c:pt idx="7">
                  <c:v>569</c:v>
                </c:pt>
                <c:pt idx="8">
                  <c:v>568</c:v>
                </c:pt>
                <c:pt idx="9">
                  <c:v>528</c:v>
                </c:pt>
                <c:pt idx="12">
                  <c:v>600</c:v>
                </c:pt>
                <c:pt idx="13">
                  <c:v>649</c:v>
                </c:pt>
                <c:pt idx="14">
                  <c:v>551</c:v>
                </c:pt>
                <c:pt idx="16">
                  <c:v>702</c:v>
                </c:pt>
                <c:pt idx="17">
                  <c:v>660</c:v>
                </c:pt>
                <c:pt idx="18">
                  <c:v>686</c:v>
                </c:pt>
                <c:pt idx="20">
                  <c:v>726</c:v>
                </c:pt>
                <c:pt idx="21">
                  <c:v>693</c:v>
                </c:pt>
                <c:pt idx="22">
                  <c:v>698</c:v>
                </c:pt>
              </c:numCache>
            </c:numRef>
          </c:yVal>
          <c:bubbleSize>
            <c:numRef>
              <c:f>'tabDM,sorted'!$AB$345:$AB$368</c:f>
              <c:numCache>
                <c:formatCode>0.0</c:formatCode>
                <c:ptCount val="24"/>
                <c:pt idx="0">
                  <c:v>66.133333333333326</c:v>
                </c:pt>
                <c:pt idx="1">
                  <c:v>67.733333333333334</c:v>
                </c:pt>
                <c:pt idx="2">
                  <c:v>65.466666666666669</c:v>
                </c:pt>
                <c:pt idx="4">
                  <c:v>80.466666666666669</c:v>
                </c:pt>
                <c:pt idx="5">
                  <c:v>71.333333333333343</c:v>
                </c:pt>
                <c:pt idx="6">
                  <c:v>60.133333333333333</c:v>
                </c:pt>
                <c:pt idx="7">
                  <c:v>58.8</c:v>
                </c:pt>
                <c:pt idx="8">
                  <c:v>68.866666666666674</c:v>
                </c:pt>
                <c:pt idx="9">
                  <c:v>70.933333333333337</c:v>
                </c:pt>
                <c:pt idx="12">
                  <c:v>73.400000000000006</c:v>
                </c:pt>
                <c:pt idx="13">
                  <c:v>73.466666666666669</c:v>
                </c:pt>
                <c:pt idx="14">
                  <c:v>75.066666666666663</c:v>
                </c:pt>
                <c:pt idx="16">
                  <c:v>81.266666666666666</c:v>
                </c:pt>
                <c:pt idx="17">
                  <c:v>87</c:v>
                </c:pt>
                <c:pt idx="18">
                  <c:v>85.2</c:v>
                </c:pt>
                <c:pt idx="20">
                  <c:v>82.4</c:v>
                </c:pt>
                <c:pt idx="21">
                  <c:v>80.466666666666669</c:v>
                </c:pt>
                <c:pt idx="22">
                  <c:v>78.599999999999994</c:v>
                </c:pt>
              </c:numCache>
            </c:numRef>
          </c:bubbleSize>
          <c:bubble3D val="0"/>
          <c:extLst>
            <c:ext xmlns:c16="http://schemas.microsoft.com/office/drawing/2014/chart" uri="{C3380CC4-5D6E-409C-BE32-E72D297353CC}">
              <c16:uniqueId val="{00000003-9547-4D9D-BA51-07F4E99D8CA9}"/>
            </c:ext>
          </c:extLst>
        </c:ser>
        <c:ser>
          <c:idx val="4"/>
          <c:order val="4"/>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'tabDM,sorted'!$Q$381:$Q$401</c:f>
              <c:numCache>
                <c:formatCode>General</c:formatCode>
                <c:ptCount val="21"/>
                <c:pt idx="0">
                  <c:v>1658</c:v>
                </c:pt>
                <c:pt idx="1">
                  <c:v>1674</c:v>
                </c:pt>
                <c:pt idx="2">
                  <c:v>1631</c:v>
                </c:pt>
                <c:pt idx="3">
                  <c:v>1637</c:v>
                </c:pt>
                <c:pt idx="5">
                  <c:v>1632</c:v>
                </c:pt>
                <c:pt idx="6">
                  <c:v>1687</c:v>
                </c:pt>
                <c:pt idx="7">
                  <c:v>1622</c:v>
                </c:pt>
                <c:pt idx="9">
                  <c:v>1621</c:v>
                </c:pt>
                <c:pt idx="10">
                  <c:v>1738</c:v>
                </c:pt>
                <c:pt idx="11">
                  <c:v>1718</c:v>
                </c:pt>
                <c:pt idx="13">
                  <c:v>1611</c:v>
                </c:pt>
                <c:pt idx="14">
                  <c:v>1638</c:v>
                </c:pt>
                <c:pt idx="15">
                  <c:v>1652</c:v>
                </c:pt>
                <c:pt idx="17">
                  <c:v>1660</c:v>
                </c:pt>
                <c:pt idx="18">
                  <c:v>1722</c:v>
                </c:pt>
                <c:pt idx="19">
                  <c:v>1656</c:v>
                </c:pt>
              </c:numCache>
            </c:numRef>
          </c:xVal>
          <c:yVal>
            <c:numRef>
              <c:f>'tabDM,sorted'!$K$381:$K$401</c:f>
              <c:numCache>
                <c:formatCode>General</c:formatCode>
                <c:ptCount val="21"/>
                <c:pt idx="0">
                  <c:v>1067</c:v>
                </c:pt>
                <c:pt idx="1">
                  <c:v>993</c:v>
                </c:pt>
                <c:pt idx="2">
                  <c:v>982</c:v>
                </c:pt>
                <c:pt idx="3">
                  <c:v>978</c:v>
                </c:pt>
                <c:pt idx="5">
                  <c:v>999</c:v>
                </c:pt>
                <c:pt idx="6">
                  <c:v>997</c:v>
                </c:pt>
                <c:pt idx="7">
                  <c:v>976</c:v>
                </c:pt>
                <c:pt idx="9">
                  <c:v>997</c:v>
                </c:pt>
                <c:pt idx="10">
                  <c:v>1122</c:v>
                </c:pt>
                <c:pt idx="11">
                  <c:v>1124</c:v>
                </c:pt>
                <c:pt idx="13">
                  <c:v>953</c:v>
                </c:pt>
                <c:pt idx="14">
                  <c:v>984</c:v>
                </c:pt>
                <c:pt idx="15">
                  <c:v>998</c:v>
                </c:pt>
                <c:pt idx="17">
                  <c:v>1006</c:v>
                </c:pt>
                <c:pt idx="18">
                  <c:v>966</c:v>
                </c:pt>
                <c:pt idx="19">
                  <c:v>993</c:v>
                </c:pt>
              </c:numCache>
            </c:numRef>
          </c:yVal>
          <c:bubbleSize>
            <c:numRef>
              <c:f>'tabDM,sorted'!$AB$381:$AB$401</c:f>
              <c:numCache>
                <c:formatCode>0.0</c:formatCode>
                <c:ptCount val="21"/>
                <c:pt idx="0">
                  <c:v>45.533333333333331</c:v>
                </c:pt>
                <c:pt idx="1">
                  <c:v>44.866666666666667</c:v>
                </c:pt>
                <c:pt idx="2">
                  <c:v>45.6</c:v>
                </c:pt>
                <c:pt idx="3">
                  <c:v>45.333333333333336</c:v>
                </c:pt>
                <c:pt idx="5">
                  <c:v>45.133333333333333</c:v>
                </c:pt>
                <c:pt idx="6">
                  <c:v>47.93333333333333</c:v>
                </c:pt>
                <c:pt idx="7">
                  <c:v>44.93333333333333</c:v>
                </c:pt>
                <c:pt idx="9">
                  <c:v>62.133333333333333</c:v>
                </c:pt>
                <c:pt idx="10">
                  <c:v>64.266666666666666</c:v>
                </c:pt>
                <c:pt idx="11">
                  <c:v>62.4</c:v>
                </c:pt>
                <c:pt idx="13">
                  <c:v>42.333333333333336</c:v>
                </c:pt>
                <c:pt idx="14">
                  <c:v>44.06666666666667</c:v>
                </c:pt>
                <c:pt idx="15">
                  <c:v>44.333333333333336</c:v>
                </c:pt>
                <c:pt idx="17">
                  <c:v>46</c:v>
                </c:pt>
                <c:pt idx="18">
                  <c:v>52.6</c:v>
                </c:pt>
                <c:pt idx="19">
                  <c:v>44</c:v>
                </c:pt>
              </c:numCache>
            </c:numRef>
          </c:bubbleSize>
          <c:bubble3D val="0"/>
          <c:extLst>
            <c:ext xmlns:c16="http://schemas.microsoft.com/office/drawing/2014/chart" uri="{C3380CC4-5D6E-409C-BE32-E72D297353CC}">
              <c16:uniqueId val="{00000004-9547-4D9D-BA51-07F4E99D8CA9}"/>
            </c:ext>
          </c:extLst>
        </c:ser>
        <c:ser>
          <c:idx val="5"/>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'tabDM,sorted'!$Q$407:$Q$426</c:f>
              <c:numCache>
                <c:formatCode>General</c:formatCode>
                <c:ptCount val="20"/>
                <c:pt idx="0">
                  <c:v>750</c:v>
                </c:pt>
                <c:pt idx="1">
                  <c:v>986</c:v>
                </c:pt>
                <c:pt idx="2">
                  <c:v>960</c:v>
                </c:pt>
                <c:pt idx="4">
                  <c:v>772</c:v>
                </c:pt>
                <c:pt idx="5">
                  <c:v>781</c:v>
                </c:pt>
                <c:pt idx="6">
                  <c:v>756</c:v>
                </c:pt>
                <c:pt idx="8">
                  <c:v>812</c:v>
                </c:pt>
                <c:pt idx="9">
                  <c:v>1011</c:v>
                </c:pt>
                <c:pt idx="10">
                  <c:v>1014</c:v>
                </c:pt>
                <c:pt idx="12">
                  <c:v>812</c:v>
                </c:pt>
                <c:pt idx="13">
                  <c:v>787</c:v>
                </c:pt>
                <c:pt idx="14">
                  <c:v>815</c:v>
                </c:pt>
                <c:pt idx="16">
                  <c:v>756</c:v>
                </c:pt>
                <c:pt idx="17">
                  <c:v>755</c:v>
                </c:pt>
                <c:pt idx="18">
                  <c:v>844</c:v>
                </c:pt>
              </c:numCache>
            </c:numRef>
          </c:xVal>
          <c:yVal>
            <c:numRef>
              <c:f>'tabDM,sorted'!$K$407:$K$426</c:f>
              <c:numCache>
                <c:formatCode>General</c:formatCode>
                <c:ptCount val="20"/>
                <c:pt idx="0">
                  <c:v>364</c:v>
                </c:pt>
                <c:pt idx="1">
                  <c:v>348</c:v>
                </c:pt>
                <c:pt idx="2">
                  <c:v>330</c:v>
                </c:pt>
                <c:pt idx="4">
                  <c:v>231</c:v>
                </c:pt>
                <c:pt idx="5">
                  <c:v>215</c:v>
                </c:pt>
                <c:pt idx="6">
                  <c:v>232</c:v>
                </c:pt>
                <c:pt idx="8">
                  <c:v>372</c:v>
                </c:pt>
                <c:pt idx="9">
                  <c:v>337</c:v>
                </c:pt>
                <c:pt idx="10">
                  <c:v>341</c:v>
                </c:pt>
                <c:pt idx="12">
                  <c:v>349</c:v>
                </c:pt>
                <c:pt idx="13">
                  <c:v>356</c:v>
                </c:pt>
                <c:pt idx="14">
                  <c:v>358</c:v>
                </c:pt>
                <c:pt idx="16">
                  <c:v>355</c:v>
                </c:pt>
                <c:pt idx="17">
                  <c:v>359</c:v>
                </c:pt>
                <c:pt idx="18">
                  <c:v>366</c:v>
                </c:pt>
              </c:numCache>
            </c:numRef>
          </c:yVal>
          <c:bubbleSize>
            <c:numRef>
              <c:f>'tabDM,sorted'!$AB$407:$AB$426</c:f>
              <c:numCache>
                <c:formatCode>0.0</c:formatCode>
                <c:ptCount val="20"/>
                <c:pt idx="0">
                  <c:v>12.6</c:v>
                </c:pt>
                <c:pt idx="1">
                  <c:v>45.8</c:v>
                </c:pt>
                <c:pt idx="2">
                  <c:v>43.266666666666666</c:v>
                </c:pt>
                <c:pt idx="4">
                  <c:v>27.666666666666668</c:v>
                </c:pt>
                <c:pt idx="5">
                  <c:v>48.533333333333331</c:v>
                </c:pt>
                <c:pt idx="6">
                  <c:v>48.333333333333336</c:v>
                </c:pt>
                <c:pt idx="8">
                  <c:v>60.2</c:v>
                </c:pt>
                <c:pt idx="9">
                  <c:v>53.133333333333333</c:v>
                </c:pt>
                <c:pt idx="10">
                  <c:v>49.666666666666664</c:v>
                </c:pt>
                <c:pt idx="12">
                  <c:v>42.06666666666667</c:v>
                </c:pt>
                <c:pt idx="13">
                  <c:v>57.06666666666667</c:v>
                </c:pt>
                <c:pt idx="14">
                  <c:v>60.333333333333336</c:v>
                </c:pt>
                <c:pt idx="16">
                  <c:v>62.8</c:v>
                </c:pt>
                <c:pt idx="17">
                  <c:v>63.06666666666667</c:v>
                </c:pt>
                <c:pt idx="18">
                  <c:v>54.333333333333336</c:v>
                </c:pt>
              </c:numCache>
            </c:numRef>
          </c:bubbleSize>
          <c:bubble3D val="0"/>
          <c:extLst>
            <c:ext xmlns:c16="http://schemas.microsoft.com/office/drawing/2014/chart" uri="{C3380CC4-5D6E-409C-BE32-E72D297353CC}">
              <c16:uniqueId val="{00000005-9547-4D9D-BA51-07F4E99D8CA9}"/>
            </c:ext>
          </c:extLst>
        </c:ser>
        <c:ser>
          <c:idx val="6"/>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'tabDM,sorted'!$Q$432:$Q$460</c:f>
              <c:numCache>
                <c:formatCode>General</c:formatCode>
                <c:ptCount val="29"/>
                <c:pt idx="0">
                  <c:v>757</c:v>
                </c:pt>
                <c:pt idx="1">
                  <c:v>694</c:v>
                </c:pt>
                <c:pt idx="2">
                  <c:v>658</c:v>
                </c:pt>
                <c:pt idx="3">
                  <c:v>604</c:v>
                </c:pt>
                <c:pt idx="5">
                  <c:v>796</c:v>
                </c:pt>
                <c:pt idx="6">
                  <c:v>804</c:v>
                </c:pt>
                <c:pt idx="7">
                  <c:v>751</c:v>
                </c:pt>
                <c:pt idx="9">
                  <c:v>647</c:v>
                </c:pt>
                <c:pt idx="10">
                  <c:v>663</c:v>
                </c:pt>
                <c:pt idx="11">
                  <c:v>662</c:v>
                </c:pt>
                <c:pt idx="13">
                  <c:v>732</c:v>
                </c:pt>
                <c:pt idx="14">
                  <c:v>791</c:v>
                </c:pt>
                <c:pt idx="15">
                  <c:v>712</c:v>
                </c:pt>
                <c:pt idx="17">
                  <c:v>633</c:v>
                </c:pt>
                <c:pt idx="18">
                  <c:v>653</c:v>
                </c:pt>
                <c:pt idx="19">
                  <c:v>626</c:v>
                </c:pt>
                <c:pt idx="25">
                  <c:v>798</c:v>
                </c:pt>
                <c:pt idx="26">
                  <c:v>792</c:v>
                </c:pt>
                <c:pt idx="27">
                  <c:v>748</c:v>
                </c:pt>
              </c:numCache>
            </c:numRef>
          </c:xVal>
          <c:yVal>
            <c:numRef>
              <c:f>'tabDM,sorted'!$K$432:$K$460</c:f>
              <c:numCache>
                <c:formatCode>General</c:formatCode>
                <c:ptCount val="29"/>
                <c:pt idx="0">
                  <c:v>427</c:v>
                </c:pt>
                <c:pt idx="1">
                  <c:v>397</c:v>
                </c:pt>
                <c:pt idx="2">
                  <c:v>435</c:v>
                </c:pt>
                <c:pt idx="3">
                  <c:v>437</c:v>
                </c:pt>
                <c:pt idx="5">
                  <c:v>489</c:v>
                </c:pt>
                <c:pt idx="6">
                  <c:v>368</c:v>
                </c:pt>
                <c:pt idx="7">
                  <c:v>368</c:v>
                </c:pt>
                <c:pt idx="9">
                  <c:v>377</c:v>
                </c:pt>
                <c:pt idx="10">
                  <c:v>346</c:v>
                </c:pt>
                <c:pt idx="11">
                  <c:v>361</c:v>
                </c:pt>
                <c:pt idx="13">
                  <c:v>404</c:v>
                </c:pt>
                <c:pt idx="14">
                  <c:v>410</c:v>
                </c:pt>
                <c:pt idx="15">
                  <c:v>421</c:v>
                </c:pt>
                <c:pt idx="17">
                  <c:v>353</c:v>
                </c:pt>
                <c:pt idx="18">
                  <c:v>334</c:v>
                </c:pt>
                <c:pt idx="19">
                  <c:v>370</c:v>
                </c:pt>
                <c:pt idx="25">
                  <c:v>391</c:v>
                </c:pt>
                <c:pt idx="26">
                  <c:v>385</c:v>
                </c:pt>
                <c:pt idx="27">
                  <c:v>377</c:v>
                </c:pt>
              </c:numCache>
            </c:numRef>
          </c:yVal>
          <c:bubbleSize>
            <c:numRef>
              <c:f>'tabDM,sorted'!$AB$432:$AB$460</c:f>
              <c:numCache>
                <c:formatCode>0.0</c:formatCode>
                <c:ptCount val="29"/>
                <c:pt idx="0">
                  <c:v>33.533333333333331</c:v>
                </c:pt>
                <c:pt idx="1">
                  <c:v>40.4</c:v>
                </c:pt>
                <c:pt idx="2">
                  <c:v>39.6</c:v>
                </c:pt>
                <c:pt idx="3">
                  <c:v>37.533333333333331</c:v>
                </c:pt>
                <c:pt idx="5">
                  <c:v>65.466666666666669</c:v>
                </c:pt>
                <c:pt idx="6">
                  <c:v>58.733333333333334</c:v>
                </c:pt>
                <c:pt idx="7">
                  <c:v>68.599999999999994</c:v>
                </c:pt>
                <c:pt idx="9">
                  <c:v>63.133333333333333</c:v>
                </c:pt>
                <c:pt idx="10">
                  <c:v>52.133333333333333</c:v>
                </c:pt>
                <c:pt idx="11">
                  <c:v>61.06666666666667</c:v>
                </c:pt>
                <c:pt idx="13">
                  <c:v>57.866666666666667</c:v>
                </c:pt>
                <c:pt idx="14">
                  <c:v>56</c:v>
                </c:pt>
                <c:pt idx="15">
                  <c:v>56.93333333333333</c:v>
                </c:pt>
                <c:pt idx="17">
                  <c:v>43.4</c:v>
                </c:pt>
                <c:pt idx="18">
                  <c:v>67.066666666666663</c:v>
                </c:pt>
                <c:pt idx="19">
                  <c:v>46.733333333333334</c:v>
                </c:pt>
                <c:pt idx="25">
                  <c:v>44.6</c:v>
                </c:pt>
                <c:pt idx="26">
                  <c:v>38.533333333333331</c:v>
                </c:pt>
                <c:pt idx="27">
                  <c:v>37.866666666666667</c:v>
                </c:pt>
              </c:numCache>
            </c:numRef>
          </c:bubbleSize>
          <c:bubble3D val="0"/>
          <c:extLst>
            <c:ext xmlns:c16="http://schemas.microsoft.com/office/drawing/2014/chart" uri="{C3380CC4-5D6E-409C-BE32-E72D297353CC}">
              <c16:uniqueId val="{00000006-9547-4D9D-BA51-07F4E99D8CA9}"/>
            </c:ext>
          </c:extLst>
        </c:ser>
        <c:ser>
          <c:idx val="7"/>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'tabDM,sorted'!$Q$465:$Q$499</c:f>
              <c:numCache>
                <c:formatCode>General</c:formatCode>
                <c:ptCount val="35"/>
                <c:pt idx="0">
                  <c:v>845</c:v>
                </c:pt>
                <c:pt idx="1">
                  <c:v>836</c:v>
                </c:pt>
                <c:pt idx="2">
                  <c:v>859</c:v>
                </c:pt>
                <c:pt idx="4">
                  <c:v>1042</c:v>
                </c:pt>
                <c:pt idx="5">
                  <c:v>968</c:v>
                </c:pt>
                <c:pt idx="6">
                  <c:v>1014</c:v>
                </c:pt>
                <c:pt idx="8">
                  <c:v>740</c:v>
                </c:pt>
                <c:pt idx="9">
                  <c:v>691</c:v>
                </c:pt>
                <c:pt idx="10">
                  <c:v>678</c:v>
                </c:pt>
                <c:pt idx="16">
                  <c:v>1057</c:v>
                </c:pt>
                <c:pt idx="17">
                  <c:v>993</c:v>
                </c:pt>
                <c:pt idx="18">
                  <c:v>1036</c:v>
                </c:pt>
                <c:pt idx="20">
                  <c:v>1024</c:v>
                </c:pt>
                <c:pt idx="21">
                  <c:v>1031</c:v>
                </c:pt>
                <c:pt idx="22">
                  <c:v>1053</c:v>
                </c:pt>
                <c:pt idx="23">
                  <c:v>1032</c:v>
                </c:pt>
                <c:pt idx="24">
                  <c:v>1056</c:v>
                </c:pt>
                <c:pt idx="25">
                  <c:v>1063</c:v>
                </c:pt>
                <c:pt idx="27">
                  <c:v>1011</c:v>
                </c:pt>
                <c:pt idx="28">
                  <c:v>1036</c:v>
                </c:pt>
                <c:pt idx="29">
                  <c:v>1030</c:v>
                </c:pt>
                <c:pt idx="31">
                  <c:v>882</c:v>
                </c:pt>
                <c:pt idx="32">
                  <c:v>874</c:v>
                </c:pt>
                <c:pt idx="33">
                  <c:v>872</c:v>
                </c:pt>
              </c:numCache>
            </c:numRef>
          </c:xVal>
          <c:yVal>
            <c:numRef>
              <c:f>'tabDM,sorted'!$K$465:$K$499</c:f>
              <c:numCache>
                <c:formatCode>General</c:formatCode>
                <c:ptCount val="35"/>
                <c:pt idx="0">
                  <c:v>549</c:v>
                </c:pt>
                <c:pt idx="1">
                  <c:v>537</c:v>
                </c:pt>
                <c:pt idx="2">
                  <c:v>537</c:v>
                </c:pt>
                <c:pt idx="4">
                  <c:v>546</c:v>
                </c:pt>
                <c:pt idx="5">
                  <c:v>503</c:v>
                </c:pt>
                <c:pt idx="6">
                  <c:v>530</c:v>
                </c:pt>
                <c:pt idx="8">
                  <c:v>407</c:v>
                </c:pt>
                <c:pt idx="9">
                  <c:v>370</c:v>
                </c:pt>
                <c:pt idx="10">
                  <c:v>378</c:v>
                </c:pt>
                <c:pt idx="16">
                  <c:v>528</c:v>
                </c:pt>
                <c:pt idx="17">
                  <c:v>492</c:v>
                </c:pt>
                <c:pt idx="18">
                  <c:v>518</c:v>
                </c:pt>
                <c:pt idx="20">
                  <c:v>560</c:v>
                </c:pt>
                <c:pt idx="21">
                  <c:v>549</c:v>
                </c:pt>
                <c:pt idx="22">
                  <c:v>540</c:v>
                </c:pt>
                <c:pt idx="23">
                  <c:v>524</c:v>
                </c:pt>
                <c:pt idx="24">
                  <c:v>536</c:v>
                </c:pt>
                <c:pt idx="25">
                  <c:v>524</c:v>
                </c:pt>
                <c:pt idx="27">
                  <c:v>519</c:v>
                </c:pt>
                <c:pt idx="28">
                  <c:v>526</c:v>
                </c:pt>
                <c:pt idx="29">
                  <c:v>513</c:v>
                </c:pt>
                <c:pt idx="31">
                  <c:v>450</c:v>
                </c:pt>
                <c:pt idx="32">
                  <c:v>460</c:v>
                </c:pt>
                <c:pt idx="33">
                  <c:v>467</c:v>
                </c:pt>
              </c:numCache>
            </c:numRef>
          </c:yVal>
          <c:bubbleSize>
            <c:numRef>
              <c:f>'tabDM,sorted'!$AB$465:$AB$499</c:f>
              <c:numCache>
                <c:formatCode>0.0</c:formatCode>
                <c:ptCount val="35"/>
                <c:pt idx="0">
                  <c:v>65.133333333333326</c:v>
                </c:pt>
                <c:pt idx="1">
                  <c:v>70.8</c:v>
                </c:pt>
                <c:pt idx="2">
                  <c:v>60.733333333333334</c:v>
                </c:pt>
                <c:pt idx="4">
                  <c:v>65.333333333333343</c:v>
                </c:pt>
                <c:pt idx="5">
                  <c:v>64.066666666666663</c:v>
                </c:pt>
                <c:pt idx="6">
                  <c:v>62.6</c:v>
                </c:pt>
                <c:pt idx="8">
                  <c:v>64.2</c:v>
                </c:pt>
                <c:pt idx="9">
                  <c:v>69.466666666666669</c:v>
                </c:pt>
                <c:pt idx="10">
                  <c:v>69.133333333333326</c:v>
                </c:pt>
                <c:pt idx="16">
                  <c:v>52.533333333333331</c:v>
                </c:pt>
                <c:pt idx="17">
                  <c:v>49.333333333333336</c:v>
                </c:pt>
                <c:pt idx="18">
                  <c:v>49.266666666666666</c:v>
                </c:pt>
                <c:pt idx="20">
                  <c:v>51.06666666666667</c:v>
                </c:pt>
                <c:pt idx="21">
                  <c:v>54.733333333333334</c:v>
                </c:pt>
                <c:pt idx="22">
                  <c:v>51.733333333333334</c:v>
                </c:pt>
                <c:pt idx="23">
                  <c:v>59.6</c:v>
                </c:pt>
                <c:pt idx="24">
                  <c:v>52</c:v>
                </c:pt>
                <c:pt idx="25">
                  <c:v>65.133333333333326</c:v>
                </c:pt>
                <c:pt idx="27">
                  <c:v>52.866666666666667</c:v>
                </c:pt>
                <c:pt idx="28">
                  <c:v>52.333333333333336</c:v>
                </c:pt>
                <c:pt idx="29">
                  <c:v>54.4</c:v>
                </c:pt>
                <c:pt idx="31">
                  <c:v>54.2</c:v>
                </c:pt>
                <c:pt idx="32">
                  <c:v>54.666666666666664</c:v>
                </c:pt>
                <c:pt idx="33">
                  <c:v>56.93333333333333</c:v>
                </c:pt>
              </c:numCache>
            </c:numRef>
          </c:bubbleSize>
          <c:bubble3D val="0"/>
          <c:extLst>
            <c:ext xmlns:c16="http://schemas.microsoft.com/office/drawing/2014/chart" uri="{C3380CC4-5D6E-409C-BE32-E72D297353CC}">
              <c16:uniqueId val="{00000007-9547-4D9D-BA51-07F4E99D8CA9}"/>
            </c:ext>
          </c:extLst>
        </c:ser>
        <c:ser>
          <c:idx val="8"/>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'tabDM,sorted'!$Q$505:$Q$540</c:f>
              <c:numCache>
                <c:formatCode>General</c:formatCode>
                <c:ptCount val="36"/>
                <c:pt idx="0">
                  <c:v>848</c:v>
                </c:pt>
                <c:pt idx="1">
                  <c:v>828</c:v>
                </c:pt>
                <c:pt idx="2">
                  <c:v>843</c:v>
                </c:pt>
                <c:pt idx="4">
                  <c:v>937</c:v>
                </c:pt>
                <c:pt idx="5">
                  <c:v>907</c:v>
                </c:pt>
                <c:pt idx="6">
                  <c:v>916</c:v>
                </c:pt>
                <c:pt idx="8">
                  <c:v>888</c:v>
                </c:pt>
                <c:pt idx="9">
                  <c:v>790</c:v>
                </c:pt>
                <c:pt idx="10">
                  <c:v>900</c:v>
                </c:pt>
                <c:pt idx="12">
                  <c:v>1096</c:v>
                </c:pt>
                <c:pt idx="13">
                  <c:v>999</c:v>
                </c:pt>
                <c:pt idx="14">
                  <c:v>1062</c:v>
                </c:pt>
                <c:pt idx="16">
                  <c:v>1202</c:v>
                </c:pt>
                <c:pt idx="17">
                  <c:v>1210</c:v>
                </c:pt>
                <c:pt idx="18">
                  <c:v>1182</c:v>
                </c:pt>
                <c:pt idx="24">
                  <c:v>957</c:v>
                </c:pt>
                <c:pt idx="25">
                  <c:v>896</c:v>
                </c:pt>
                <c:pt idx="26">
                  <c:v>889</c:v>
                </c:pt>
                <c:pt idx="28">
                  <c:v>1068</c:v>
                </c:pt>
                <c:pt idx="29">
                  <c:v>1005</c:v>
                </c:pt>
                <c:pt idx="30">
                  <c:v>963</c:v>
                </c:pt>
                <c:pt idx="32">
                  <c:v>1156</c:v>
                </c:pt>
                <c:pt idx="33">
                  <c:v>1167</c:v>
                </c:pt>
                <c:pt idx="34">
                  <c:v>1104</c:v>
                </c:pt>
              </c:numCache>
            </c:numRef>
          </c:xVal>
          <c:yVal>
            <c:numRef>
              <c:f>'tabDM,sorted'!$K$505:$K$540</c:f>
              <c:numCache>
                <c:formatCode>General</c:formatCode>
                <c:ptCount val="36"/>
                <c:pt idx="0">
                  <c:v>595</c:v>
                </c:pt>
                <c:pt idx="1">
                  <c:v>547</c:v>
                </c:pt>
                <c:pt idx="2">
                  <c:v>544</c:v>
                </c:pt>
                <c:pt idx="4">
                  <c:v>697</c:v>
                </c:pt>
                <c:pt idx="5">
                  <c:v>599</c:v>
                </c:pt>
                <c:pt idx="6">
                  <c:v>627</c:v>
                </c:pt>
                <c:pt idx="8">
                  <c:v>636</c:v>
                </c:pt>
                <c:pt idx="9">
                  <c:v>595</c:v>
                </c:pt>
                <c:pt idx="10">
                  <c:v>616</c:v>
                </c:pt>
                <c:pt idx="12">
                  <c:v>848</c:v>
                </c:pt>
                <c:pt idx="13">
                  <c:v>734</c:v>
                </c:pt>
                <c:pt idx="14">
                  <c:v>720</c:v>
                </c:pt>
                <c:pt idx="16">
                  <c:v>716</c:v>
                </c:pt>
                <c:pt idx="17">
                  <c:v>702</c:v>
                </c:pt>
                <c:pt idx="18">
                  <c:v>710</c:v>
                </c:pt>
                <c:pt idx="24">
                  <c:v>656</c:v>
                </c:pt>
                <c:pt idx="25">
                  <c:v>686</c:v>
                </c:pt>
                <c:pt idx="26">
                  <c:v>677</c:v>
                </c:pt>
                <c:pt idx="28">
                  <c:v>749</c:v>
                </c:pt>
                <c:pt idx="29">
                  <c:v>722</c:v>
                </c:pt>
                <c:pt idx="30">
                  <c:v>758</c:v>
                </c:pt>
                <c:pt idx="32">
                  <c:v>702</c:v>
                </c:pt>
                <c:pt idx="33">
                  <c:v>694</c:v>
                </c:pt>
                <c:pt idx="34">
                  <c:v>700</c:v>
                </c:pt>
              </c:numCache>
            </c:numRef>
          </c:yVal>
          <c:bubbleSize>
            <c:numRef>
              <c:f>'tabDM,sorted'!$AB$505:$AB$540</c:f>
              <c:numCache>
                <c:formatCode>0.0</c:formatCode>
                <c:ptCount val="36"/>
                <c:pt idx="0">
                  <c:v>38.466666666666669</c:v>
                </c:pt>
                <c:pt idx="1">
                  <c:v>47.733333333333334</c:v>
                </c:pt>
                <c:pt idx="2">
                  <c:v>48.93333333333333</c:v>
                </c:pt>
                <c:pt idx="4">
                  <c:v>54.666666666666664</c:v>
                </c:pt>
                <c:pt idx="5">
                  <c:v>52.333333333333336</c:v>
                </c:pt>
                <c:pt idx="6">
                  <c:v>50.266666666666666</c:v>
                </c:pt>
                <c:pt idx="8">
                  <c:v>57.666666666666664</c:v>
                </c:pt>
                <c:pt idx="9">
                  <c:v>58.2</c:v>
                </c:pt>
                <c:pt idx="10">
                  <c:v>59.133333333333333</c:v>
                </c:pt>
                <c:pt idx="12">
                  <c:v>44.93333333333333</c:v>
                </c:pt>
                <c:pt idx="13">
                  <c:v>52.333333333333336</c:v>
                </c:pt>
                <c:pt idx="14">
                  <c:v>48.866666666666667</c:v>
                </c:pt>
                <c:pt idx="16">
                  <c:v>47.866666666666667</c:v>
                </c:pt>
                <c:pt idx="17">
                  <c:v>50.133333333333333</c:v>
                </c:pt>
                <c:pt idx="18">
                  <c:v>50.6</c:v>
                </c:pt>
                <c:pt idx="24">
                  <c:v>48.866666666666667</c:v>
                </c:pt>
                <c:pt idx="25">
                  <c:v>47.666666666666664</c:v>
                </c:pt>
                <c:pt idx="26">
                  <c:v>48.2</c:v>
                </c:pt>
                <c:pt idx="28">
                  <c:v>46.06666666666667</c:v>
                </c:pt>
                <c:pt idx="29">
                  <c:v>45.2</c:v>
                </c:pt>
                <c:pt idx="30">
                  <c:v>47.4</c:v>
                </c:pt>
                <c:pt idx="32">
                  <c:v>42.2</c:v>
                </c:pt>
                <c:pt idx="33">
                  <c:v>44.4</c:v>
                </c:pt>
                <c:pt idx="34">
                  <c:v>38.666666666666671</c:v>
                </c:pt>
              </c:numCache>
            </c:numRef>
          </c:bubbleSize>
          <c:bubble3D val="0"/>
          <c:extLst>
            <c:ext xmlns:c16="http://schemas.microsoft.com/office/drawing/2014/chart" uri="{C3380CC4-5D6E-409C-BE32-E72D297353CC}">
              <c16:uniqueId val="{00000008-9547-4D9D-BA51-07F4E99D8CA9}"/>
            </c:ext>
          </c:extLst>
        </c:ser>
        <c:dLbls>
          <c:showLegendKey val="0"/>
          <c:showVal val="0"/>
          <c:showCatName val="0"/>
          <c:showSerName val="0"/>
          <c:showPercent val="0"/>
          <c:showBubbleSize val="0"/>
        </c:dLbls>
        <c:bubbleScale val="20"/>
        <c:showNegBubbles val="0"/>
        <c:sizeRepresents val="w"/>
        <c:axId val="510178648"/>
        <c:axId val="510179960"/>
      </c:bubbleChart>
      <c:valAx>
        <c:axId val="510178648"/>
        <c:scaling>
          <c:orientation val="maxMin"/>
          <c:max val="2900"/>
          <c:min val="5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0179960"/>
        <c:crosses val="autoZero"/>
        <c:crossBetween val="midCat"/>
        <c:majorUnit val="100"/>
      </c:valAx>
      <c:valAx>
        <c:axId val="510179960"/>
        <c:scaling>
          <c:orientation val="maxMin"/>
          <c:max val="12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0178648"/>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2a. </a:t>
            </a:r>
            <a:r>
              <a:rPr lang="de-DE" sz="1400" b="0" i="0" baseline="0">
                <a:effectLst/>
              </a:rPr>
              <a:t>High-toned v</a:t>
            </a:r>
            <a:r>
              <a:rPr lang="az-Latn-AZ" sz="1400" b="0" i="0" baseline="0">
                <a:effectLst/>
              </a:rPr>
              <a:t>owels in the context of /_Ca#: F1, F2 and F3 (size) at 0.5 of vowel</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'BJM2-4,sort2'!$R$7:$R$22</c:f>
              <c:numCache>
                <c:formatCode>General</c:formatCode>
                <c:ptCount val="16"/>
                <c:pt idx="0">
                  <c:v>2221</c:v>
                </c:pt>
                <c:pt idx="1">
                  <c:v>2138</c:v>
                </c:pt>
                <c:pt idx="2">
                  <c:v>1932</c:v>
                </c:pt>
                <c:pt idx="4">
                  <c:v>2192</c:v>
                </c:pt>
                <c:pt idx="5">
                  <c:v>1984</c:v>
                </c:pt>
                <c:pt idx="6">
                  <c:v>2230</c:v>
                </c:pt>
                <c:pt idx="8">
                  <c:v>1990</c:v>
                </c:pt>
                <c:pt idx="9">
                  <c:v>2052</c:v>
                </c:pt>
                <c:pt idx="10">
                  <c:v>2013</c:v>
                </c:pt>
                <c:pt idx="12">
                  <c:v>2065</c:v>
                </c:pt>
                <c:pt idx="13">
                  <c:v>2094</c:v>
                </c:pt>
                <c:pt idx="14">
                  <c:v>2126</c:v>
                </c:pt>
              </c:numCache>
            </c:numRef>
          </c:xVal>
          <c:yVal>
            <c:numRef>
              <c:f>'BJM2-4,sort2'!$L$7:$L$22</c:f>
              <c:numCache>
                <c:formatCode>General</c:formatCode>
                <c:ptCount val="16"/>
                <c:pt idx="0">
                  <c:v>249</c:v>
                </c:pt>
                <c:pt idx="1">
                  <c:v>214</c:v>
                </c:pt>
                <c:pt idx="2">
                  <c:v>181</c:v>
                </c:pt>
                <c:pt idx="4">
                  <c:v>245</c:v>
                </c:pt>
                <c:pt idx="5">
                  <c:v>185</c:v>
                </c:pt>
                <c:pt idx="6">
                  <c:v>222</c:v>
                </c:pt>
                <c:pt idx="8">
                  <c:v>227</c:v>
                </c:pt>
                <c:pt idx="9">
                  <c:v>232</c:v>
                </c:pt>
                <c:pt idx="10">
                  <c:v>195</c:v>
                </c:pt>
                <c:pt idx="12">
                  <c:v>211</c:v>
                </c:pt>
                <c:pt idx="13">
                  <c:v>184</c:v>
                </c:pt>
                <c:pt idx="14">
                  <c:v>196</c:v>
                </c:pt>
              </c:numCache>
            </c:numRef>
          </c:yVal>
          <c:bubbleSize>
            <c:numRef>
              <c:f>'BJM2-4,sort2'!$AC$7:$AC$22</c:f>
              <c:numCache>
                <c:formatCode>0.0</c:formatCode>
                <c:ptCount val="16"/>
                <c:pt idx="0">
                  <c:v>90.545112781954884</c:v>
                </c:pt>
                <c:pt idx="1">
                  <c:v>90.545112781954884</c:v>
                </c:pt>
                <c:pt idx="2">
                  <c:v>82.274436090225564</c:v>
                </c:pt>
                <c:pt idx="4">
                  <c:v>85.563909774436084</c:v>
                </c:pt>
                <c:pt idx="5">
                  <c:v>74.285714285714292</c:v>
                </c:pt>
                <c:pt idx="6">
                  <c:v>95.996240601503757</c:v>
                </c:pt>
                <c:pt idx="8">
                  <c:v>81.71052631578948</c:v>
                </c:pt>
                <c:pt idx="9">
                  <c:v>80.300751879699249</c:v>
                </c:pt>
                <c:pt idx="10">
                  <c:v>90.075187969924812</c:v>
                </c:pt>
                <c:pt idx="12">
                  <c:v>97.781954887218049</c:v>
                </c:pt>
                <c:pt idx="13">
                  <c:v>93.740601503759393</c:v>
                </c:pt>
                <c:pt idx="14">
                  <c:v>95.620300751879697</c:v>
                </c:pt>
              </c:numCache>
            </c:numRef>
          </c:bubbleSize>
          <c:bubble3D val="0"/>
          <c:extLst>
            <c:ext xmlns:c16="http://schemas.microsoft.com/office/drawing/2014/chart" uri="{C3380CC4-5D6E-409C-BE32-E72D297353CC}">
              <c16:uniqueId val="{00000000-F274-4354-8FE3-D55F3BECF48B}"/>
            </c:ext>
          </c:extLst>
        </c:ser>
        <c:ser>
          <c:idx val="1"/>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'BJM2-4,sort2'!$R$34:$R$41</c:f>
              <c:numCache>
                <c:formatCode>General</c:formatCode>
                <c:ptCount val="8"/>
                <c:pt idx="0">
                  <c:v>2147</c:v>
                </c:pt>
                <c:pt idx="1">
                  <c:v>2227</c:v>
                </c:pt>
                <c:pt idx="2">
                  <c:v>2039</c:v>
                </c:pt>
                <c:pt idx="4">
                  <c:v>2162</c:v>
                </c:pt>
                <c:pt idx="5">
                  <c:v>2284</c:v>
                </c:pt>
                <c:pt idx="6">
                  <c:v>2142</c:v>
                </c:pt>
              </c:numCache>
            </c:numRef>
          </c:xVal>
          <c:yVal>
            <c:numRef>
              <c:f>'BJM2-4,sort2'!$L$34:$L$41</c:f>
              <c:numCache>
                <c:formatCode>General</c:formatCode>
                <c:ptCount val="8"/>
                <c:pt idx="0">
                  <c:v>375</c:v>
                </c:pt>
                <c:pt idx="1">
                  <c:v>347</c:v>
                </c:pt>
                <c:pt idx="2">
                  <c:v>299</c:v>
                </c:pt>
                <c:pt idx="4">
                  <c:v>329</c:v>
                </c:pt>
                <c:pt idx="5">
                  <c:v>321</c:v>
                </c:pt>
                <c:pt idx="6">
                  <c:v>301</c:v>
                </c:pt>
              </c:numCache>
            </c:numRef>
          </c:yVal>
          <c:bubbleSize>
            <c:numRef>
              <c:f>'BJM2-4,sort2'!$AC$34:$AC$41</c:f>
              <c:numCache>
                <c:formatCode>0.0</c:formatCode>
                <c:ptCount val="8"/>
                <c:pt idx="0">
                  <c:v>70.996240601503757</c:v>
                </c:pt>
                <c:pt idx="1">
                  <c:v>82.08646616541354</c:v>
                </c:pt>
                <c:pt idx="2">
                  <c:v>61.597744360902254</c:v>
                </c:pt>
                <c:pt idx="4">
                  <c:v>74.849624060150376</c:v>
                </c:pt>
                <c:pt idx="5">
                  <c:v>92.706766917293237</c:v>
                </c:pt>
                <c:pt idx="6">
                  <c:v>78.890977443609017</c:v>
                </c:pt>
              </c:numCache>
            </c:numRef>
          </c:bubbleSize>
          <c:bubble3D val="0"/>
          <c:extLst>
            <c:ext xmlns:c16="http://schemas.microsoft.com/office/drawing/2014/chart" uri="{C3380CC4-5D6E-409C-BE32-E72D297353CC}">
              <c16:uniqueId val="{00000001-F274-4354-8FE3-D55F3BECF48B}"/>
            </c:ext>
          </c:extLst>
        </c:ser>
        <c:ser>
          <c:idx val="3"/>
          <c:order val="2"/>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'BJM2-4,sort2'!$R$69:$R$84</c:f>
              <c:numCache>
                <c:formatCode>General</c:formatCode>
                <c:ptCount val="16"/>
                <c:pt idx="0">
                  <c:v>2184</c:v>
                </c:pt>
                <c:pt idx="1">
                  <c:v>2187</c:v>
                </c:pt>
                <c:pt idx="2">
                  <c:v>2207</c:v>
                </c:pt>
                <c:pt idx="5">
                  <c:v>2237</c:v>
                </c:pt>
                <c:pt idx="6">
                  <c:v>2180</c:v>
                </c:pt>
                <c:pt idx="7">
                  <c:v>2185</c:v>
                </c:pt>
                <c:pt idx="8">
                  <c:v>2094</c:v>
                </c:pt>
                <c:pt idx="9">
                  <c:v>2239</c:v>
                </c:pt>
                <c:pt idx="10">
                  <c:v>2222</c:v>
                </c:pt>
                <c:pt idx="12">
                  <c:v>2115</c:v>
                </c:pt>
                <c:pt idx="13">
                  <c:v>2090</c:v>
                </c:pt>
                <c:pt idx="14">
                  <c:v>2151</c:v>
                </c:pt>
              </c:numCache>
            </c:numRef>
          </c:xVal>
          <c:yVal>
            <c:numRef>
              <c:f>'BJM2-4,sort2'!$L$69:$L$84</c:f>
              <c:numCache>
                <c:formatCode>General</c:formatCode>
                <c:ptCount val="16"/>
                <c:pt idx="0">
                  <c:v>376</c:v>
                </c:pt>
                <c:pt idx="1">
                  <c:v>363</c:v>
                </c:pt>
                <c:pt idx="2">
                  <c:v>342</c:v>
                </c:pt>
                <c:pt idx="5">
                  <c:v>368</c:v>
                </c:pt>
                <c:pt idx="6">
                  <c:v>388</c:v>
                </c:pt>
                <c:pt idx="7">
                  <c:v>380</c:v>
                </c:pt>
                <c:pt idx="8">
                  <c:v>394</c:v>
                </c:pt>
                <c:pt idx="9">
                  <c:v>355</c:v>
                </c:pt>
                <c:pt idx="10">
                  <c:v>352</c:v>
                </c:pt>
                <c:pt idx="12">
                  <c:v>395</c:v>
                </c:pt>
                <c:pt idx="13">
                  <c:v>363</c:v>
                </c:pt>
                <c:pt idx="14">
                  <c:v>341</c:v>
                </c:pt>
              </c:numCache>
            </c:numRef>
          </c:yVal>
          <c:bubbleSize>
            <c:numRef>
              <c:f>'BJM2-4,sort2'!$AC$69:$AC$84</c:f>
              <c:numCache>
                <c:formatCode>0.0</c:formatCode>
                <c:ptCount val="16"/>
                <c:pt idx="0">
                  <c:v>77.481203007518801</c:v>
                </c:pt>
                <c:pt idx="1">
                  <c:v>75.78947368421052</c:v>
                </c:pt>
                <c:pt idx="2">
                  <c:v>73.81578947368422</c:v>
                </c:pt>
                <c:pt idx="5">
                  <c:v>69.962406015037601</c:v>
                </c:pt>
                <c:pt idx="6">
                  <c:v>68.55263157894737</c:v>
                </c:pt>
                <c:pt idx="7">
                  <c:v>68.834586466165405</c:v>
                </c:pt>
                <c:pt idx="8">
                  <c:v>64.135338345864653</c:v>
                </c:pt>
                <c:pt idx="9">
                  <c:v>77.857142857142861</c:v>
                </c:pt>
                <c:pt idx="10">
                  <c:v>76.541353383458642</c:v>
                </c:pt>
                <c:pt idx="12">
                  <c:v>70.902255639097746</c:v>
                </c:pt>
                <c:pt idx="13">
                  <c:v>64.229323308270679</c:v>
                </c:pt>
                <c:pt idx="14">
                  <c:v>60.751879699248121</c:v>
                </c:pt>
              </c:numCache>
            </c:numRef>
          </c:bubbleSize>
          <c:bubble3D val="0"/>
          <c:extLst>
            <c:ext xmlns:c16="http://schemas.microsoft.com/office/drawing/2014/chart" uri="{C3380CC4-5D6E-409C-BE32-E72D297353CC}">
              <c16:uniqueId val="{00000002-F274-4354-8FE3-D55F3BECF48B}"/>
            </c:ext>
          </c:extLst>
        </c:ser>
        <c:ser>
          <c:idx val="6"/>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'BJM2-4,sort2'!$R$104:$R$123</c:f>
              <c:numCache>
                <c:formatCode>General</c:formatCode>
                <c:ptCount val="20"/>
                <c:pt idx="0">
                  <c:v>2052</c:v>
                </c:pt>
                <c:pt idx="1">
                  <c:v>2100</c:v>
                </c:pt>
                <c:pt idx="2">
                  <c:v>2113</c:v>
                </c:pt>
                <c:pt idx="3">
                  <c:v>2102</c:v>
                </c:pt>
                <c:pt idx="5">
                  <c:v>1931</c:v>
                </c:pt>
                <c:pt idx="6">
                  <c:v>1889</c:v>
                </c:pt>
                <c:pt idx="7">
                  <c:v>2066</c:v>
                </c:pt>
                <c:pt idx="11">
                  <c:v>2010</c:v>
                </c:pt>
                <c:pt idx="12">
                  <c:v>1997</c:v>
                </c:pt>
                <c:pt idx="13">
                  <c:v>2034</c:v>
                </c:pt>
                <c:pt idx="16">
                  <c:v>1906</c:v>
                </c:pt>
                <c:pt idx="17">
                  <c:v>1897</c:v>
                </c:pt>
                <c:pt idx="18">
                  <c:v>2122</c:v>
                </c:pt>
              </c:numCache>
            </c:numRef>
          </c:xVal>
          <c:yVal>
            <c:numRef>
              <c:f>'BJM2-4,sort2'!$L$104:$L$123</c:f>
              <c:numCache>
                <c:formatCode>General</c:formatCode>
                <c:ptCount val="20"/>
                <c:pt idx="0">
                  <c:v>558</c:v>
                </c:pt>
                <c:pt idx="1">
                  <c:v>536</c:v>
                </c:pt>
                <c:pt idx="2">
                  <c:v>512</c:v>
                </c:pt>
                <c:pt idx="3">
                  <c:v>497</c:v>
                </c:pt>
                <c:pt idx="5">
                  <c:v>505</c:v>
                </c:pt>
                <c:pt idx="6">
                  <c:v>521</c:v>
                </c:pt>
                <c:pt idx="7">
                  <c:v>452</c:v>
                </c:pt>
                <c:pt idx="11">
                  <c:v>549</c:v>
                </c:pt>
                <c:pt idx="12">
                  <c:v>489</c:v>
                </c:pt>
                <c:pt idx="13">
                  <c:v>475</c:v>
                </c:pt>
                <c:pt idx="16">
                  <c:v>568</c:v>
                </c:pt>
                <c:pt idx="17">
                  <c:v>557</c:v>
                </c:pt>
                <c:pt idx="18">
                  <c:v>564</c:v>
                </c:pt>
              </c:numCache>
            </c:numRef>
          </c:yVal>
          <c:bubbleSize>
            <c:numRef>
              <c:f>'BJM2-4,sort2'!$AC$104:$AC$123</c:f>
              <c:numCache>
                <c:formatCode>0.0</c:formatCode>
                <c:ptCount val="20"/>
                <c:pt idx="0">
                  <c:v>74.191729323308266</c:v>
                </c:pt>
                <c:pt idx="1">
                  <c:v>78.890977443609017</c:v>
                </c:pt>
                <c:pt idx="2">
                  <c:v>58.214285714285715</c:v>
                </c:pt>
                <c:pt idx="3">
                  <c:v>74.003759398496243</c:v>
                </c:pt>
                <c:pt idx="5">
                  <c:v>56.2406015037594</c:v>
                </c:pt>
                <c:pt idx="6">
                  <c:v>49.285714285714285</c:v>
                </c:pt>
                <c:pt idx="7">
                  <c:v>63.665413533834588</c:v>
                </c:pt>
                <c:pt idx="11">
                  <c:v>68.646616541353382</c:v>
                </c:pt>
                <c:pt idx="12">
                  <c:v>64.323308270676691</c:v>
                </c:pt>
                <c:pt idx="13">
                  <c:v>36.127819548872182</c:v>
                </c:pt>
                <c:pt idx="16">
                  <c:v>48.251879699248121</c:v>
                </c:pt>
                <c:pt idx="17">
                  <c:v>21.090225563909776</c:v>
                </c:pt>
                <c:pt idx="18">
                  <c:v>13.101503759398497</c:v>
                </c:pt>
              </c:numCache>
            </c:numRef>
          </c:bubbleSize>
          <c:bubble3D val="0"/>
          <c:extLst>
            <c:ext xmlns:c16="http://schemas.microsoft.com/office/drawing/2014/chart" uri="{C3380CC4-5D6E-409C-BE32-E72D297353CC}">
              <c16:uniqueId val="{00000003-F274-4354-8FE3-D55F3BECF48B}"/>
            </c:ext>
          </c:extLst>
        </c:ser>
        <c:ser>
          <c:idx val="8"/>
          <c:order val="4"/>
          <c:tx>
            <c:v>a</c:v>
          </c:tx>
          <c:spPr>
            <a:solidFill>
              <a:srgbClr val="FF00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'BJM2-4,sort2'!$R$146:$R$153</c:f>
              <c:numCache>
                <c:formatCode>General</c:formatCode>
                <c:ptCount val="8"/>
                <c:pt idx="0">
                  <c:v>1465</c:v>
                </c:pt>
                <c:pt idx="1">
                  <c:v>1473</c:v>
                </c:pt>
                <c:pt idx="2">
                  <c:v>1436</c:v>
                </c:pt>
                <c:pt idx="4">
                  <c:v>1434</c:v>
                </c:pt>
                <c:pt idx="5">
                  <c:v>1363</c:v>
                </c:pt>
                <c:pt idx="6">
                  <c:v>1379</c:v>
                </c:pt>
              </c:numCache>
            </c:numRef>
          </c:xVal>
          <c:yVal>
            <c:numRef>
              <c:f>'BJM2-4,sort2'!$L$146:$L$153</c:f>
              <c:numCache>
                <c:formatCode>General</c:formatCode>
                <c:ptCount val="8"/>
                <c:pt idx="0">
                  <c:v>871</c:v>
                </c:pt>
                <c:pt idx="1">
                  <c:v>848</c:v>
                </c:pt>
                <c:pt idx="2">
                  <c:v>865</c:v>
                </c:pt>
                <c:pt idx="4">
                  <c:v>817</c:v>
                </c:pt>
                <c:pt idx="5">
                  <c:v>781</c:v>
                </c:pt>
                <c:pt idx="6">
                  <c:v>882</c:v>
                </c:pt>
              </c:numCache>
            </c:numRef>
          </c:yVal>
          <c:bubbleSize>
            <c:numRef>
              <c:f>'BJM2-4,sort2'!$AC$146:$AC$153</c:f>
              <c:numCache>
                <c:formatCode>0.0</c:formatCode>
                <c:ptCount val="8"/>
                <c:pt idx="0">
                  <c:v>64.511278195488728</c:v>
                </c:pt>
                <c:pt idx="1">
                  <c:v>72.312030075187977</c:v>
                </c:pt>
                <c:pt idx="2">
                  <c:v>60</c:v>
                </c:pt>
                <c:pt idx="4">
                  <c:v>53.890977443609025</c:v>
                </c:pt>
                <c:pt idx="5">
                  <c:v>11.785714285714286</c:v>
                </c:pt>
                <c:pt idx="6">
                  <c:v>79.266917293233078</c:v>
                </c:pt>
              </c:numCache>
            </c:numRef>
          </c:bubbleSize>
          <c:bubble3D val="0"/>
          <c:extLst>
            <c:ext xmlns:c16="http://schemas.microsoft.com/office/drawing/2014/chart" uri="{C3380CC4-5D6E-409C-BE32-E72D297353CC}">
              <c16:uniqueId val="{00000004-F274-4354-8FE3-D55F3BECF48B}"/>
            </c:ext>
          </c:extLst>
        </c:ser>
        <c:ser>
          <c:idx val="9"/>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'BJM2-4,sort2'!$R$173:$R$189</c:f>
              <c:numCache>
                <c:formatCode>General</c:formatCode>
                <c:ptCount val="17"/>
                <c:pt idx="0">
                  <c:v>655</c:v>
                </c:pt>
                <c:pt idx="1">
                  <c:v>632</c:v>
                </c:pt>
                <c:pt idx="2">
                  <c:v>723</c:v>
                </c:pt>
                <c:pt idx="4">
                  <c:v>706</c:v>
                </c:pt>
                <c:pt idx="5">
                  <c:v>794</c:v>
                </c:pt>
                <c:pt idx="6">
                  <c:v>854</c:v>
                </c:pt>
                <c:pt idx="8">
                  <c:v>636</c:v>
                </c:pt>
                <c:pt idx="9">
                  <c:v>612</c:v>
                </c:pt>
                <c:pt idx="10">
                  <c:v>720</c:v>
                </c:pt>
                <c:pt idx="13">
                  <c:v>1078</c:v>
                </c:pt>
                <c:pt idx="14">
                  <c:v>997</c:v>
                </c:pt>
                <c:pt idx="15">
                  <c:v>1053</c:v>
                </c:pt>
              </c:numCache>
            </c:numRef>
          </c:xVal>
          <c:yVal>
            <c:numRef>
              <c:f>'BJM2-4,sort2'!$L$173:$L$189</c:f>
              <c:numCache>
                <c:formatCode>General</c:formatCode>
                <c:ptCount val="17"/>
                <c:pt idx="0">
                  <c:v>285</c:v>
                </c:pt>
                <c:pt idx="1">
                  <c:v>264</c:v>
                </c:pt>
                <c:pt idx="2">
                  <c:v>311</c:v>
                </c:pt>
                <c:pt idx="4">
                  <c:v>240</c:v>
                </c:pt>
                <c:pt idx="5">
                  <c:v>254</c:v>
                </c:pt>
                <c:pt idx="6">
                  <c:v>274</c:v>
                </c:pt>
                <c:pt idx="8">
                  <c:v>253</c:v>
                </c:pt>
                <c:pt idx="9">
                  <c:v>256</c:v>
                </c:pt>
                <c:pt idx="10">
                  <c:v>238</c:v>
                </c:pt>
                <c:pt idx="13">
                  <c:v>320</c:v>
                </c:pt>
                <c:pt idx="14">
                  <c:v>252</c:v>
                </c:pt>
                <c:pt idx="15">
                  <c:v>293</c:v>
                </c:pt>
              </c:numCache>
            </c:numRef>
          </c:yVal>
          <c:bubbleSize>
            <c:numRef>
              <c:f>'BJM2-4,sort2'!$AC$173:$AC$189</c:f>
              <c:numCache>
                <c:formatCode>0.0</c:formatCode>
                <c:ptCount val="17"/>
                <c:pt idx="0">
                  <c:v>55.488721804511279</c:v>
                </c:pt>
                <c:pt idx="1">
                  <c:v>35</c:v>
                </c:pt>
                <c:pt idx="2">
                  <c:v>39.793233082706763</c:v>
                </c:pt>
                <c:pt idx="4">
                  <c:v>58.966165413533837</c:v>
                </c:pt>
                <c:pt idx="5">
                  <c:v>32.744360902255636</c:v>
                </c:pt>
                <c:pt idx="6">
                  <c:v>44.962406015037594</c:v>
                </c:pt>
                <c:pt idx="8">
                  <c:v>60.657894736842103</c:v>
                </c:pt>
                <c:pt idx="9">
                  <c:v>64.323308270676691</c:v>
                </c:pt>
                <c:pt idx="10">
                  <c:v>48.439849624060152</c:v>
                </c:pt>
                <c:pt idx="13">
                  <c:v>60.093984962406012</c:v>
                </c:pt>
                <c:pt idx="14">
                  <c:v>57.744360902255636</c:v>
                </c:pt>
                <c:pt idx="15">
                  <c:v>45.526315789473685</c:v>
                </c:pt>
              </c:numCache>
            </c:numRef>
          </c:bubbleSize>
          <c:bubble3D val="0"/>
          <c:extLst>
            <c:ext xmlns:c16="http://schemas.microsoft.com/office/drawing/2014/chart" uri="{C3380CC4-5D6E-409C-BE32-E72D297353CC}">
              <c16:uniqueId val="{00000005-F274-4354-8FE3-D55F3BECF48B}"/>
            </c:ext>
          </c:extLst>
        </c:ser>
        <c:ser>
          <c:idx val="10"/>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'BJM2-4,sort2'!$R$199:$R$206</c:f>
              <c:numCache>
                <c:formatCode>General</c:formatCode>
                <c:ptCount val="8"/>
                <c:pt idx="0">
                  <c:v>595</c:v>
                </c:pt>
                <c:pt idx="1">
                  <c:v>655</c:v>
                </c:pt>
                <c:pt idx="2">
                  <c:v>764</c:v>
                </c:pt>
                <c:pt idx="4">
                  <c:v>646</c:v>
                </c:pt>
                <c:pt idx="5">
                  <c:v>587</c:v>
                </c:pt>
                <c:pt idx="6">
                  <c:v>751</c:v>
                </c:pt>
              </c:numCache>
            </c:numRef>
          </c:xVal>
          <c:yVal>
            <c:numRef>
              <c:f>'BJM2-4,sort2'!$L$199:$L$206</c:f>
              <c:numCache>
                <c:formatCode>General</c:formatCode>
                <c:ptCount val="8"/>
                <c:pt idx="0">
                  <c:v>379</c:v>
                </c:pt>
                <c:pt idx="1">
                  <c:v>395</c:v>
                </c:pt>
                <c:pt idx="2">
                  <c:v>372</c:v>
                </c:pt>
                <c:pt idx="4">
                  <c:v>402</c:v>
                </c:pt>
                <c:pt idx="5">
                  <c:v>385</c:v>
                </c:pt>
                <c:pt idx="6">
                  <c:v>379</c:v>
                </c:pt>
              </c:numCache>
            </c:numRef>
          </c:yVal>
          <c:bubbleSize>
            <c:numRef>
              <c:f>'BJM2-4,sort2'!$AC$199:$AC$206</c:f>
              <c:numCache>
                <c:formatCode>0.0</c:formatCode>
                <c:ptCount val="8"/>
                <c:pt idx="0">
                  <c:v>66.860902255639104</c:v>
                </c:pt>
                <c:pt idx="1">
                  <c:v>59.906015037593988</c:v>
                </c:pt>
                <c:pt idx="2">
                  <c:v>63.383458646616539</c:v>
                </c:pt>
                <c:pt idx="4">
                  <c:v>52.29323308270677</c:v>
                </c:pt>
                <c:pt idx="5">
                  <c:v>61.879699248120303</c:v>
                </c:pt>
                <c:pt idx="6">
                  <c:v>53.703007518796994</c:v>
                </c:pt>
              </c:numCache>
            </c:numRef>
          </c:bubbleSize>
          <c:bubble3D val="0"/>
          <c:extLst>
            <c:ext xmlns:c16="http://schemas.microsoft.com/office/drawing/2014/chart" uri="{C3380CC4-5D6E-409C-BE32-E72D297353CC}">
              <c16:uniqueId val="{00000006-F274-4354-8FE3-D55F3BECF48B}"/>
            </c:ext>
          </c:extLst>
        </c:ser>
        <c:ser>
          <c:idx val="12"/>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'BJM2-4,sort2'!$R$232:$R$262</c:f>
              <c:numCache>
                <c:formatCode>General</c:formatCode>
                <c:ptCount val="31"/>
                <c:pt idx="0">
                  <c:v>774</c:v>
                </c:pt>
                <c:pt idx="1">
                  <c:v>744</c:v>
                </c:pt>
                <c:pt idx="2">
                  <c:v>734</c:v>
                </c:pt>
                <c:pt idx="3">
                  <c:v>733</c:v>
                </c:pt>
                <c:pt idx="4">
                  <c:v>786</c:v>
                </c:pt>
                <c:pt idx="5">
                  <c:v>748</c:v>
                </c:pt>
                <c:pt idx="7">
                  <c:v>821</c:v>
                </c:pt>
                <c:pt idx="8">
                  <c:v>811</c:v>
                </c:pt>
                <c:pt idx="9">
                  <c:v>822</c:v>
                </c:pt>
                <c:pt idx="10">
                  <c:v>775</c:v>
                </c:pt>
                <c:pt idx="11">
                  <c:v>802</c:v>
                </c:pt>
                <c:pt idx="12">
                  <c:v>777</c:v>
                </c:pt>
                <c:pt idx="14">
                  <c:v>730</c:v>
                </c:pt>
                <c:pt idx="15">
                  <c:v>751</c:v>
                </c:pt>
                <c:pt idx="16">
                  <c:v>739</c:v>
                </c:pt>
                <c:pt idx="18">
                  <c:v>724</c:v>
                </c:pt>
                <c:pt idx="19">
                  <c:v>689</c:v>
                </c:pt>
                <c:pt idx="20">
                  <c:v>735</c:v>
                </c:pt>
                <c:pt idx="22">
                  <c:v>791</c:v>
                </c:pt>
                <c:pt idx="23">
                  <c:v>852</c:v>
                </c:pt>
                <c:pt idx="24">
                  <c:v>990</c:v>
                </c:pt>
                <c:pt idx="27">
                  <c:v>742</c:v>
                </c:pt>
                <c:pt idx="28">
                  <c:v>668</c:v>
                </c:pt>
                <c:pt idx="29">
                  <c:v>698</c:v>
                </c:pt>
              </c:numCache>
            </c:numRef>
          </c:xVal>
          <c:yVal>
            <c:numRef>
              <c:f>'BJM2-4,sort2'!$L$232:$L$262</c:f>
              <c:numCache>
                <c:formatCode>General</c:formatCode>
                <c:ptCount val="31"/>
                <c:pt idx="0">
                  <c:v>383</c:v>
                </c:pt>
                <c:pt idx="1">
                  <c:v>366</c:v>
                </c:pt>
                <c:pt idx="2">
                  <c:v>352</c:v>
                </c:pt>
                <c:pt idx="3">
                  <c:v>363</c:v>
                </c:pt>
                <c:pt idx="4">
                  <c:v>353</c:v>
                </c:pt>
                <c:pt idx="5">
                  <c:v>368</c:v>
                </c:pt>
                <c:pt idx="7">
                  <c:v>358</c:v>
                </c:pt>
                <c:pt idx="8">
                  <c:v>349</c:v>
                </c:pt>
                <c:pt idx="9">
                  <c:v>356</c:v>
                </c:pt>
                <c:pt idx="10">
                  <c:v>371</c:v>
                </c:pt>
                <c:pt idx="11">
                  <c:v>343</c:v>
                </c:pt>
                <c:pt idx="12">
                  <c:v>332</c:v>
                </c:pt>
                <c:pt idx="14">
                  <c:v>357</c:v>
                </c:pt>
                <c:pt idx="15">
                  <c:v>361</c:v>
                </c:pt>
                <c:pt idx="16">
                  <c:v>355</c:v>
                </c:pt>
                <c:pt idx="18">
                  <c:v>376</c:v>
                </c:pt>
                <c:pt idx="19">
                  <c:v>358</c:v>
                </c:pt>
                <c:pt idx="20">
                  <c:v>350</c:v>
                </c:pt>
                <c:pt idx="22">
                  <c:v>337</c:v>
                </c:pt>
                <c:pt idx="23">
                  <c:v>374</c:v>
                </c:pt>
                <c:pt idx="24">
                  <c:v>352</c:v>
                </c:pt>
                <c:pt idx="27">
                  <c:v>379</c:v>
                </c:pt>
                <c:pt idx="28">
                  <c:v>344</c:v>
                </c:pt>
                <c:pt idx="29">
                  <c:v>350</c:v>
                </c:pt>
              </c:numCache>
            </c:numRef>
          </c:yVal>
          <c:bubbleSize>
            <c:numRef>
              <c:f>'BJM2-4,sort2'!$AC$232:$AC$262</c:f>
              <c:numCache>
                <c:formatCode>0.0</c:formatCode>
                <c:ptCount val="31"/>
                <c:pt idx="0">
                  <c:v>64.60526315789474</c:v>
                </c:pt>
                <c:pt idx="1">
                  <c:v>67.23684210526315</c:v>
                </c:pt>
                <c:pt idx="2">
                  <c:v>64.229323308270679</c:v>
                </c:pt>
                <c:pt idx="3">
                  <c:v>63.383458646616539</c:v>
                </c:pt>
                <c:pt idx="4">
                  <c:v>59.624060150375939</c:v>
                </c:pt>
                <c:pt idx="5">
                  <c:v>56.2406015037594</c:v>
                </c:pt>
                <c:pt idx="7">
                  <c:v>44.962406015037594</c:v>
                </c:pt>
                <c:pt idx="8">
                  <c:v>48.439849624060152</c:v>
                </c:pt>
                <c:pt idx="9">
                  <c:v>52.387218045112782</c:v>
                </c:pt>
                <c:pt idx="10">
                  <c:v>53.233082706766915</c:v>
                </c:pt>
                <c:pt idx="11">
                  <c:v>55.86466165413534</c:v>
                </c:pt>
                <c:pt idx="12">
                  <c:v>39.699248120300751</c:v>
                </c:pt>
                <c:pt idx="14">
                  <c:v>64.981203007518801</c:v>
                </c:pt>
                <c:pt idx="15">
                  <c:v>51.541353383458649</c:v>
                </c:pt>
                <c:pt idx="16">
                  <c:v>53.796992481203006</c:v>
                </c:pt>
                <c:pt idx="18">
                  <c:v>55.770676691729321</c:v>
                </c:pt>
                <c:pt idx="19">
                  <c:v>56.804511278195491</c:v>
                </c:pt>
                <c:pt idx="20">
                  <c:v>52.199248120300751</c:v>
                </c:pt>
                <c:pt idx="22">
                  <c:v>49.003759398496243</c:v>
                </c:pt>
                <c:pt idx="23">
                  <c:v>46.090225563909776</c:v>
                </c:pt>
                <c:pt idx="24">
                  <c:v>37.443609022556387</c:v>
                </c:pt>
                <c:pt idx="27">
                  <c:v>67.612781954887225</c:v>
                </c:pt>
                <c:pt idx="28">
                  <c:v>75.225563909774436</c:v>
                </c:pt>
                <c:pt idx="29">
                  <c:v>72.5</c:v>
                </c:pt>
              </c:numCache>
            </c:numRef>
          </c:bubbleSize>
          <c:bubble3D val="0"/>
          <c:extLst>
            <c:ext xmlns:c16="http://schemas.microsoft.com/office/drawing/2014/chart" uri="{C3380CC4-5D6E-409C-BE32-E72D297353CC}">
              <c16:uniqueId val="{00000007-F274-4354-8FE3-D55F3BECF48B}"/>
            </c:ext>
          </c:extLst>
        </c:ser>
        <c:ser>
          <c:idx val="13"/>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'BJM2-4,sort2'!$R$274:$R$294</c:f>
              <c:numCache>
                <c:formatCode>General</c:formatCode>
                <c:ptCount val="21"/>
                <c:pt idx="0">
                  <c:v>944</c:v>
                </c:pt>
                <c:pt idx="1">
                  <c:v>959</c:v>
                </c:pt>
                <c:pt idx="2">
                  <c:v>911</c:v>
                </c:pt>
                <c:pt idx="4">
                  <c:v>847</c:v>
                </c:pt>
                <c:pt idx="5">
                  <c:v>829</c:v>
                </c:pt>
                <c:pt idx="6">
                  <c:v>843</c:v>
                </c:pt>
                <c:pt idx="9">
                  <c:v>894</c:v>
                </c:pt>
                <c:pt idx="10">
                  <c:v>862</c:v>
                </c:pt>
                <c:pt idx="11">
                  <c:v>883</c:v>
                </c:pt>
                <c:pt idx="13">
                  <c:v>985</c:v>
                </c:pt>
                <c:pt idx="14">
                  <c:v>955</c:v>
                </c:pt>
                <c:pt idx="15">
                  <c:v>923</c:v>
                </c:pt>
                <c:pt idx="17">
                  <c:v>934</c:v>
                </c:pt>
                <c:pt idx="18">
                  <c:v>949</c:v>
                </c:pt>
                <c:pt idx="19">
                  <c:v>875</c:v>
                </c:pt>
              </c:numCache>
            </c:numRef>
          </c:xVal>
          <c:yVal>
            <c:numRef>
              <c:f>'BJM2-4,sort2'!$L$274:$L$294</c:f>
              <c:numCache>
                <c:formatCode>General</c:formatCode>
                <c:ptCount val="21"/>
                <c:pt idx="0">
                  <c:v>527</c:v>
                </c:pt>
                <c:pt idx="1">
                  <c:v>543</c:v>
                </c:pt>
                <c:pt idx="2">
                  <c:v>533</c:v>
                </c:pt>
                <c:pt idx="4">
                  <c:v>549</c:v>
                </c:pt>
                <c:pt idx="5">
                  <c:v>497</c:v>
                </c:pt>
                <c:pt idx="6">
                  <c:v>524</c:v>
                </c:pt>
                <c:pt idx="9">
                  <c:v>548</c:v>
                </c:pt>
                <c:pt idx="10">
                  <c:v>550</c:v>
                </c:pt>
                <c:pt idx="11">
                  <c:v>563</c:v>
                </c:pt>
                <c:pt idx="13">
                  <c:v>598</c:v>
                </c:pt>
                <c:pt idx="14">
                  <c:v>545</c:v>
                </c:pt>
                <c:pt idx="15">
                  <c:v>585</c:v>
                </c:pt>
                <c:pt idx="17">
                  <c:v>586</c:v>
                </c:pt>
                <c:pt idx="18">
                  <c:v>617</c:v>
                </c:pt>
                <c:pt idx="19">
                  <c:v>539</c:v>
                </c:pt>
              </c:numCache>
            </c:numRef>
          </c:yVal>
          <c:bubbleSize>
            <c:numRef>
              <c:f>'BJM2-4,sort2'!$AC$274:$AC$294</c:f>
              <c:numCache>
                <c:formatCode>0.0</c:formatCode>
                <c:ptCount val="21"/>
                <c:pt idx="0">
                  <c:v>34.718045112781951</c:v>
                </c:pt>
                <c:pt idx="1">
                  <c:v>35.375939849624061</c:v>
                </c:pt>
                <c:pt idx="2">
                  <c:v>38.7593984962406</c:v>
                </c:pt>
                <c:pt idx="4">
                  <c:v>32.650375939849624</c:v>
                </c:pt>
                <c:pt idx="5">
                  <c:v>39.981203007518801</c:v>
                </c:pt>
                <c:pt idx="6">
                  <c:v>36.409774436090224</c:v>
                </c:pt>
                <c:pt idx="9">
                  <c:v>48.063909774436091</c:v>
                </c:pt>
                <c:pt idx="10">
                  <c:v>38.477443609022558</c:v>
                </c:pt>
                <c:pt idx="11">
                  <c:v>30.770676691729324</c:v>
                </c:pt>
                <c:pt idx="13">
                  <c:v>35.093984962406012</c:v>
                </c:pt>
                <c:pt idx="14">
                  <c:v>20.244360902255639</c:v>
                </c:pt>
                <c:pt idx="15">
                  <c:v>34.624060150375939</c:v>
                </c:pt>
                <c:pt idx="17">
                  <c:v>40.169172932330824</c:v>
                </c:pt>
                <c:pt idx="18">
                  <c:v>45.056390977443606</c:v>
                </c:pt>
                <c:pt idx="19">
                  <c:v>39.981203007518801</c:v>
                </c:pt>
              </c:numCache>
            </c:numRef>
          </c:bubbleSize>
          <c:bubble3D val="0"/>
          <c:extLst>
            <c:ext xmlns:c16="http://schemas.microsoft.com/office/drawing/2014/chart" uri="{C3380CC4-5D6E-409C-BE32-E72D297353CC}">
              <c16:uniqueId val="{00000008-F274-4354-8FE3-D55F3BECF48B}"/>
            </c:ext>
          </c:extLst>
        </c:ser>
        <c:dLbls>
          <c:showLegendKey val="0"/>
          <c:showVal val="0"/>
          <c:showCatName val="0"/>
          <c:showSerName val="0"/>
          <c:showPercent val="0"/>
          <c:showBubbleSize val="0"/>
        </c:dLbls>
        <c:bubbleScale val="20"/>
        <c:showNegBubbles val="0"/>
        <c:axId val="400774872"/>
        <c:axId val="400775856"/>
      </c:bubbleChart>
      <c:valAx>
        <c:axId val="400774872"/>
        <c:scaling>
          <c:orientation val="maxMin"/>
          <c:max val="25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F2 (Hz)</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0775856"/>
        <c:crosses val="autoZero"/>
        <c:crossBetween val="midCat"/>
        <c:majorUnit val="100"/>
      </c:valAx>
      <c:valAx>
        <c:axId val="400775856"/>
        <c:scaling>
          <c:orientation val="maxMin"/>
          <c:max val="10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F1 (Hz)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007748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200" b="0" i="0" u="none" strike="noStrike" baseline="0">
                <a:solidFill>
                  <a:sysClr val="windowText" lastClr="000000"/>
                </a:solidFill>
                <a:effectLst/>
              </a:rPr>
              <a:t>F1 trajectories of front vowels in high-toned penultimate syllables (DM)</a:t>
            </a:r>
            <a:endParaRPr lang="de-DE" sz="105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pína</c:v>
          </c:tx>
          <c:spPr>
            <a:ln w="28575" cap="rnd">
              <a:solidFill>
                <a:srgbClr val="7030A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'tabDM,sorted'!$H$267:$M$267</c:f>
              <c:numCache>
                <c:formatCode>General</c:formatCode>
                <c:ptCount val="6"/>
                <c:pt idx="0">
                  <c:v>297</c:v>
                </c:pt>
                <c:pt idx="1">
                  <c:v>301</c:v>
                </c:pt>
                <c:pt idx="2">
                  <c:v>295</c:v>
                </c:pt>
                <c:pt idx="3">
                  <c:v>281</c:v>
                </c:pt>
                <c:pt idx="4">
                  <c:v>266</c:v>
                </c:pt>
                <c:pt idx="5">
                  <c:v>256</c:v>
                </c:pt>
              </c:numCache>
            </c:numRef>
          </c:val>
          <c:smooth val="0"/>
          <c:extLst>
            <c:ext xmlns:c16="http://schemas.microsoft.com/office/drawing/2014/chart" uri="{C3380CC4-5D6E-409C-BE32-E72D297353CC}">
              <c16:uniqueId val="{00000000-6887-4B21-B8AC-6470735BF70F}"/>
            </c:ext>
          </c:extLst>
        </c:ser>
        <c:ser>
          <c:idx val="1"/>
          <c:order val="1"/>
          <c:tx>
            <c:v>pína</c:v>
          </c:tx>
          <c:spPr>
            <a:ln w="28575" cap="rnd">
              <a:solidFill>
                <a:srgbClr val="7030A0"/>
              </a:solidFill>
              <a:round/>
            </a:ln>
            <a:effectLst/>
          </c:spPr>
          <c:marker>
            <c:symbol val="none"/>
          </c:marker>
          <c:val>
            <c:numRef>
              <c:f>'tabDM,sorted'!$H$268:$M$268</c:f>
              <c:numCache>
                <c:formatCode>General</c:formatCode>
                <c:ptCount val="6"/>
                <c:pt idx="0">
                  <c:v>292</c:v>
                </c:pt>
                <c:pt idx="1">
                  <c:v>286</c:v>
                </c:pt>
                <c:pt idx="2">
                  <c:v>280</c:v>
                </c:pt>
                <c:pt idx="3">
                  <c:v>268</c:v>
                </c:pt>
                <c:pt idx="4">
                  <c:v>267</c:v>
                </c:pt>
                <c:pt idx="5">
                  <c:v>238</c:v>
                </c:pt>
              </c:numCache>
            </c:numRef>
          </c:val>
          <c:smooth val="0"/>
          <c:extLst>
            <c:ext xmlns:c16="http://schemas.microsoft.com/office/drawing/2014/chart" uri="{C3380CC4-5D6E-409C-BE32-E72D297353CC}">
              <c16:uniqueId val="{00000001-6887-4B21-B8AC-6470735BF70F}"/>
            </c:ext>
          </c:extLst>
        </c:ser>
        <c:ser>
          <c:idx val="2"/>
          <c:order val="2"/>
          <c:tx>
            <c:v>pína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'tabDM,sorted'!$H$269:$M$269</c:f>
              <c:numCache>
                <c:formatCode>General</c:formatCode>
                <c:ptCount val="6"/>
                <c:pt idx="0">
                  <c:v>302</c:v>
                </c:pt>
                <c:pt idx="1">
                  <c:v>301</c:v>
                </c:pt>
                <c:pt idx="2">
                  <c:v>296</c:v>
                </c:pt>
                <c:pt idx="3">
                  <c:v>283</c:v>
                </c:pt>
                <c:pt idx="4">
                  <c:v>268</c:v>
                </c:pt>
                <c:pt idx="5">
                  <c:v>255</c:v>
                </c:pt>
              </c:numCache>
            </c:numRef>
          </c:val>
          <c:smooth val="0"/>
          <c:extLst>
            <c:ext xmlns:c16="http://schemas.microsoft.com/office/drawing/2014/chart" uri="{C3380CC4-5D6E-409C-BE32-E72D297353CC}">
              <c16:uniqueId val="{00000002-6887-4B21-B8AC-6470735BF70F}"/>
            </c:ext>
          </c:extLst>
        </c:ser>
        <c:ser>
          <c:idx val="9"/>
          <c:order val="3"/>
          <c:tx>
            <c:v>tséna</c:v>
          </c:tx>
          <c:spPr>
            <a:ln w="28575" cap="rnd">
              <a:solidFill>
                <a:srgbClr val="00CC00"/>
              </a:solidFill>
              <a:round/>
            </a:ln>
            <a:effectLst/>
          </c:spPr>
          <c:marker>
            <c:symbol val="none"/>
          </c:marker>
          <c:val>
            <c:numRef>
              <c:f>'tabDM,sorted'!$H$322:$M$322</c:f>
              <c:numCache>
                <c:formatCode>General</c:formatCode>
                <c:ptCount val="6"/>
                <c:pt idx="0">
                  <c:v>572</c:v>
                </c:pt>
                <c:pt idx="1">
                  <c:v>576</c:v>
                </c:pt>
                <c:pt idx="2">
                  <c:v>528</c:v>
                </c:pt>
                <c:pt idx="3">
                  <c:v>513</c:v>
                </c:pt>
                <c:pt idx="4">
                  <c:v>498</c:v>
                </c:pt>
                <c:pt idx="5">
                  <c:v>466</c:v>
                </c:pt>
              </c:numCache>
            </c:numRef>
          </c:val>
          <c:smooth val="0"/>
          <c:extLst>
            <c:ext xmlns:c16="http://schemas.microsoft.com/office/drawing/2014/chart" uri="{C3380CC4-5D6E-409C-BE32-E72D297353CC}">
              <c16:uniqueId val="{00000003-6887-4B21-B8AC-6470735BF70F}"/>
            </c:ext>
          </c:extLst>
        </c:ser>
        <c:ser>
          <c:idx val="10"/>
          <c:order val="4"/>
          <c:tx>
            <c:v>tséna</c:v>
          </c:tx>
          <c:spPr>
            <a:ln w="28575" cap="rnd">
              <a:solidFill>
                <a:srgbClr val="00CC00"/>
              </a:solidFill>
              <a:round/>
            </a:ln>
            <a:effectLst/>
          </c:spPr>
          <c:marker>
            <c:symbol val="none"/>
          </c:marker>
          <c:val>
            <c:numRef>
              <c:f>'tabDM,sorted'!$H$323:$M$323</c:f>
              <c:numCache>
                <c:formatCode>General</c:formatCode>
                <c:ptCount val="6"/>
                <c:pt idx="0">
                  <c:v>507</c:v>
                </c:pt>
                <c:pt idx="1">
                  <c:v>535</c:v>
                </c:pt>
                <c:pt idx="2">
                  <c:v>528</c:v>
                </c:pt>
                <c:pt idx="3">
                  <c:v>502</c:v>
                </c:pt>
                <c:pt idx="4">
                  <c:v>471</c:v>
                </c:pt>
                <c:pt idx="5">
                  <c:v>443</c:v>
                </c:pt>
              </c:numCache>
            </c:numRef>
          </c:val>
          <c:smooth val="0"/>
          <c:extLst>
            <c:ext xmlns:c16="http://schemas.microsoft.com/office/drawing/2014/chart" uri="{C3380CC4-5D6E-409C-BE32-E72D297353CC}">
              <c16:uniqueId val="{00000004-6887-4B21-B8AC-6470735BF70F}"/>
            </c:ext>
          </c:extLst>
        </c:ser>
        <c:ser>
          <c:idx val="11"/>
          <c:order val="5"/>
          <c:tx>
            <c:v>tséna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'tabDM,sorted'!$H$324:$M$324</c:f>
              <c:numCache>
                <c:formatCode>General</c:formatCode>
                <c:ptCount val="6"/>
                <c:pt idx="0">
                  <c:v>525</c:v>
                </c:pt>
                <c:pt idx="1">
                  <c:v>529</c:v>
                </c:pt>
                <c:pt idx="2">
                  <c:v>514</c:v>
                </c:pt>
                <c:pt idx="3">
                  <c:v>493</c:v>
                </c:pt>
                <c:pt idx="4">
                  <c:v>459</c:v>
                </c:pt>
                <c:pt idx="5">
                  <c:v>426</c:v>
                </c:pt>
              </c:numCache>
            </c:numRef>
          </c:val>
          <c:smooth val="0"/>
          <c:extLst>
            <c:ext xmlns:c16="http://schemas.microsoft.com/office/drawing/2014/chart" uri="{C3380CC4-5D6E-409C-BE32-E72D297353CC}">
              <c16:uniqueId val="{00000005-6887-4B21-B8AC-6470735BF70F}"/>
            </c:ext>
          </c:extLst>
        </c:ser>
        <c:ser>
          <c:idx val="12"/>
          <c:order val="6"/>
          <c:tx>
            <c:v>séna</c:v>
          </c:tx>
          <c:spPr>
            <a:ln w="28575" cap="rnd">
              <a:solidFill>
                <a:schemeClr val="bg1">
                  <a:lumMod val="75000"/>
                </a:schemeClr>
              </a:solidFill>
              <a:round/>
            </a:ln>
            <a:effectLst/>
          </c:spPr>
          <c:marker>
            <c:symbol val="none"/>
          </c:marker>
          <c:val>
            <c:numRef>
              <c:f>'tabDM,sorted'!$H$326:$M$326</c:f>
              <c:numCache>
                <c:formatCode>General</c:formatCode>
                <c:ptCount val="6"/>
                <c:pt idx="0">
                  <c:v>518</c:v>
                </c:pt>
                <c:pt idx="1">
                  <c:v>520</c:v>
                </c:pt>
                <c:pt idx="2">
                  <c:v>510</c:v>
                </c:pt>
                <c:pt idx="3">
                  <c:v>488</c:v>
                </c:pt>
                <c:pt idx="4">
                  <c:v>469</c:v>
                </c:pt>
                <c:pt idx="5">
                  <c:v>453</c:v>
                </c:pt>
              </c:numCache>
            </c:numRef>
          </c:val>
          <c:smooth val="0"/>
          <c:extLst>
            <c:ext xmlns:c16="http://schemas.microsoft.com/office/drawing/2014/chart" uri="{C3380CC4-5D6E-409C-BE32-E72D297353CC}">
              <c16:uniqueId val="{00000006-6887-4B21-B8AC-6470735BF70F}"/>
            </c:ext>
          </c:extLst>
        </c:ser>
        <c:ser>
          <c:idx val="13"/>
          <c:order val="7"/>
          <c:tx>
            <c:v>séna</c:v>
          </c:tx>
          <c:spPr>
            <a:ln w="28575" cap="rnd">
              <a:solidFill>
                <a:srgbClr val="00CC00"/>
              </a:solidFill>
              <a:round/>
            </a:ln>
            <a:effectLst/>
          </c:spPr>
          <c:marker>
            <c:symbol val="none"/>
          </c:marker>
          <c:val>
            <c:numRef>
              <c:f>'tabDM,sorted'!$H$327:$M$327</c:f>
              <c:numCache>
                <c:formatCode>General</c:formatCode>
                <c:ptCount val="6"/>
                <c:pt idx="0">
                  <c:v>518</c:v>
                </c:pt>
                <c:pt idx="1">
                  <c:v>519</c:v>
                </c:pt>
                <c:pt idx="2">
                  <c:v>513</c:v>
                </c:pt>
                <c:pt idx="3">
                  <c:v>490</c:v>
                </c:pt>
                <c:pt idx="4">
                  <c:v>460</c:v>
                </c:pt>
                <c:pt idx="5">
                  <c:v>436</c:v>
                </c:pt>
              </c:numCache>
            </c:numRef>
          </c:val>
          <c:smooth val="0"/>
          <c:extLst>
            <c:ext xmlns:c16="http://schemas.microsoft.com/office/drawing/2014/chart" uri="{C3380CC4-5D6E-409C-BE32-E72D297353CC}">
              <c16:uniqueId val="{00000007-6887-4B21-B8AC-6470735BF70F}"/>
            </c:ext>
          </c:extLst>
        </c:ser>
        <c:ser>
          <c:idx val="14"/>
          <c:order val="8"/>
          <c:tx>
            <c:v>séna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'tabDM,sorted'!$H$328:$M$328</c:f>
              <c:numCache>
                <c:formatCode>General</c:formatCode>
                <c:ptCount val="6"/>
                <c:pt idx="0">
                  <c:v>541</c:v>
                </c:pt>
                <c:pt idx="1">
                  <c:v>536</c:v>
                </c:pt>
                <c:pt idx="2">
                  <c:v>525</c:v>
                </c:pt>
                <c:pt idx="3">
                  <c:v>510</c:v>
                </c:pt>
                <c:pt idx="4">
                  <c:v>482</c:v>
                </c:pt>
                <c:pt idx="5">
                  <c:v>451</c:v>
                </c:pt>
              </c:numCache>
            </c:numRef>
          </c:val>
          <c:smooth val="0"/>
          <c:extLst>
            <c:ext xmlns:c16="http://schemas.microsoft.com/office/drawing/2014/chart" uri="{C3380CC4-5D6E-409C-BE32-E72D297353CC}">
              <c16:uniqueId val="{00000008-6887-4B21-B8AC-6470735BF70F}"/>
            </c:ext>
          </c:extLst>
        </c:ser>
        <c:ser>
          <c:idx val="15"/>
          <c:order val="9"/>
          <c:tx>
            <c:v>tsɛ́na</c:v>
          </c:tx>
          <c:spPr>
            <a:ln w="28575" cap="rnd">
              <a:solidFill>
                <a:srgbClr val="FFC000"/>
              </a:solidFill>
              <a:round/>
            </a:ln>
            <a:effectLst/>
          </c:spPr>
          <c:marker>
            <c:symbol val="none"/>
          </c:marker>
          <c:val>
            <c:numRef>
              <c:f>'tabDM,sorted'!$H$365:$M$365</c:f>
              <c:numCache>
                <c:formatCode>General</c:formatCode>
                <c:ptCount val="6"/>
                <c:pt idx="0">
                  <c:v>748</c:v>
                </c:pt>
                <c:pt idx="1">
                  <c:v>769</c:v>
                </c:pt>
                <c:pt idx="2">
                  <c:v>753</c:v>
                </c:pt>
                <c:pt idx="3">
                  <c:v>726</c:v>
                </c:pt>
                <c:pt idx="4">
                  <c:v>687</c:v>
                </c:pt>
                <c:pt idx="5">
                  <c:v>651</c:v>
                </c:pt>
              </c:numCache>
            </c:numRef>
          </c:val>
          <c:smooth val="0"/>
          <c:extLst>
            <c:ext xmlns:c16="http://schemas.microsoft.com/office/drawing/2014/chart" uri="{C3380CC4-5D6E-409C-BE32-E72D297353CC}">
              <c16:uniqueId val="{00000009-6887-4B21-B8AC-6470735BF70F}"/>
            </c:ext>
          </c:extLst>
        </c:ser>
        <c:ser>
          <c:idx val="16"/>
          <c:order val="10"/>
          <c:tx>
            <c:v>tsɛ́na</c:v>
          </c:tx>
          <c:spPr>
            <a:ln w="28575" cap="rnd">
              <a:solidFill>
                <a:srgbClr val="FFC000"/>
              </a:solidFill>
              <a:round/>
            </a:ln>
            <a:effectLst/>
          </c:spPr>
          <c:marker>
            <c:symbol val="none"/>
          </c:marker>
          <c:val>
            <c:numRef>
              <c:f>'tabDM,sorted'!$H$366:$M$366</c:f>
              <c:numCache>
                <c:formatCode>General</c:formatCode>
                <c:ptCount val="6"/>
                <c:pt idx="0">
                  <c:v>734</c:v>
                </c:pt>
                <c:pt idx="1">
                  <c:v>731</c:v>
                </c:pt>
                <c:pt idx="2">
                  <c:v>718</c:v>
                </c:pt>
                <c:pt idx="3">
                  <c:v>693</c:v>
                </c:pt>
                <c:pt idx="4">
                  <c:v>666</c:v>
                </c:pt>
                <c:pt idx="5">
                  <c:v>625</c:v>
                </c:pt>
              </c:numCache>
            </c:numRef>
          </c:val>
          <c:smooth val="0"/>
          <c:extLst>
            <c:ext xmlns:c16="http://schemas.microsoft.com/office/drawing/2014/chart" uri="{C3380CC4-5D6E-409C-BE32-E72D297353CC}">
              <c16:uniqueId val="{0000000A-6887-4B21-B8AC-6470735BF70F}"/>
            </c:ext>
          </c:extLst>
        </c:ser>
        <c:ser>
          <c:idx val="17"/>
          <c:order val="11"/>
          <c:tx>
            <c:v>tsɛ́na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'tabDM,sorted'!$H$367:$M$367</c:f>
              <c:numCache>
                <c:formatCode>General</c:formatCode>
                <c:ptCount val="6"/>
                <c:pt idx="0">
                  <c:v>741</c:v>
                </c:pt>
                <c:pt idx="1">
                  <c:v>736</c:v>
                </c:pt>
                <c:pt idx="2">
                  <c:v>721</c:v>
                </c:pt>
                <c:pt idx="3">
                  <c:v>698</c:v>
                </c:pt>
                <c:pt idx="4">
                  <c:v>674</c:v>
                </c:pt>
                <c:pt idx="5">
                  <c:v>632</c:v>
                </c:pt>
              </c:numCache>
            </c:numRef>
          </c:val>
          <c:smooth val="0"/>
          <c:extLst>
            <c:ext xmlns:c16="http://schemas.microsoft.com/office/drawing/2014/chart" uri="{C3380CC4-5D6E-409C-BE32-E72D297353CC}">
              <c16:uniqueId val="{0000000B-6887-4B21-B8AC-6470735BF70F}"/>
            </c:ext>
          </c:extLst>
        </c:ser>
        <c:ser>
          <c:idx val="3"/>
          <c:order val="12"/>
          <c:tx>
            <c:v>bítsa</c:v>
          </c:tx>
          <c:spPr>
            <a:ln w="28575" cap="rnd">
              <a:solidFill>
                <a:srgbClr val="7030A0"/>
              </a:solidFill>
              <a:round/>
            </a:ln>
            <a:effectLst/>
          </c:spPr>
          <c:marker>
            <c:symbol val="none"/>
          </c:marker>
          <c:val>
            <c:numRef>
              <c:f>'tabDM,sorted'!$H$259:$M$259</c:f>
              <c:numCache>
                <c:formatCode>General</c:formatCode>
                <c:ptCount val="6"/>
                <c:pt idx="0">
                  <c:v>281</c:v>
                </c:pt>
                <c:pt idx="1">
                  <c:v>301</c:v>
                </c:pt>
                <c:pt idx="2">
                  <c:v>307</c:v>
                </c:pt>
                <c:pt idx="3">
                  <c:v>295</c:v>
                </c:pt>
                <c:pt idx="4">
                  <c:v>278</c:v>
                </c:pt>
                <c:pt idx="5">
                  <c:v>273</c:v>
                </c:pt>
              </c:numCache>
            </c:numRef>
          </c:val>
          <c:smooth val="0"/>
          <c:extLst>
            <c:ext xmlns:c16="http://schemas.microsoft.com/office/drawing/2014/chart" uri="{C3380CC4-5D6E-409C-BE32-E72D297353CC}">
              <c16:uniqueId val="{0000000C-6887-4B21-B8AC-6470735BF70F}"/>
            </c:ext>
          </c:extLst>
        </c:ser>
        <c:ser>
          <c:idx val="4"/>
          <c:order val="13"/>
          <c:tx>
            <c:v>bítsa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'tabDM,sorted'!$H$260:$M$260</c:f>
              <c:numCache>
                <c:formatCode>General</c:formatCode>
                <c:ptCount val="6"/>
                <c:pt idx="0">
                  <c:v>279</c:v>
                </c:pt>
                <c:pt idx="1">
                  <c:v>294</c:v>
                </c:pt>
                <c:pt idx="2">
                  <c:v>298</c:v>
                </c:pt>
                <c:pt idx="3">
                  <c:v>290</c:v>
                </c:pt>
                <c:pt idx="4">
                  <c:v>282</c:v>
                </c:pt>
                <c:pt idx="5">
                  <c:v>271</c:v>
                </c:pt>
              </c:numCache>
            </c:numRef>
          </c:val>
          <c:smooth val="0"/>
          <c:extLst>
            <c:ext xmlns:c16="http://schemas.microsoft.com/office/drawing/2014/chart" uri="{C3380CC4-5D6E-409C-BE32-E72D297353CC}">
              <c16:uniqueId val="{0000000D-6887-4B21-B8AC-6470735BF70F}"/>
            </c:ext>
          </c:extLst>
        </c:ser>
        <c:ser>
          <c:idx val="5"/>
          <c:order val="14"/>
          <c:tx>
            <c:v>bítsa</c:v>
          </c:tx>
          <c:spPr>
            <a:ln w="28575" cap="rnd">
              <a:solidFill>
                <a:srgbClr val="7030A0"/>
              </a:solidFill>
              <a:round/>
            </a:ln>
            <a:effectLst/>
          </c:spPr>
          <c:marker>
            <c:symbol val="none"/>
          </c:marker>
          <c:val>
            <c:numRef>
              <c:f>'tabDM,sorted'!$H$261:$M$261</c:f>
              <c:numCache>
                <c:formatCode>General</c:formatCode>
                <c:ptCount val="6"/>
                <c:pt idx="0">
                  <c:v>276</c:v>
                </c:pt>
                <c:pt idx="1">
                  <c:v>284</c:v>
                </c:pt>
                <c:pt idx="2">
                  <c:v>288</c:v>
                </c:pt>
                <c:pt idx="3">
                  <c:v>282</c:v>
                </c:pt>
                <c:pt idx="4">
                  <c:v>273</c:v>
                </c:pt>
                <c:pt idx="5">
                  <c:v>276</c:v>
                </c:pt>
              </c:numCache>
            </c:numRef>
          </c:val>
          <c:smooth val="0"/>
          <c:extLst>
            <c:ext xmlns:c16="http://schemas.microsoft.com/office/drawing/2014/chart" uri="{C3380CC4-5D6E-409C-BE32-E72D297353CC}">
              <c16:uniqueId val="{0000000E-6887-4B21-B8AC-6470735BF70F}"/>
            </c:ext>
          </c:extLst>
        </c:ser>
        <c:ser>
          <c:idx val="6"/>
          <c:order val="15"/>
          <c:tx>
            <c:v>físa</c:v>
          </c:tx>
          <c:spPr>
            <a:ln w="28575" cap="rnd">
              <a:solidFill>
                <a:srgbClr val="7030A0"/>
              </a:solidFill>
              <a:round/>
            </a:ln>
            <a:effectLst/>
          </c:spPr>
          <c:marker>
            <c:symbol val="none"/>
          </c:marker>
          <c:val>
            <c:numRef>
              <c:f>'tabDM,sorted'!$H$251:$M$251</c:f>
              <c:numCache>
                <c:formatCode>General</c:formatCode>
                <c:ptCount val="6"/>
                <c:pt idx="0">
                  <c:v>284</c:v>
                </c:pt>
                <c:pt idx="1">
                  <c:v>280</c:v>
                </c:pt>
                <c:pt idx="2">
                  <c:v>275</c:v>
                </c:pt>
                <c:pt idx="3">
                  <c:v>268</c:v>
                </c:pt>
                <c:pt idx="4">
                  <c:v>265</c:v>
                </c:pt>
                <c:pt idx="5">
                  <c:v>264</c:v>
                </c:pt>
              </c:numCache>
            </c:numRef>
          </c:val>
          <c:smooth val="0"/>
          <c:extLst>
            <c:ext xmlns:c16="http://schemas.microsoft.com/office/drawing/2014/chart" uri="{C3380CC4-5D6E-409C-BE32-E72D297353CC}">
              <c16:uniqueId val="{0000000F-6887-4B21-B8AC-6470735BF70F}"/>
            </c:ext>
          </c:extLst>
        </c:ser>
        <c:ser>
          <c:idx val="7"/>
          <c:order val="16"/>
          <c:tx>
            <c:v>físa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'tabDM,sorted'!$H$252:$M$252</c:f>
              <c:numCache>
                <c:formatCode>General</c:formatCode>
                <c:ptCount val="6"/>
                <c:pt idx="0">
                  <c:v>287</c:v>
                </c:pt>
                <c:pt idx="1">
                  <c:v>284</c:v>
                </c:pt>
                <c:pt idx="2">
                  <c:v>279</c:v>
                </c:pt>
                <c:pt idx="3">
                  <c:v>274</c:v>
                </c:pt>
                <c:pt idx="4">
                  <c:v>264</c:v>
                </c:pt>
                <c:pt idx="5">
                  <c:v>254</c:v>
                </c:pt>
              </c:numCache>
            </c:numRef>
          </c:val>
          <c:smooth val="0"/>
          <c:extLst>
            <c:ext xmlns:c16="http://schemas.microsoft.com/office/drawing/2014/chart" uri="{C3380CC4-5D6E-409C-BE32-E72D297353CC}">
              <c16:uniqueId val="{00000010-6887-4B21-B8AC-6470735BF70F}"/>
            </c:ext>
          </c:extLst>
        </c:ser>
        <c:ser>
          <c:idx val="8"/>
          <c:order val="17"/>
          <c:tx>
            <c:v>físa</c:v>
          </c:tx>
          <c:spPr>
            <a:ln w="28575" cap="rnd">
              <a:solidFill>
                <a:schemeClr val="accent3">
                  <a:lumMod val="60000"/>
                </a:schemeClr>
              </a:solidFill>
              <a:round/>
            </a:ln>
            <a:effectLst/>
          </c:spPr>
          <c:marker>
            <c:symbol val="none"/>
          </c:marker>
          <c:val>
            <c:numLit>
              <c:formatCode>General</c:formatCode>
              <c:ptCount val="1"/>
              <c:pt idx="0">
                <c:v>1</c:v>
              </c:pt>
            </c:numLit>
          </c:val>
          <c:smooth val="0"/>
          <c:extLst>
            <c:ext xmlns:c16="http://schemas.microsoft.com/office/drawing/2014/chart" uri="{C3380CC4-5D6E-409C-BE32-E72D297353CC}">
              <c16:uniqueId val="{00000011-6887-4B21-B8AC-6470735BF70F}"/>
            </c:ext>
          </c:extLst>
        </c:ser>
        <c:ser>
          <c:idx val="18"/>
          <c:order val="18"/>
          <c:tx>
            <c:v>bɪ́ta</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'tabDM,sorted'!$H$279:$M$279</c:f>
              <c:numCache>
                <c:formatCode>General</c:formatCode>
                <c:ptCount val="6"/>
                <c:pt idx="0">
                  <c:v>401</c:v>
                </c:pt>
                <c:pt idx="1">
                  <c:v>334</c:v>
                </c:pt>
                <c:pt idx="2">
                  <c:v>329</c:v>
                </c:pt>
                <c:pt idx="3">
                  <c:v>343</c:v>
                </c:pt>
                <c:pt idx="4">
                  <c:v>381</c:v>
                </c:pt>
                <c:pt idx="5">
                  <c:v>452</c:v>
                </c:pt>
              </c:numCache>
            </c:numRef>
          </c:val>
          <c:smooth val="0"/>
          <c:extLst>
            <c:ext xmlns:c16="http://schemas.microsoft.com/office/drawing/2014/chart" uri="{C3380CC4-5D6E-409C-BE32-E72D297353CC}">
              <c16:uniqueId val="{00000012-6887-4B21-B8AC-6470735BF70F}"/>
            </c:ext>
          </c:extLst>
        </c:ser>
        <c:ser>
          <c:idx val="19"/>
          <c:order val="19"/>
          <c:tx>
            <c:v>bɪ́ta</c:v>
          </c:tx>
          <c:spPr>
            <a:ln w="28575" cap="rnd">
              <a:solidFill>
                <a:srgbClr val="0033CC"/>
              </a:solidFill>
              <a:round/>
            </a:ln>
            <a:effectLst/>
          </c:spPr>
          <c:marker>
            <c:symbol val="none"/>
          </c:marker>
          <c:val>
            <c:numRef>
              <c:f>'tabDM,sorted'!$H$280:$M$280</c:f>
              <c:numCache>
                <c:formatCode>General</c:formatCode>
                <c:ptCount val="6"/>
                <c:pt idx="0">
                  <c:v>459</c:v>
                </c:pt>
                <c:pt idx="1">
                  <c:v>339</c:v>
                </c:pt>
                <c:pt idx="2">
                  <c:v>330</c:v>
                </c:pt>
                <c:pt idx="3">
                  <c:v>338</c:v>
                </c:pt>
                <c:pt idx="4">
                  <c:v>345</c:v>
                </c:pt>
                <c:pt idx="5">
                  <c:v>414</c:v>
                </c:pt>
              </c:numCache>
            </c:numRef>
          </c:val>
          <c:smooth val="0"/>
          <c:extLst>
            <c:ext xmlns:c16="http://schemas.microsoft.com/office/drawing/2014/chart" uri="{C3380CC4-5D6E-409C-BE32-E72D297353CC}">
              <c16:uniqueId val="{00000013-6887-4B21-B8AC-6470735BF70F}"/>
            </c:ext>
          </c:extLst>
        </c:ser>
        <c:ser>
          <c:idx val="20"/>
          <c:order val="20"/>
          <c:tx>
            <c:v>bɪ́ta</c:v>
          </c:tx>
          <c:spPr>
            <a:ln w="28575" cap="rnd">
              <a:solidFill>
                <a:srgbClr val="0033CC"/>
              </a:solidFill>
              <a:round/>
            </a:ln>
            <a:effectLst/>
          </c:spPr>
          <c:marker>
            <c:symbol val="none"/>
          </c:marker>
          <c:val>
            <c:numRef>
              <c:f>'tabDM,sorted'!$H$281:$M$281</c:f>
              <c:numCache>
                <c:formatCode>General</c:formatCode>
                <c:ptCount val="6"/>
                <c:pt idx="0">
                  <c:v>479</c:v>
                </c:pt>
                <c:pt idx="1">
                  <c:v>383</c:v>
                </c:pt>
                <c:pt idx="2">
                  <c:v>358</c:v>
                </c:pt>
                <c:pt idx="3">
                  <c:v>386</c:v>
                </c:pt>
                <c:pt idx="4">
                  <c:v>407</c:v>
                </c:pt>
                <c:pt idx="5">
                  <c:v>468</c:v>
                </c:pt>
              </c:numCache>
            </c:numRef>
          </c:val>
          <c:smooth val="0"/>
          <c:extLst>
            <c:ext xmlns:c16="http://schemas.microsoft.com/office/drawing/2014/chart" uri="{C3380CC4-5D6E-409C-BE32-E72D297353CC}">
              <c16:uniqueId val="{00000014-6887-4B21-B8AC-6470735BF70F}"/>
            </c:ext>
          </c:extLst>
        </c:ser>
        <c:ser>
          <c:idx val="21"/>
          <c:order val="21"/>
          <c:tx>
            <c:v>fétsa</c:v>
          </c:tx>
          <c:spPr>
            <a:ln w="28575" cap="rnd">
              <a:solidFill>
                <a:srgbClr val="00CC00"/>
              </a:solidFill>
              <a:round/>
            </a:ln>
            <a:effectLst/>
          </c:spPr>
          <c:marker>
            <c:symbol val="none"/>
          </c:marker>
          <c:val>
            <c:numRef>
              <c:f>'tabDM,sorted'!$H$310:$M$310</c:f>
              <c:numCache>
                <c:formatCode>General</c:formatCode>
                <c:ptCount val="6"/>
                <c:pt idx="0">
                  <c:v>502</c:v>
                </c:pt>
                <c:pt idx="1">
                  <c:v>500</c:v>
                </c:pt>
                <c:pt idx="2">
                  <c:v>508</c:v>
                </c:pt>
                <c:pt idx="3">
                  <c:v>492</c:v>
                </c:pt>
                <c:pt idx="4">
                  <c:v>469</c:v>
                </c:pt>
                <c:pt idx="5">
                  <c:v>439</c:v>
                </c:pt>
              </c:numCache>
            </c:numRef>
          </c:val>
          <c:smooth val="0"/>
          <c:extLst>
            <c:ext xmlns:c16="http://schemas.microsoft.com/office/drawing/2014/chart" uri="{C3380CC4-5D6E-409C-BE32-E72D297353CC}">
              <c16:uniqueId val="{00000015-6887-4B21-B8AC-6470735BF70F}"/>
            </c:ext>
          </c:extLst>
        </c:ser>
        <c:ser>
          <c:idx val="22"/>
          <c:order val="22"/>
          <c:tx>
            <c:v>fétsa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'tabDM,sorted'!$H$311:$M$311</c:f>
              <c:numCache>
                <c:formatCode>General</c:formatCode>
                <c:ptCount val="6"/>
                <c:pt idx="0">
                  <c:v>500</c:v>
                </c:pt>
                <c:pt idx="1">
                  <c:v>500</c:v>
                </c:pt>
                <c:pt idx="2">
                  <c:v>488</c:v>
                </c:pt>
                <c:pt idx="3">
                  <c:v>476</c:v>
                </c:pt>
                <c:pt idx="4">
                  <c:v>447</c:v>
                </c:pt>
                <c:pt idx="5">
                  <c:v>421</c:v>
                </c:pt>
              </c:numCache>
            </c:numRef>
          </c:val>
          <c:smooth val="0"/>
          <c:extLst>
            <c:ext xmlns:c16="http://schemas.microsoft.com/office/drawing/2014/chart" uri="{C3380CC4-5D6E-409C-BE32-E72D297353CC}">
              <c16:uniqueId val="{00000016-6887-4B21-B8AC-6470735BF70F}"/>
            </c:ext>
          </c:extLst>
        </c:ser>
        <c:ser>
          <c:idx val="23"/>
          <c:order val="23"/>
          <c:tx>
            <c:v>fétsa</c:v>
          </c:tx>
          <c:spPr>
            <a:ln w="28575" cap="rnd">
              <a:solidFill>
                <a:srgbClr val="00CC00"/>
              </a:solidFill>
              <a:round/>
            </a:ln>
            <a:effectLst/>
          </c:spPr>
          <c:marker>
            <c:symbol val="none"/>
          </c:marker>
          <c:val>
            <c:numRef>
              <c:f>'tabDM,sorted'!$H$312:$M$312</c:f>
              <c:numCache>
                <c:formatCode>General</c:formatCode>
                <c:ptCount val="6"/>
                <c:pt idx="0">
                  <c:v>520</c:v>
                </c:pt>
                <c:pt idx="1">
                  <c:v>519</c:v>
                </c:pt>
                <c:pt idx="2">
                  <c:v>492</c:v>
                </c:pt>
                <c:pt idx="3">
                  <c:v>457</c:v>
                </c:pt>
                <c:pt idx="4">
                  <c:v>420</c:v>
                </c:pt>
                <c:pt idx="5">
                  <c:v>389</c:v>
                </c:pt>
              </c:numCache>
            </c:numRef>
          </c:val>
          <c:smooth val="0"/>
          <c:extLst>
            <c:ext xmlns:c16="http://schemas.microsoft.com/office/drawing/2014/chart" uri="{C3380CC4-5D6E-409C-BE32-E72D297353CC}">
              <c16:uniqueId val="{00000017-6887-4B21-B8AC-6470735BF70F}"/>
            </c:ext>
          </c:extLst>
        </c:ser>
        <c:ser>
          <c:idx val="24"/>
          <c:order val="24"/>
          <c:tx>
            <c:v>prɔfɛ́sa</c:v>
          </c:tx>
          <c:spPr>
            <a:ln w="28575" cap="rnd">
              <a:solidFill>
                <a:srgbClr val="FFC000"/>
              </a:solidFill>
              <a:round/>
            </a:ln>
            <a:effectLst/>
          </c:spPr>
          <c:marker>
            <c:symbol val="none"/>
          </c:marker>
          <c:val>
            <c:numRef>
              <c:f>'tabDM,sorted'!$H$361:$M$361</c:f>
              <c:numCache>
                <c:formatCode>General</c:formatCode>
                <c:ptCount val="6"/>
                <c:pt idx="0">
                  <c:v>611</c:v>
                </c:pt>
                <c:pt idx="1">
                  <c:v>694</c:v>
                </c:pt>
                <c:pt idx="2">
                  <c:v>693</c:v>
                </c:pt>
                <c:pt idx="3">
                  <c:v>702</c:v>
                </c:pt>
                <c:pt idx="4">
                  <c:v>647</c:v>
                </c:pt>
                <c:pt idx="5">
                  <c:v>633</c:v>
                </c:pt>
              </c:numCache>
            </c:numRef>
          </c:val>
          <c:smooth val="0"/>
          <c:extLst>
            <c:ext xmlns:c16="http://schemas.microsoft.com/office/drawing/2014/chart" uri="{C3380CC4-5D6E-409C-BE32-E72D297353CC}">
              <c16:uniqueId val="{00000018-6887-4B21-B8AC-6470735BF70F}"/>
            </c:ext>
          </c:extLst>
        </c:ser>
        <c:ser>
          <c:idx val="25"/>
          <c:order val="25"/>
          <c:tx>
            <c:v>prɔfɛ́sa</c:v>
          </c:tx>
          <c:spPr>
            <a:ln w="28575" cap="rnd">
              <a:solidFill>
                <a:srgbClr val="FFC000"/>
              </a:solidFill>
              <a:round/>
            </a:ln>
            <a:effectLst/>
          </c:spPr>
          <c:marker>
            <c:symbol val="none"/>
          </c:marker>
          <c:val>
            <c:numRef>
              <c:f>'tabDM,sorted'!$H$362:$M$362</c:f>
              <c:numCache>
                <c:formatCode>General</c:formatCode>
                <c:ptCount val="6"/>
                <c:pt idx="0">
                  <c:v>678</c:v>
                </c:pt>
                <c:pt idx="1">
                  <c:v>730</c:v>
                </c:pt>
                <c:pt idx="2">
                  <c:v>702</c:v>
                </c:pt>
                <c:pt idx="3">
                  <c:v>660</c:v>
                </c:pt>
                <c:pt idx="4">
                  <c:v>640</c:v>
                </c:pt>
                <c:pt idx="5">
                  <c:v>596</c:v>
                </c:pt>
              </c:numCache>
            </c:numRef>
          </c:val>
          <c:smooth val="0"/>
          <c:extLst>
            <c:ext xmlns:c16="http://schemas.microsoft.com/office/drawing/2014/chart" uri="{C3380CC4-5D6E-409C-BE32-E72D297353CC}">
              <c16:uniqueId val="{00000019-6887-4B21-B8AC-6470735BF70F}"/>
            </c:ext>
          </c:extLst>
        </c:ser>
        <c:ser>
          <c:idx val="26"/>
          <c:order val="26"/>
          <c:tx>
            <c:v>prɔfɛ́sa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'tabDM,sorted'!$H$363:$M$363</c:f>
              <c:numCache>
                <c:formatCode>General</c:formatCode>
                <c:ptCount val="6"/>
                <c:pt idx="0">
                  <c:v>708</c:v>
                </c:pt>
                <c:pt idx="1">
                  <c:v>730</c:v>
                </c:pt>
                <c:pt idx="2">
                  <c:v>710</c:v>
                </c:pt>
                <c:pt idx="3">
                  <c:v>686</c:v>
                </c:pt>
                <c:pt idx="4">
                  <c:v>656</c:v>
                </c:pt>
                <c:pt idx="5">
                  <c:v>621</c:v>
                </c:pt>
              </c:numCache>
            </c:numRef>
          </c:val>
          <c:smooth val="0"/>
          <c:extLst>
            <c:ext xmlns:c16="http://schemas.microsoft.com/office/drawing/2014/chart" uri="{C3380CC4-5D6E-409C-BE32-E72D297353CC}">
              <c16:uniqueId val="{0000001A-6887-4B21-B8AC-6470735BF70F}"/>
            </c:ext>
          </c:extLst>
        </c:ser>
        <c:ser>
          <c:idx val="27"/>
          <c:order val="27"/>
          <c:tx>
            <c:v>fɛ́la</c:v>
          </c:tx>
          <c:spPr>
            <a:ln w="28575" cap="rnd">
              <a:solidFill>
                <a:srgbClr val="FFC000"/>
              </a:solidFill>
              <a:round/>
            </a:ln>
            <a:effectLst/>
          </c:spPr>
          <c:marker>
            <c:symbol val="none"/>
          </c:marker>
          <c:val>
            <c:numRef>
              <c:f>'tabDM,sorted'!$H$345:$M$345</c:f>
              <c:numCache>
                <c:formatCode>General</c:formatCode>
                <c:ptCount val="6"/>
                <c:pt idx="0">
                  <c:v>659</c:v>
                </c:pt>
                <c:pt idx="1">
                  <c:v>716</c:v>
                </c:pt>
                <c:pt idx="2">
                  <c:v>709</c:v>
                </c:pt>
                <c:pt idx="3">
                  <c:v>694</c:v>
                </c:pt>
                <c:pt idx="4">
                  <c:v>672</c:v>
                </c:pt>
                <c:pt idx="5">
                  <c:v>654</c:v>
                </c:pt>
              </c:numCache>
            </c:numRef>
          </c:val>
          <c:smooth val="0"/>
          <c:extLst>
            <c:ext xmlns:c16="http://schemas.microsoft.com/office/drawing/2014/chart" uri="{C3380CC4-5D6E-409C-BE32-E72D297353CC}">
              <c16:uniqueId val="{0000001B-6887-4B21-B8AC-6470735BF70F}"/>
            </c:ext>
          </c:extLst>
        </c:ser>
        <c:ser>
          <c:idx val="28"/>
          <c:order val="28"/>
          <c:tx>
            <c:v>fɛ́la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'tabDM,sorted'!$H$346:$M$346</c:f>
              <c:numCache>
                <c:formatCode>General</c:formatCode>
                <c:ptCount val="6"/>
                <c:pt idx="0">
                  <c:v>664</c:v>
                </c:pt>
                <c:pt idx="1">
                  <c:v>704</c:v>
                </c:pt>
                <c:pt idx="2">
                  <c:v>693</c:v>
                </c:pt>
                <c:pt idx="3">
                  <c:v>682</c:v>
                </c:pt>
                <c:pt idx="4">
                  <c:v>659</c:v>
                </c:pt>
                <c:pt idx="5">
                  <c:v>648</c:v>
                </c:pt>
              </c:numCache>
            </c:numRef>
          </c:val>
          <c:smooth val="0"/>
          <c:extLst>
            <c:ext xmlns:c16="http://schemas.microsoft.com/office/drawing/2014/chart" uri="{C3380CC4-5D6E-409C-BE32-E72D297353CC}">
              <c16:uniqueId val="{0000001C-6887-4B21-B8AC-6470735BF70F}"/>
            </c:ext>
          </c:extLst>
        </c:ser>
        <c:ser>
          <c:idx val="29"/>
          <c:order val="29"/>
          <c:tx>
            <c:v>fɛ́la</c:v>
          </c:tx>
          <c:spPr>
            <a:ln w="28575" cap="rnd">
              <a:solidFill>
                <a:srgbClr val="FFC000"/>
              </a:solidFill>
              <a:round/>
            </a:ln>
            <a:effectLst/>
          </c:spPr>
          <c:marker>
            <c:symbol val="none"/>
          </c:marker>
          <c:val>
            <c:numRef>
              <c:f>'tabDM,sorted'!$H$347:$M$347</c:f>
              <c:numCache>
                <c:formatCode>General</c:formatCode>
                <c:ptCount val="6"/>
                <c:pt idx="0">
                  <c:v>678</c:v>
                </c:pt>
                <c:pt idx="1">
                  <c:v>693</c:v>
                </c:pt>
                <c:pt idx="2">
                  <c:v>690</c:v>
                </c:pt>
                <c:pt idx="3">
                  <c:v>684</c:v>
                </c:pt>
                <c:pt idx="4">
                  <c:v>661</c:v>
                </c:pt>
                <c:pt idx="5">
                  <c:v>632</c:v>
                </c:pt>
              </c:numCache>
            </c:numRef>
          </c:val>
          <c:smooth val="0"/>
          <c:extLst>
            <c:ext xmlns:c16="http://schemas.microsoft.com/office/drawing/2014/chart" uri="{C3380CC4-5D6E-409C-BE32-E72D297353CC}">
              <c16:uniqueId val="{0000001D-6887-4B21-B8AC-6470735BF70F}"/>
            </c:ext>
          </c:extLst>
        </c:ser>
        <c:dLbls>
          <c:showLegendKey val="0"/>
          <c:showVal val="0"/>
          <c:showCatName val="0"/>
          <c:showSerName val="0"/>
          <c:showPercent val="0"/>
          <c:showBubbleSize val="0"/>
        </c:dLbls>
        <c:smooth val="0"/>
        <c:axId val="397195944"/>
        <c:axId val="397199224"/>
      </c:lineChart>
      <c:catAx>
        <c:axId val="397195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7199224"/>
        <c:crosses val="autoZero"/>
        <c:auto val="1"/>
        <c:lblAlgn val="ctr"/>
        <c:lblOffset val="100"/>
        <c:noMultiLvlLbl val="0"/>
      </c:catAx>
      <c:valAx>
        <c:axId val="397199224"/>
        <c:scaling>
          <c:orientation val="minMax"/>
          <c:max val="8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7195944"/>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ubbleChart>
        <c:varyColors val="0"/>
        <c:ser>
          <c:idx val="0"/>
          <c:order val="0"/>
          <c:tx>
            <c:v>a _a</c:v>
          </c:tx>
          <c:spPr>
            <a:solidFill>
              <a:schemeClr val="bg1">
                <a:lumMod val="50000"/>
              </a:schemeClr>
            </a:solidFill>
            <a:ln>
              <a:noFill/>
            </a:ln>
            <a:effectLst/>
          </c:spPr>
          <c:invertIfNegative val="0"/>
          <c:xVal>
            <c:numRef>
              <c:f>'Messungen 13.11.16'!$H$2:$H$11</c:f>
              <c:numCache>
                <c:formatCode>0</c:formatCode>
                <c:ptCount val="10"/>
                <c:pt idx="0">
                  <c:v>1331</c:v>
                </c:pt>
                <c:pt idx="1">
                  <c:v>1361</c:v>
                </c:pt>
                <c:pt idx="2">
                  <c:v>1362</c:v>
                </c:pt>
                <c:pt idx="3">
                  <c:v>1379</c:v>
                </c:pt>
                <c:pt idx="4">
                  <c:v>1333</c:v>
                </c:pt>
                <c:pt idx="5">
                  <c:v>1461</c:v>
                </c:pt>
                <c:pt idx="6">
                  <c:v>1381</c:v>
                </c:pt>
                <c:pt idx="7">
                  <c:v>1318</c:v>
                </c:pt>
                <c:pt idx="8">
                  <c:v>1374</c:v>
                </c:pt>
                <c:pt idx="9">
                  <c:v>1366.6666666666667</c:v>
                </c:pt>
              </c:numCache>
            </c:numRef>
          </c:xVal>
          <c:yVal>
            <c:numRef>
              <c:f>'Messungen 13.11.16'!$G$2:$G$11</c:f>
              <c:numCache>
                <c:formatCode>0</c:formatCode>
                <c:ptCount val="10"/>
                <c:pt idx="0">
                  <c:v>822</c:v>
                </c:pt>
                <c:pt idx="1">
                  <c:v>837</c:v>
                </c:pt>
                <c:pt idx="2">
                  <c:v>816</c:v>
                </c:pt>
                <c:pt idx="3">
                  <c:v>896</c:v>
                </c:pt>
                <c:pt idx="4">
                  <c:v>861</c:v>
                </c:pt>
                <c:pt idx="5">
                  <c:v>880</c:v>
                </c:pt>
                <c:pt idx="6">
                  <c:v>933</c:v>
                </c:pt>
                <c:pt idx="7">
                  <c:v>843</c:v>
                </c:pt>
                <c:pt idx="8">
                  <c:v>843</c:v>
                </c:pt>
                <c:pt idx="9">
                  <c:v>859</c:v>
                </c:pt>
              </c:numCache>
            </c:numRef>
          </c:yVal>
          <c:bubbleSize>
            <c:numRef>
              <c:f>'Messungen 13.11.16'!$J$2:$J$11</c:f>
              <c:numCache>
                <c:formatCode>0</c:formatCode>
                <c:ptCount val="10"/>
                <c:pt idx="0">
                  <c:v>12.332361516034986</c:v>
                </c:pt>
                <c:pt idx="1">
                  <c:v>17.28862973760933</c:v>
                </c:pt>
                <c:pt idx="2">
                  <c:v>19.912536443148689</c:v>
                </c:pt>
                <c:pt idx="3">
                  <c:v>34.781341107871725</c:v>
                </c:pt>
                <c:pt idx="4">
                  <c:v>25.646258503401363</c:v>
                </c:pt>
                <c:pt idx="5">
                  <c:v>23.411078717201164</c:v>
                </c:pt>
                <c:pt idx="6">
                  <c:v>33.323615160349853</c:v>
                </c:pt>
                <c:pt idx="7">
                  <c:v>21.370262390670554</c:v>
                </c:pt>
                <c:pt idx="8">
                  <c:v>21.370262390670554</c:v>
                </c:pt>
                <c:pt idx="9">
                  <c:v>23.270705107439809</c:v>
                </c:pt>
              </c:numCache>
            </c:numRef>
          </c:bubbleSize>
          <c:bubble3D val="0"/>
          <c:extLst>
            <c:ext xmlns:c16="http://schemas.microsoft.com/office/drawing/2014/chart" uri="{C3380CC4-5D6E-409C-BE32-E72D297353CC}">
              <c16:uniqueId val="{00000000-DEF9-4F29-8BD9-1233BF46EFEB}"/>
            </c:ext>
          </c:extLst>
        </c:ser>
        <c:ser>
          <c:idx val="1"/>
          <c:order val="1"/>
          <c:tx>
            <c:v>e _a</c:v>
          </c:tx>
          <c:spPr>
            <a:solidFill>
              <a:schemeClr val="bg1">
                <a:lumMod val="65000"/>
              </a:schemeClr>
            </a:solidFill>
            <a:ln w="25400">
              <a:noFill/>
            </a:ln>
            <a:effectLst/>
          </c:spPr>
          <c:invertIfNegative val="0"/>
          <c:xVal>
            <c:numRef>
              <c:f>'Messungen 13.11.16'!$H$13:$H$22</c:f>
              <c:numCache>
                <c:formatCode>0</c:formatCode>
                <c:ptCount val="10"/>
                <c:pt idx="0">
                  <c:v>2337</c:v>
                </c:pt>
                <c:pt idx="1">
                  <c:v>2335</c:v>
                </c:pt>
                <c:pt idx="2">
                  <c:v>2276</c:v>
                </c:pt>
                <c:pt idx="3">
                  <c:v>2271</c:v>
                </c:pt>
                <c:pt idx="4">
                  <c:v>2240</c:v>
                </c:pt>
                <c:pt idx="5">
                  <c:v>2186</c:v>
                </c:pt>
                <c:pt idx="6">
                  <c:v>2284</c:v>
                </c:pt>
                <c:pt idx="7">
                  <c:v>2379</c:v>
                </c:pt>
                <c:pt idx="8">
                  <c:v>2312</c:v>
                </c:pt>
                <c:pt idx="9">
                  <c:v>2291.1111111111113</c:v>
                </c:pt>
              </c:numCache>
            </c:numRef>
          </c:xVal>
          <c:yVal>
            <c:numRef>
              <c:f>'Messungen 13.11.16'!$G$13:$G$22</c:f>
              <c:numCache>
                <c:formatCode>0</c:formatCode>
                <c:ptCount val="10"/>
                <c:pt idx="0">
                  <c:v>308</c:v>
                </c:pt>
                <c:pt idx="1">
                  <c:v>355</c:v>
                </c:pt>
                <c:pt idx="2">
                  <c:v>389</c:v>
                </c:pt>
                <c:pt idx="3">
                  <c:v>401</c:v>
                </c:pt>
                <c:pt idx="4">
                  <c:v>414</c:v>
                </c:pt>
                <c:pt idx="5">
                  <c:v>387</c:v>
                </c:pt>
                <c:pt idx="6">
                  <c:v>353</c:v>
                </c:pt>
                <c:pt idx="7">
                  <c:v>384</c:v>
                </c:pt>
                <c:pt idx="8">
                  <c:v>396</c:v>
                </c:pt>
                <c:pt idx="9">
                  <c:v>376.33333333333331</c:v>
                </c:pt>
              </c:numCache>
            </c:numRef>
          </c:yVal>
          <c:bubbleSize>
            <c:numRef>
              <c:f>'Messungen 13.11.16'!$J$13:$J$22</c:f>
              <c:numCache>
                <c:formatCode>0</c:formatCode>
                <c:ptCount val="10"/>
                <c:pt idx="0">
                  <c:v>102.51700680272108</c:v>
                </c:pt>
                <c:pt idx="1">
                  <c:v>101.83673469387755</c:v>
                </c:pt>
                <c:pt idx="2">
                  <c:v>74.528668610301267</c:v>
                </c:pt>
                <c:pt idx="3">
                  <c:v>47.900874635568513</c:v>
                </c:pt>
                <c:pt idx="4">
                  <c:v>48.095238095238095</c:v>
                </c:pt>
                <c:pt idx="5">
                  <c:v>38.765792031098158</c:v>
                </c:pt>
                <c:pt idx="6">
                  <c:v>70.54421768707482</c:v>
                </c:pt>
                <c:pt idx="7">
                  <c:v>70.252672497570458</c:v>
                </c:pt>
                <c:pt idx="8">
                  <c:v>47.706511175898932</c:v>
                </c:pt>
                <c:pt idx="9">
                  <c:v>66.905301803260983</c:v>
                </c:pt>
              </c:numCache>
            </c:numRef>
          </c:bubbleSize>
          <c:bubble3D val="0"/>
          <c:extLst>
            <c:ext xmlns:c16="http://schemas.microsoft.com/office/drawing/2014/chart" uri="{C3380CC4-5D6E-409C-BE32-E72D297353CC}">
              <c16:uniqueId val="{00000001-DEF9-4F29-8BD9-1233BF46EFEB}"/>
            </c:ext>
          </c:extLst>
        </c:ser>
        <c:ser>
          <c:idx val="2"/>
          <c:order val="2"/>
          <c:tx>
            <c:v>ê _a</c:v>
          </c:tx>
          <c:spPr>
            <a:solidFill>
              <a:schemeClr val="bg1">
                <a:lumMod val="85000"/>
              </a:schemeClr>
            </a:solidFill>
            <a:ln w="25400">
              <a:noFill/>
            </a:ln>
            <a:effectLst/>
          </c:spPr>
          <c:invertIfNegative val="0"/>
          <c:xVal>
            <c:numRef>
              <c:f>'Messungen 13.11.16'!$H$24:$H$33</c:f>
              <c:numCache>
                <c:formatCode>0</c:formatCode>
                <c:ptCount val="10"/>
                <c:pt idx="0">
                  <c:v>1960</c:v>
                </c:pt>
                <c:pt idx="1">
                  <c:v>1922</c:v>
                </c:pt>
                <c:pt idx="2">
                  <c:v>1961</c:v>
                </c:pt>
                <c:pt idx="3">
                  <c:v>1987</c:v>
                </c:pt>
                <c:pt idx="4">
                  <c:v>2054</c:v>
                </c:pt>
                <c:pt idx="5">
                  <c:v>1956</c:v>
                </c:pt>
                <c:pt idx="6">
                  <c:v>2006</c:v>
                </c:pt>
                <c:pt idx="7">
                  <c:v>1961</c:v>
                </c:pt>
                <c:pt idx="8">
                  <c:v>1889</c:v>
                </c:pt>
                <c:pt idx="9">
                  <c:v>1966.2222222222222</c:v>
                </c:pt>
              </c:numCache>
            </c:numRef>
          </c:xVal>
          <c:yVal>
            <c:numRef>
              <c:f>'Messungen 13.11.16'!$G$24:$G$33</c:f>
              <c:numCache>
                <c:formatCode>0</c:formatCode>
                <c:ptCount val="10"/>
                <c:pt idx="0">
                  <c:v>594</c:v>
                </c:pt>
                <c:pt idx="1">
                  <c:v>593</c:v>
                </c:pt>
                <c:pt idx="2">
                  <c:v>559</c:v>
                </c:pt>
                <c:pt idx="3">
                  <c:v>567</c:v>
                </c:pt>
                <c:pt idx="4">
                  <c:v>600</c:v>
                </c:pt>
                <c:pt idx="5">
                  <c:v>585</c:v>
                </c:pt>
                <c:pt idx="6">
                  <c:v>629</c:v>
                </c:pt>
                <c:pt idx="7">
                  <c:v>603</c:v>
                </c:pt>
                <c:pt idx="8">
                  <c:v>607</c:v>
                </c:pt>
                <c:pt idx="9">
                  <c:v>593</c:v>
                </c:pt>
              </c:numCache>
            </c:numRef>
          </c:yVal>
          <c:bubbleSize>
            <c:numRef>
              <c:f>'Messungen 13.11.16'!$J$24:$J$33</c:f>
              <c:numCache>
                <c:formatCode>0</c:formatCode>
                <c:ptCount val="10"/>
                <c:pt idx="0">
                  <c:v>41.292517006802726</c:v>
                </c:pt>
                <c:pt idx="1">
                  <c:v>41.584062196307094</c:v>
                </c:pt>
                <c:pt idx="2">
                  <c:v>45.08260447035957</c:v>
                </c:pt>
                <c:pt idx="3">
                  <c:v>26.812439261418852</c:v>
                </c:pt>
                <c:pt idx="4">
                  <c:v>35.558794946550051</c:v>
                </c:pt>
                <c:pt idx="5">
                  <c:v>34.295432458697761</c:v>
                </c:pt>
                <c:pt idx="6">
                  <c:v>30.99125364431487</c:v>
                </c:pt>
                <c:pt idx="7">
                  <c:v>32.060252672497569</c:v>
                </c:pt>
                <c:pt idx="8">
                  <c:v>28.756073858114675</c:v>
                </c:pt>
                <c:pt idx="9">
                  <c:v>35.159270057229222</c:v>
                </c:pt>
              </c:numCache>
            </c:numRef>
          </c:bubbleSize>
          <c:bubble3D val="0"/>
          <c:extLst>
            <c:ext xmlns:c16="http://schemas.microsoft.com/office/drawing/2014/chart" uri="{C3380CC4-5D6E-409C-BE32-E72D297353CC}">
              <c16:uniqueId val="{00000002-DEF9-4F29-8BD9-1233BF46EFEB}"/>
            </c:ext>
          </c:extLst>
        </c:ser>
        <c:ser>
          <c:idx val="3"/>
          <c:order val="3"/>
          <c:tx>
            <c:v>i _a</c:v>
          </c:tx>
          <c:spPr>
            <a:solidFill>
              <a:schemeClr val="tx1">
                <a:lumMod val="50000"/>
                <a:lumOff val="50000"/>
              </a:schemeClr>
            </a:solidFill>
            <a:ln w="25400">
              <a:noFill/>
            </a:ln>
            <a:effectLst/>
          </c:spPr>
          <c:invertIfNegative val="0"/>
          <c:xVal>
            <c:numRef>
              <c:f>'Messungen 13.11.16'!$H$35:$H$44</c:f>
              <c:numCache>
                <c:formatCode>0</c:formatCode>
                <c:ptCount val="10"/>
                <c:pt idx="0">
                  <c:v>2394</c:v>
                </c:pt>
                <c:pt idx="1">
                  <c:v>2423</c:v>
                </c:pt>
                <c:pt idx="2">
                  <c:v>2449</c:v>
                </c:pt>
                <c:pt idx="3">
                  <c:v>2460</c:v>
                </c:pt>
                <c:pt idx="4">
                  <c:v>2403</c:v>
                </c:pt>
                <c:pt idx="5">
                  <c:v>2393</c:v>
                </c:pt>
                <c:pt idx="6">
                  <c:v>2435</c:v>
                </c:pt>
                <c:pt idx="7">
                  <c:v>2514</c:v>
                </c:pt>
                <c:pt idx="8">
                  <c:v>2381</c:v>
                </c:pt>
                <c:pt idx="9">
                  <c:v>2428</c:v>
                </c:pt>
              </c:numCache>
            </c:numRef>
          </c:xVal>
          <c:yVal>
            <c:numRef>
              <c:f>'Messungen 13.11.16'!$G$35:$G$44</c:f>
              <c:numCache>
                <c:formatCode>0</c:formatCode>
                <c:ptCount val="10"/>
                <c:pt idx="0">
                  <c:v>296</c:v>
                </c:pt>
                <c:pt idx="1">
                  <c:v>281</c:v>
                </c:pt>
                <c:pt idx="2">
                  <c:v>275</c:v>
                </c:pt>
                <c:pt idx="3">
                  <c:v>301</c:v>
                </c:pt>
                <c:pt idx="4">
                  <c:v>299</c:v>
                </c:pt>
                <c:pt idx="5">
                  <c:v>315</c:v>
                </c:pt>
                <c:pt idx="6">
                  <c:v>275</c:v>
                </c:pt>
                <c:pt idx="7">
                  <c:v>274</c:v>
                </c:pt>
                <c:pt idx="8">
                  <c:v>291</c:v>
                </c:pt>
                <c:pt idx="9">
                  <c:v>289.66666666666669</c:v>
                </c:pt>
              </c:numCache>
            </c:numRef>
          </c:yVal>
          <c:bubbleSize>
            <c:numRef>
              <c:f>'Messungen 13.11.16'!$J$35:$J$44</c:f>
              <c:numCache>
                <c:formatCode>0</c:formatCode>
                <c:ptCount val="10"/>
                <c:pt idx="0">
                  <c:v>110</c:v>
                </c:pt>
                <c:pt idx="1">
                  <c:v>84.635568513119537</c:v>
                </c:pt>
                <c:pt idx="2">
                  <c:v>107.37609329446065</c:v>
                </c:pt>
                <c:pt idx="3">
                  <c:v>54.995140913508259</c:v>
                </c:pt>
                <c:pt idx="4">
                  <c:v>58.202137998056365</c:v>
                </c:pt>
                <c:pt idx="5">
                  <c:v>49.067055393586003</c:v>
                </c:pt>
                <c:pt idx="6">
                  <c:v>93.673469387755105</c:v>
                </c:pt>
                <c:pt idx="7">
                  <c:v>97.366375121477162</c:v>
                </c:pt>
                <c:pt idx="8">
                  <c:v>67.337220602526727</c:v>
                </c:pt>
                <c:pt idx="9">
                  <c:v>80.29478458049887</c:v>
                </c:pt>
              </c:numCache>
            </c:numRef>
          </c:bubbleSize>
          <c:bubble3D val="0"/>
          <c:extLst>
            <c:ext xmlns:c16="http://schemas.microsoft.com/office/drawing/2014/chart" uri="{C3380CC4-5D6E-409C-BE32-E72D297353CC}">
              <c16:uniqueId val="{00000003-DEF9-4F29-8BD9-1233BF46EFEB}"/>
            </c:ext>
          </c:extLst>
        </c:ser>
        <c:ser>
          <c:idx val="4"/>
          <c:order val="4"/>
          <c:tx>
            <c:v>o _a</c:v>
          </c:tx>
          <c:spPr>
            <a:solidFill>
              <a:schemeClr val="bg1">
                <a:lumMod val="65000"/>
              </a:schemeClr>
            </a:solidFill>
            <a:ln w="25400">
              <a:noFill/>
            </a:ln>
            <a:effectLst/>
          </c:spPr>
          <c:invertIfNegative val="0"/>
          <c:xVal>
            <c:numRef>
              <c:f>'Messungen 13.11.16'!$H$46:$H$55</c:f>
              <c:numCache>
                <c:formatCode>0</c:formatCode>
                <c:ptCount val="10"/>
                <c:pt idx="0">
                  <c:v>754</c:v>
                </c:pt>
                <c:pt idx="1">
                  <c:v>774</c:v>
                </c:pt>
                <c:pt idx="2">
                  <c:v>739</c:v>
                </c:pt>
                <c:pt idx="3">
                  <c:v>617</c:v>
                </c:pt>
                <c:pt idx="4">
                  <c:v>755</c:v>
                </c:pt>
                <c:pt idx="5">
                  <c:v>704</c:v>
                </c:pt>
                <c:pt idx="6">
                  <c:v>781</c:v>
                </c:pt>
                <c:pt idx="7">
                  <c:v>690</c:v>
                </c:pt>
                <c:pt idx="8">
                  <c:v>806</c:v>
                </c:pt>
                <c:pt idx="9">
                  <c:v>735.55555555555554</c:v>
                </c:pt>
              </c:numCache>
            </c:numRef>
          </c:xVal>
          <c:yVal>
            <c:numRef>
              <c:f>'Messungen 13.11.16'!$G$46:$G$55</c:f>
              <c:numCache>
                <c:formatCode>0</c:formatCode>
                <c:ptCount val="10"/>
                <c:pt idx="0">
                  <c:v>390</c:v>
                </c:pt>
                <c:pt idx="1">
                  <c:v>392</c:v>
                </c:pt>
                <c:pt idx="2">
                  <c:v>373</c:v>
                </c:pt>
                <c:pt idx="3">
                  <c:v>379</c:v>
                </c:pt>
                <c:pt idx="4">
                  <c:v>418</c:v>
                </c:pt>
                <c:pt idx="5">
                  <c:v>408</c:v>
                </c:pt>
                <c:pt idx="6">
                  <c:v>369</c:v>
                </c:pt>
                <c:pt idx="7">
                  <c:v>385</c:v>
                </c:pt>
                <c:pt idx="8">
                  <c:v>394</c:v>
                </c:pt>
                <c:pt idx="9">
                  <c:v>389.77777777777777</c:v>
                </c:pt>
              </c:numCache>
            </c:numRef>
          </c:yVal>
          <c:bubbleSize>
            <c:numRef>
              <c:f>'Messungen 13.11.16'!$J$46:$J$55</c:f>
              <c:numCache>
                <c:formatCode>0</c:formatCode>
                <c:ptCount val="10"/>
                <c:pt idx="0">
                  <c:v>37.308066083576293</c:v>
                </c:pt>
                <c:pt idx="1">
                  <c:v>38.765792031098158</c:v>
                </c:pt>
                <c:pt idx="2">
                  <c:v>34.101068999028186</c:v>
                </c:pt>
                <c:pt idx="3">
                  <c:v>45.08260447035957</c:v>
                </c:pt>
                <c:pt idx="4">
                  <c:v>41.195335276967931</c:v>
                </c:pt>
                <c:pt idx="5">
                  <c:v>38.960155490767733</c:v>
                </c:pt>
                <c:pt idx="6">
                  <c:v>55.869776482021379</c:v>
                </c:pt>
                <c:pt idx="7">
                  <c:v>67.531584062196316</c:v>
                </c:pt>
                <c:pt idx="8">
                  <c:v>61.020408163265309</c:v>
                </c:pt>
                <c:pt idx="9">
                  <c:v>46.648310117697889</c:v>
                </c:pt>
              </c:numCache>
            </c:numRef>
          </c:bubbleSize>
          <c:bubble3D val="0"/>
          <c:extLst>
            <c:ext xmlns:c16="http://schemas.microsoft.com/office/drawing/2014/chart" uri="{C3380CC4-5D6E-409C-BE32-E72D297353CC}">
              <c16:uniqueId val="{00000004-DEF9-4F29-8BD9-1233BF46EFEB}"/>
            </c:ext>
          </c:extLst>
        </c:ser>
        <c:ser>
          <c:idx val="5"/>
          <c:order val="5"/>
          <c:tx>
            <c:v>ô _a</c:v>
          </c:tx>
          <c:spPr>
            <a:solidFill>
              <a:schemeClr val="bg1">
                <a:lumMod val="85000"/>
              </a:schemeClr>
            </a:solidFill>
            <a:ln w="25400">
              <a:noFill/>
            </a:ln>
            <a:effectLst/>
          </c:spPr>
          <c:invertIfNegative val="0"/>
          <c:xVal>
            <c:numRef>
              <c:f>'Messungen 13.11.16'!$H$57:$H$68</c:f>
              <c:numCache>
                <c:formatCode>0</c:formatCode>
                <c:ptCount val="12"/>
                <c:pt idx="0">
                  <c:v>915</c:v>
                </c:pt>
                <c:pt idx="1">
                  <c:v>937</c:v>
                </c:pt>
                <c:pt idx="2">
                  <c:v>940</c:v>
                </c:pt>
                <c:pt idx="3">
                  <c:v>944</c:v>
                </c:pt>
                <c:pt idx="4">
                  <c:v>992</c:v>
                </c:pt>
                <c:pt idx="5">
                  <c:v>958</c:v>
                </c:pt>
                <c:pt idx="6">
                  <c:v>858</c:v>
                </c:pt>
                <c:pt idx="7">
                  <c:v>861</c:v>
                </c:pt>
                <c:pt idx="8">
                  <c:v>844</c:v>
                </c:pt>
                <c:pt idx="9">
                  <c:v>915</c:v>
                </c:pt>
                <c:pt idx="10">
                  <c:v>843</c:v>
                </c:pt>
                <c:pt idx="11">
                  <c:v>909.72727272727275</c:v>
                </c:pt>
              </c:numCache>
            </c:numRef>
          </c:xVal>
          <c:yVal>
            <c:numRef>
              <c:f>'Messungen 13.11.16'!$G$57:$G$68</c:f>
              <c:numCache>
                <c:formatCode>0</c:formatCode>
                <c:ptCount val="12"/>
                <c:pt idx="0">
                  <c:v>519</c:v>
                </c:pt>
                <c:pt idx="1">
                  <c:v>567</c:v>
                </c:pt>
                <c:pt idx="2">
                  <c:v>538</c:v>
                </c:pt>
                <c:pt idx="3">
                  <c:v>572</c:v>
                </c:pt>
                <c:pt idx="4">
                  <c:v>569</c:v>
                </c:pt>
                <c:pt idx="5">
                  <c:v>563</c:v>
                </c:pt>
                <c:pt idx="6">
                  <c:v>490</c:v>
                </c:pt>
                <c:pt idx="7">
                  <c:v>514</c:v>
                </c:pt>
                <c:pt idx="8">
                  <c:v>553</c:v>
                </c:pt>
                <c:pt idx="9">
                  <c:v>557</c:v>
                </c:pt>
                <c:pt idx="10">
                  <c:v>520</c:v>
                </c:pt>
                <c:pt idx="11">
                  <c:v>542</c:v>
                </c:pt>
              </c:numCache>
            </c:numRef>
          </c:yVal>
          <c:bubbleSize>
            <c:numRef>
              <c:f>'Messungen 13.11.16'!$J$57:$J$68</c:f>
              <c:numCache>
                <c:formatCode>0</c:formatCode>
                <c:ptCount val="12"/>
                <c:pt idx="0">
                  <c:v>36.239067055393591</c:v>
                </c:pt>
                <c:pt idx="1">
                  <c:v>39.931972789115648</c:v>
                </c:pt>
                <c:pt idx="2">
                  <c:v>25.937803692905732</c:v>
                </c:pt>
                <c:pt idx="3">
                  <c:v>57.910592808551989</c:v>
                </c:pt>
                <c:pt idx="4">
                  <c:v>59.854227405247812</c:v>
                </c:pt>
                <c:pt idx="5">
                  <c:v>63.2555879494655</c:v>
                </c:pt>
                <c:pt idx="6">
                  <c:v>26.229348882410108</c:v>
                </c:pt>
                <c:pt idx="7">
                  <c:v>10</c:v>
                </c:pt>
                <c:pt idx="8">
                  <c:v>29.047619047619047</c:v>
                </c:pt>
                <c:pt idx="9">
                  <c:v>40.320699708454811</c:v>
                </c:pt>
                <c:pt idx="10">
                  <c:v>25.354713313896987</c:v>
                </c:pt>
                <c:pt idx="11">
                  <c:v>37.64378478664193</c:v>
                </c:pt>
              </c:numCache>
            </c:numRef>
          </c:bubbleSize>
          <c:bubble3D val="0"/>
          <c:extLst>
            <c:ext xmlns:c16="http://schemas.microsoft.com/office/drawing/2014/chart" uri="{C3380CC4-5D6E-409C-BE32-E72D297353CC}">
              <c16:uniqueId val="{00000005-DEF9-4F29-8BD9-1233BF46EFEB}"/>
            </c:ext>
          </c:extLst>
        </c:ser>
        <c:ser>
          <c:idx val="6"/>
          <c:order val="6"/>
          <c:tx>
            <c:v>u _a</c:v>
          </c:tx>
          <c:spPr>
            <a:solidFill>
              <a:schemeClr val="tx1">
                <a:lumMod val="50000"/>
                <a:lumOff val="50000"/>
              </a:schemeClr>
            </a:solidFill>
            <a:ln w="25400">
              <a:noFill/>
            </a:ln>
            <a:effectLst/>
          </c:spPr>
          <c:invertIfNegative val="0"/>
          <c:xVal>
            <c:numRef>
              <c:f>'Messungen 13.11.16'!$H$71:$H$80</c:f>
              <c:numCache>
                <c:formatCode>0</c:formatCode>
                <c:ptCount val="10"/>
                <c:pt idx="0">
                  <c:v>636</c:v>
                </c:pt>
                <c:pt idx="1">
                  <c:v>717</c:v>
                </c:pt>
                <c:pt idx="2">
                  <c:v>650</c:v>
                </c:pt>
                <c:pt idx="3">
                  <c:v>928</c:v>
                </c:pt>
                <c:pt idx="4">
                  <c:v>938</c:v>
                </c:pt>
                <c:pt idx="5">
                  <c:v>901</c:v>
                </c:pt>
                <c:pt idx="6">
                  <c:v>804</c:v>
                </c:pt>
                <c:pt idx="7">
                  <c:v>734</c:v>
                </c:pt>
                <c:pt idx="8">
                  <c:v>706</c:v>
                </c:pt>
                <c:pt idx="9">
                  <c:v>779.33333333333337</c:v>
                </c:pt>
              </c:numCache>
            </c:numRef>
          </c:xVal>
          <c:yVal>
            <c:numRef>
              <c:f>'Messungen 13.11.16'!$G$71:$G$80</c:f>
              <c:numCache>
                <c:formatCode>0</c:formatCode>
                <c:ptCount val="10"/>
                <c:pt idx="0">
                  <c:v>287</c:v>
                </c:pt>
                <c:pt idx="1">
                  <c:v>321</c:v>
                </c:pt>
                <c:pt idx="2">
                  <c:v>303</c:v>
                </c:pt>
                <c:pt idx="3">
                  <c:v>285</c:v>
                </c:pt>
                <c:pt idx="4">
                  <c:v>299</c:v>
                </c:pt>
                <c:pt idx="5">
                  <c:v>321</c:v>
                </c:pt>
                <c:pt idx="6">
                  <c:v>289</c:v>
                </c:pt>
                <c:pt idx="7">
                  <c:v>327</c:v>
                </c:pt>
                <c:pt idx="8">
                  <c:v>319</c:v>
                </c:pt>
                <c:pt idx="9">
                  <c:v>305.66666666666669</c:v>
                </c:pt>
              </c:numCache>
            </c:numRef>
          </c:yVal>
          <c:bubbleSize>
            <c:numRef>
              <c:f>'Messungen 13.11.16'!$J$71:$J$80</c:f>
              <c:numCache>
                <c:formatCode>0</c:formatCode>
                <c:ptCount val="10"/>
                <c:pt idx="0">
                  <c:v>34.9757045675413</c:v>
                </c:pt>
                <c:pt idx="1">
                  <c:v>35.267249757045676</c:v>
                </c:pt>
                <c:pt idx="2">
                  <c:v>41.584062196307094</c:v>
                </c:pt>
                <c:pt idx="3">
                  <c:v>31.963070942662778</c:v>
                </c:pt>
                <c:pt idx="4">
                  <c:v>29.241982507288629</c:v>
                </c:pt>
                <c:pt idx="5">
                  <c:v>32.93488824101069</c:v>
                </c:pt>
                <c:pt idx="6">
                  <c:v>36.433430515063165</c:v>
                </c:pt>
                <c:pt idx="7">
                  <c:v>38.668610301263364</c:v>
                </c:pt>
                <c:pt idx="8">
                  <c:v>36.336248785228378</c:v>
                </c:pt>
                <c:pt idx="9">
                  <c:v>35.267249757045676</c:v>
                </c:pt>
              </c:numCache>
            </c:numRef>
          </c:bubbleSize>
          <c:bubble3D val="0"/>
          <c:extLst>
            <c:ext xmlns:c16="http://schemas.microsoft.com/office/drawing/2014/chart" uri="{C3380CC4-5D6E-409C-BE32-E72D297353CC}">
              <c16:uniqueId val="{00000006-DEF9-4F29-8BD9-1233BF46EFEB}"/>
            </c:ext>
          </c:extLst>
        </c:ser>
        <c:ser>
          <c:idx val="8"/>
          <c:order val="7"/>
          <c:tx>
            <c:v>i _i</c:v>
          </c:tx>
          <c:spPr>
            <a:solidFill>
              <a:srgbClr val="7030A0"/>
            </a:solidFill>
            <a:ln w="25400">
              <a:noFill/>
            </a:ln>
            <a:effectLst/>
          </c:spPr>
          <c:invertIfNegative val="0"/>
          <c:xVal>
            <c:numRef>
              <c:f>'Messungen 13.11.16'!$H$96:$H$101</c:f>
              <c:numCache>
                <c:formatCode>0</c:formatCode>
                <c:ptCount val="6"/>
                <c:pt idx="0">
                  <c:v>2472</c:v>
                </c:pt>
                <c:pt idx="1">
                  <c:v>2399</c:v>
                </c:pt>
                <c:pt idx="2">
                  <c:v>2382</c:v>
                </c:pt>
                <c:pt idx="3">
                  <c:v>2344</c:v>
                </c:pt>
                <c:pt idx="4">
                  <c:v>2391</c:v>
                </c:pt>
                <c:pt idx="5">
                  <c:v>2408</c:v>
                </c:pt>
              </c:numCache>
            </c:numRef>
          </c:xVal>
          <c:yVal>
            <c:numRef>
              <c:f>'Messungen 13.11.16'!$G$96:$G$101</c:f>
              <c:numCache>
                <c:formatCode>0</c:formatCode>
                <c:ptCount val="6"/>
                <c:pt idx="0">
                  <c:v>299</c:v>
                </c:pt>
                <c:pt idx="1">
                  <c:v>297</c:v>
                </c:pt>
                <c:pt idx="2">
                  <c:v>329</c:v>
                </c:pt>
                <c:pt idx="3">
                  <c:v>308</c:v>
                </c:pt>
                <c:pt idx="4">
                  <c:v>313</c:v>
                </c:pt>
                <c:pt idx="5">
                  <c:v>316</c:v>
                </c:pt>
              </c:numCache>
            </c:numRef>
          </c:yVal>
          <c:bubbleSize>
            <c:numRef>
              <c:f>'Messungen 13.11.16'!$J$96:$J$101</c:f>
              <c:numCache>
                <c:formatCode>0</c:formatCode>
                <c:ptCount val="6"/>
                <c:pt idx="0">
                  <c:v>69.572400388726919</c:v>
                </c:pt>
                <c:pt idx="1">
                  <c:v>64.227405247813408</c:v>
                </c:pt>
                <c:pt idx="2">
                  <c:v>78.415937803692913</c:v>
                </c:pt>
                <c:pt idx="3">
                  <c:v>40.903790087463555</c:v>
                </c:pt>
                <c:pt idx="4">
                  <c:v>53.14868804664723</c:v>
                </c:pt>
                <c:pt idx="5">
                  <c:v>40.806608357628761</c:v>
                </c:pt>
              </c:numCache>
            </c:numRef>
          </c:bubbleSize>
          <c:bubble3D val="0"/>
          <c:extLst>
            <c:ext xmlns:c16="http://schemas.microsoft.com/office/drawing/2014/chart" uri="{C3380CC4-5D6E-409C-BE32-E72D297353CC}">
              <c16:uniqueId val="{00000007-DEF9-4F29-8BD9-1233BF46EFEB}"/>
            </c:ext>
          </c:extLst>
        </c:ser>
        <c:ser>
          <c:idx val="7"/>
          <c:order val="8"/>
          <c:tx>
            <c:v>e _i</c:v>
          </c:tx>
          <c:spPr>
            <a:solidFill>
              <a:srgbClr val="0033CC"/>
            </a:solidFill>
            <a:ln w="25400">
              <a:noFill/>
            </a:ln>
            <a:effectLst/>
          </c:spPr>
          <c:invertIfNegative val="0"/>
          <c:xVal>
            <c:numRef>
              <c:f>'Messungen 13.11.16'!$H$83:$H$86</c:f>
              <c:numCache>
                <c:formatCode>0</c:formatCode>
                <c:ptCount val="4"/>
                <c:pt idx="0">
                  <c:v>2322</c:v>
                </c:pt>
                <c:pt idx="1">
                  <c:v>2238</c:v>
                </c:pt>
                <c:pt idx="2">
                  <c:v>2408</c:v>
                </c:pt>
                <c:pt idx="3">
                  <c:v>2322</c:v>
                </c:pt>
              </c:numCache>
            </c:numRef>
          </c:xVal>
          <c:yVal>
            <c:numRef>
              <c:f>'Messungen 13.11.16'!$G$83:$G$86</c:f>
              <c:numCache>
                <c:formatCode>0</c:formatCode>
                <c:ptCount val="4"/>
                <c:pt idx="0">
                  <c:v>309</c:v>
                </c:pt>
                <c:pt idx="1">
                  <c:v>296</c:v>
                </c:pt>
                <c:pt idx="2">
                  <c:v>286</c:v>
                </c:pt>
                <c:pt idx="3">
                  <c:v>327</c:v>
                </c:pt>
              </c:numCache>
            </c:numRef>
          </c:yVal>
          <c:bubbleSize>
            <c:numRef>
              <c:f>'Messungen 13.11.16'!$J$83:$J$86</c:f>
              <c:numCache>
                <c:formatCode>0</c:formatCode>
                <c:ptCount val="4"/>
                <c:pt idx="0">
                  <c:v>91.535471331389701</c:v>
                </c:pt>
                <c:pt idx="1">
                  <c:v>68.40621963070943</c:v>
                </c:pt>
                <c:pt idx="2">
                  <c:v>97.657920310981538</c:v>
                </c:pt>
                <c:pt idx="3">
                  <c:v>70.252672497570458</c:v>
                </c:pt>
              </c:numCache>
            </c:numRef>
          </c:bubbleSize>
          <c:bubble3D val="0"/>
          <c:extLst>
            <c:ext xmlns:c16="http://schemas.microsoft.com/office/drawing/2014/chart" uri="{C3380CC4-5D6E-409C-BE32-E72D297353CC}">
              <c16:uniqueId val="{00000008-DEF9-4F29-8BD9-1233BF46EFEB}"/>
            </c:ext>
          </c:extLst>
        </c:ser>
        <c:ser>
          <c:idx val="9"/>
          <c:order val="9"/>
          <c:tx>
            <c:v>ê _i</c:v>
          </c:tx>
          <c:spPr>
            <a:solidFill>
              <a:srgbClr val="FF9933"/>
            </a:solidFill>
            <a:ln w="25400">
              <a:noFill/>
            </a:ln>
            <a:effectLst/>
          </c:spPr>
          <c:invertIfNegative val="0"/>
          <c:xVal>
            <c:numRef>
              <c:f>'Messungen 13.11.16'!$H$89:$H$93</c:f>
              <c:numCache>
                <c:formatCode>0</c:formatCode>
                <c:ptCount val="5"/>
                <c:pt idx="0">
                  <c:v>2124</c:v>
                </c:pt>
                <c:pt idx="1">
                  <c:v>2014</c:v>
                </c:pt>
                <c:pt idx="2">
                  <c:v>2035</c:v>
                </c:pt>
                <c:pt idx="3">
                  <c:v>2145</c:v>
                </c:pt>
                <c:pt idx="4">
                  <c:v>2144</c:v>
                </c:pt>
              </c:numCache>
            </c:numRef>
          </c:xVal>
          <c:yVal>
            <c:numRef>
              <c:f>'Messungen 13.11.16'!$G$89:$G$93</c:f>
              <c:numCache>
                <c:formatCode>0</c:formatCode>
                <c:ptCount val="5"/>
                <c:pt idx="0">
                  <c:v>411</c:v>
                </c:pt>
                <c:pt idx="1">
                  <c:v>453</c:v>
                </c:pt>
                <c:pt idx="2">
                  <c:v>501</c:v>
                </c:pt>
                <c:pt idx="3">
                  <c:v>440</c:v>
                </c:pt>
                <c:pt idx="4">
                  <c:v>437</c:v>
                </c:pt>
              </c:numCache>
            </c:numRef>
          </c:yVal>
          <c:bubbleSize>
            <c:numRef>
              <c:f>'Messungen 13.11.16'!$J$89:$J$93</c:f>
              <c:numCache>
                <c:formatCode>0</c:formatCode>
                <c:ptCount val="5"/>
                <c:pt idx="0">
                  <c:v>60.826044703595727</c:v>
                </c:pt>
                <c:pt idx="1">
                  <c:v>50.136054421768705</c:v>
                </c:pt>
                <c:pt idx="2">
                  <c:v>58.007774538386784</c:v>
                </c:pt>
                <c:pt idx="3">
                  <c:v>56.938775510204081</c:v>
                </c:pt>
                <c:pt idx="4">
                  <c:v>59.562682215743443</c:v>
                </c:pt>
              </c:numCache>
            </c:numRef>
          </c:bubbleSize>
          <c:bubble3D val="0"/>
          <c:extLst>
            <c:ext xmlns:c16="http://schemas.microsoft.com/office/drawing/2014/chart" uri="{C3380CC4-5D6E-409C-BE32-E72D297353CC}">
              <c16:uniqueId val="{00000009-DEF9-4F29-8BD9-1233BF46EFEB}"/>
            </c:ext>
          </c:extLst>
        </c:ser>
        <c:ser>
          <c:idx val="10"/>
          <c:order val="10"/>
          <c:tx>
            <c:v>o _i</c:v>
          </c:tx>
          <c:spPr>
            <a:solidFill>
              <a:srgbClr val="0033CC"/>
            </a:solidFill>
            <a:ln w="25400">
              <a:noFill/>
            </a:ln>
            <a:effectLst/>
          </c:spPr>
          <c:invertIfNegative val="0"/>
          <c:xVal>
            <c:numRef>
              <c:f>'Messungen 13.11.16'!$H$104:$H$107</c:f>
              <c:numCache>
                <c:formatCode>0</c:formatCode>
                <c:ptCount val="4"/>
                <c:pt idx="0">
                  <c:v>893</c:v>
                </c:pt>
                <c:pt idx="1">
                  <c:v>881</c:v>
                </c:pt>
                <c:pt idx="2">
                  <c:v>919</c:v>
                </c:pt>
                <c:pt idx="3">
                  <c:v>1001</c:v>
                </c:pt>
              </c:numCache>
            </c:numRef>
          </c:xVal>
          <c:yVal>
            <c:numRef>
              <c:f>'Messungen 13.11.16'!$G$104:$G$107</c:f>
              <c:numCache>
                <c:formatCode>0</c:formatCode>
                <c:ptCount val="4"/>
                <c:pt idx="0">
                  <c:v>456</c:v>
                </c:pt>
                <c:pt idx="1">
                  <c:v>425</c:v>
                </c:pt>
                <c:pt idx="2">
                  <c:v>372</c:v>
                </c:pt>
                <c:pt idx="3">
                  <c:v>357</c:v>
                </c:pt>
              </c:numCache>
            </c:numRef>
          </c:yVal>
          <c:bubbleSize>
            <c:numRef>
              <c:f>'Messungen 13.11.16'!$J$104:$J$107</c:f>
              <c:numCache>
                <c:formatCode>0</c:formatCode>
                <c:ptCount val="4"/>
                <c:pt idx="0">
                  <c:v>36.044703595724002</c:v>
                </c:pt>
                <c:pt idx="1">
                  <c:v>31.768707482993197</c:v>
                </c:pt>
                <c:pt idx="2">
                  <c:v>39.348882410106896</c:v>
                </c:pt>
                <c:pt idx="3">
                  <c:v>40.029154518950435</c:v>
                </c:pt>
              </c:numCache>
            </c:numRef>
          </c:bubbleSize>
          <c:bubble3D val="0"/>
          <c:extLst>
            <c:ext xmlns:c16="http://schemas.microsoft.com/office/drawing/2014/chart" uri="{C3380CC4-5D6E-409C-BE32-E72D297353CC}">
              <c16:uniqueId val="{0000000A-DEF9-4F29-8BD9-1233BF46EFEB}"/>
            </c:ext>
          </c:extLst>
        </c:ser>
        <c:ser>
          <c:idx val="11"/>
          <c:order val="11"/>
          <c:tx>
            <c:v>ô _i</c:v>
          </c:tx>
          <c:spPr>
            <a:solidFill>
              <a:srgbClr val="FF9933"/>
            </a:solidFill>
            <a:ln w="25400">
              <a:noFill/>
            </a:ln>
            <a:effectLst/>
          </c:spPr>
          <c:invertIfNegative val="0"/>
          <c:xVal>
            <c:numRef>
              <c:f>'Messungen 13.11.16'!$H$110:$H$113</c:f>
              <c:numCache>
                <c:formatCode>0</c:formatCode>
                <c:ptCount val="4"/>
                <c:pt idx="0">
                  <c:v>908</c:v>
                </c:pt>
                <c:pt idx="1">
                  <c:v>961</c:v>
                </c:pt>
                <c:pt idx="2">
                  <c:v>827</c:v>
                </c:pt>
                <c:pt idx="3">
                  <c:v>850</c:v>
                </c:pt>
              </c:numCache>
            </c:numRef>
          </c:xVal>
          <c:yVal>
            <c:numRef>
              <c:f>'Messungen 13.11.16'!$G$110:$G$113</c:f>
              <c:numCache>
                <c:formatCode>0</c:formatCode>
                <c:ptCount val="4"/>
                <c:pt idx="0">
                  <c:v>505</c:v>
                </c:pt>
                <c:pt idx="1">
                  <c:v>520</c:v>
                </c:pt>
                <c:pt idx="2">
                  <c:v>530</c:v>
                </c:pt>
                <c:pt idx="3">
                  <c:v>495</c:v>
                </c:pt>
              </c:numCache>
            </c:numRef>
          </c:yVal>
          <c:bubbleSize>
            <c:numRef>
              <c:f>'Messungen 13.11.16'!$J$110:$J$113</c:f>
              <c:numCache>
                <c:formatCode>0</c:formatCode>
                <c:ptCount val="4"/>
                <c:pt idx="0">
                  <c:v>47.900874635568513</c:v>
                </c:pt>
                <c:pt idx="1">
                  <c:v>49.358600583090379</c:v>
                </c:pt>
                <c:pt idx="2">
                  <c:v>65.782312925170061</c:v>
                </c:pt>
                <c:pt idx="3">
                  <c:v>64.616132167152585</c:v>
                </c:pt>
              </c:numCache>
            </c:numRef>
          </c:bubbleSize>
          <c:bubble3D val="0"/>
          <c:extLst>
            <c:ext xmlns:c16="http://schemas.microsoft.com/office/drawing/2014/chart" uri="{C3380CC4-5D6E-409C-BE32-E72D297353CC}">
              <c16:uniqueId val="{0000000B-DEF9-4F29-8BD9-1233BF46EFEB}"/>
            </c:ext>
          </c:extLst>
        </c:ser>
        <c:ser>
          <c:idx val="12"/>
          <c:order val="12"/>
          <c:tx>
            <c:v>a _u</c:v>
          </c:tx>
          <c:spPr>
            <a:solidFill>
              <a:srgbClr val="FF0000"/>
            </a:solidFill>
            <a:ln w="25400">
              <a:noFill/>
            </a:ln>
            <a:effectLst/>
          </c:spPr>
          <c:invertIfNegative val="0"/>
          <c:xVal>
            <c:numRef>
              <c:f>'Messungen 13.11.16'!$H$116:$H$120</c:f>
              <c:numCache>
                <c:formatCode>0</c:formatCode>
                <c:ptCount val="5"/>
                <c:pt idx="0">
                  <c:v>1319</c:v>
                </c:pt>
                <c:pt idx="1">
                  <c:v>1335</c:v>
                </c:pt>
                <c:pt idx="2">
                  <c:v>1428</c:v>
                </c:pt>
                <c:pt idx="3">
                  <c:v>1403</c:v>
                </c:pt>
                <c:pt idx="4">
                  <c:v>1438</c:v>
                </c:pt>
              </c:numCache>
            </c:numRef>
          </c:xVal>
          <c:yVal>
            <c:numRef>
              <c:f>'Messungen 13.11.16'!$G$116:$G$120</c:f>
              <c:numCache>
                <c:formatCode>0</c:formatCode>
                <c:ptCount val="5"/>
                <c:pt idx="0">
                  <c:v>734</c:v>
                </c:pt>
                <c:pt idx="1">
                  <c:v>823</c:v>
                </c:pt>
                <c:pt idx="2" formatCode="General">
                  <c:v>769</c:v>
                </c:pt>
                <c:pt idx="3">
                  <c:v>820</c:v>
                </c:pt>
                <c:pt idx="4">
                  <c:v>734</c:v>
                </c:pt>
              </c:numCache>
            </c:numRef>
          </c:yVal>
          <c:bubbleSize>
            <c:numRef>
              <c:f>'Messungen 13.11.16'!$J$116:$J$120</c:f>
              <c:numCache>
                <c:formatCode>0</c:formatCode>
                <c:ptCount val="5"/>
                <c:pt idx="0">
                  <c:v>16.122448979591837</c:v>
                </c:pt>
                <c:pt idx="1">
                  <c:v>15.830903790087463</c:v>
                </c:pt>
                <c:pt idx="2">
                  <c:v>26.326530612244898</c:v>
                </c:pt>
                <c:pt idx="3">
                  <c:v>19.037900874635568</c:v>
                </c:pt>
                <c:pt idx="4">
                  <c:v>12.915451895043731</c:v>
                </c:pt>
              </c:numCache>
            </c:numRef>
          </c:bubbleSize>
          <c:bubble3D val="0"/>
          <c:extLst>
            <c:ext xmlns:c16="http://schemas.microsoft.com/office/drawing/2014/chart" uri="{C3380CC4-5D6E-409C-BE32-E72D297353CC}">
              <c16:uniqueId val="{0000000C-DEF9-4F29-8BD9-1233BF46EFEB}"/>
            </c:ext>
          </c:extLst>
        </c:ser>
        <c:ser>
          <c:idx val="13"/>
          <c:order val="13"/>
          <c:tx>
            <c:v>u _u</c:v>
          </c:tx>
          <c:spPr>
            <a:solidFill>
              <a:srgbClr val="7030A0"/>
            </a:solidFill>
            <a:ln w="25400">
              <a:noFill/>
            </a:ln>
            <a:effectLst/>
          </c:spPr>
          <c:invertIfNegative val="0"/>
          <c:xVal>
            <c:numRef>
              <c:f>'Messungen 13.11.16'!$H$123:$H$127</c:f>
              <c:numCache>
                <c:formatCode>0</c:formatCode>
                <c:ptCount val="5"/>
                <c:pt idx="0">
                  <c:v>800</c:v>
                </c:pt>
                <c:pt idx="1">
                  <c:v>826</c:v>
                </c:pt>
                <c:pt idx="2">
                  <c:v>795</c:v>
                </c:pt>
                <c:pt idx="3">
                  <c:v>814</c:v>
                </c:pt>
                <c:pt idx="4">
                  <c:v>786</c:v>
                </c:pt>
              </c:numCache>
            </c:numRef>
          </c:xVal>
          <c:yVal>
            <c:numRef>
              <c:f>'Messungen 13.11.16'!$G$123:$G$127</c:f>
              <c:numCache>
                <c:formatCode>0</c:formatCode>
                <c:ptCount val="5"/>
                <c:pt idx="0">
                  <c:v>315</c:v>
                </c:pt>
                <c:pt idx="1">
                  <c:v>331</c:v>
                </c:pt>
                <c:pt idx="2">
                  <c:v>292</c:v>
                </c:pt>
                <c:pt idx="3">
                  <c:v>283</c:v>
                </c:pt>
                <c:pt idx="4">
                  <c:v>282</c:v>
                </c:pt>
              </c:numCache>
            </c:numRef>
          </c:yVal>
          <c:bubbleSize>
            <c:numRef>
              <c:f>'Messungen 13.11.16'!$J$123:$J$127</c:f>
              <c:numCache>
                <c:formatCode>0</c:formatCode>
                <c:ptCount val="5"/>
                <c:pt idx="0">
                  <c:v>34.9757045675413</c:v>
                </c:pt>
                <c:pt idx="1">
                  <c:v>28.172983479105927</c:v>
                </c:pt>
                <c:pt idx="2">
                  <c:v>12.915451895043731</c:v>
                </c:pt>
                <c:pt idx="3">
                  <c:v>14.373177842565598</c:v>
                </c:pt>
                <c:pt idx="4">
                  <c:v>26.132167152575317</c:v>
                </c:pt>
              </c:numCache>
            </c:numRef>
          </c:bubbleSize>
          <c:bubble3D val="0"/>
          <c:extLst>
            <c:ext xmlns:c16="http://schemas.microsoft.com/office/drawing/2014/chart" uri="{C3380CC4-5D6E-409C-BE32-E72D297353CC}">
              <c16:uniqueId val="{0000000D-DEF9-4F29-8BD9-1233BF46EFEB}"/>
            </c:ext>
          </c:extLst>
        </c:ser>
        <c:dLbls>
          <c:showLegendKey val="0"/>
          <c:showVal val="0"/>
          <c:showCatName val="0"/>
          <c:showSerName val="0"/>
          <c:showPercent val="0"/>
          <c:showBubbleSize val="0"/>
        </c:dLbls>
        <c:bubbleScale val="20"/>
        <c:showNegBubbles val="0"/>
        <c:axId val="336438280"/>
        <c:axId val="336439064"/>
      </c:bubbleChart>
      <c:valAx>
        <c:axId val="336438280"/>
        <c:scaling>
          <c:orientation val="maxMin"/>
          <c:max val="2700"/>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az-Latn-AZ" sz="1200" b="0" i="0" baseline="0">
                    <a:effectLst/>
                  </a:rPr>
                  <a:t>F2 (Hz) (Size of bubbles represents </a:t>
                </a:r>
                <a:r>
                  <a:rPr lang="de-DE" sz="1200" b="0" i="0" baseline="0">
                    <a:effectLst/>
                  </a:rPr>
                  <a:t>F3)</a:t>
                </a:r>
                <a:endParaRPr lang="de-DE" sz="1200">
                  <a:effectLst/>
                </a:endParaRP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36439064"/>
        <c:crosses val="max"/>
        <c:crossBetween val="midCat"/>
        <c:majorUnit val="200"/>
      </c:valAx>
      <c:valAx>
        <c:axId val="336439064"/>
        <c:scaling>
          <c:orientation val="maxMin"/>
          <c:max val="10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az-Latn-AZ" sz="1200"/>
                  <a:t>F1 (Hz)</a:t>
                </a:r>
                <a:endParaRPr lang="de-DE"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36438280"/>
        <c:crosses val="max"/>
        <c:crossBetween val="midCat"/>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F1 trajectories of front vowels in high-toned penultimate syllables (BJM)</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lineChart>
        <c:grouping val="standard"/>
        <c:varyColors val="0"/>
        <c:ser>
          <c:idx val="0"/>
          <c:order val="0"/>
          <c:tx>
            <c:v>físa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'BJM2-4,sort2'!$I$7:$N$7</c:f>
              <c:numCache>
                <c:formatCode>General</c:formatCode>
                <c:ptCount val="6"/>
                <c:pt idx="0">
                  <c:v>290</c:v>
                </c:pt>
                <c:pt idx="1">
                  <c:v>291</c:v>
                </c:pt>
                <c:pt idx="2">
                  <c:v>267</c:v>
                </c:pt>
                <c:pt idx="3">
                  <c:v>249</c:v>
                </c:pt>
                <c:pt idx="4">
                  <c:v>212</c:v>
                </c:pt>
                <c:pt idx="5">
                  <c:v>199</c:v>
                </c:pt>
              </c:numCache>
            </c:numRef>
          </c:val>
          <c:smooth val="0"/>
          <c:extLst>
            <c:ext xmlns:c16="http://schemas.microsoft.com/office/drawing/2014/chart" uri="{C3380CC4-5D6E-409C-BE32-E72D297353CC}">
              <c16:uniqueId val="{00000000-D5AC-40B8-8C0A-2913F8FC0D76}"/>
            </c:ext>
          </c:extLst>
        </c:ser>
        <c:ser>
          <c:idx val="1"/>
          <c:order val="1"/>
          <c:tx>
            <c:v>físa</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'BJM2-4,sort2'!$I$8:$N$8</c:f>
              <c:numCache>
                <c:formatCode>General</c:formatCode>
                <c:ptCount val="6"/>
                <c:pt idx="0">
                  <c:v>283</c:v>
                </c:pt>
                <c:pt idx="1">
                  <c:v>262</c:v>
                </c:pt>
                <c:pt idx="2">
                  <c:v>239</c:v>
                </c:pt>
                <c:pt idx="3">
                  <c:v>214</c:v>
                </c:pt>
                <c:pt idx="4">
                  <c:v>209</c:v>
                </c:pt>
                <c:pt idx="5">
                  <c:v>247</c:v>
                </c:pt>
              </c:numCache>
            </c:numRef>
          </c:val>
          <c:smooth val="0"/>
          <c:extLst>
            <c:ext xmlns:c16="http://schemas.microsoft.com/office/drawing/2014/chart" uri="{C3380CC4-5D6E-409C-BE32-E72D297353CC}">
              <c16:uniqueId val="{00000001-D5AC-40B8-8C0A-2913F8FC0D76}"/>
            </c:ext>
          </c:extLst>
        </c:ser>
        <c:ser>
          <c:idx val="2"/>
          <c:order val="2"/>
          <c:tx>
            <c:v>físa</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'BJM2-4,sort2'!$I$9:$N$9</c:f>
              <c:numCache>
                <c:formatCode>General</c:formatCode>
                <c:ptCount val="6"/>
                <c:pt idx="0">
                  <c:v>255</c:v>
                </c:pt>
                <c:pt idx="1">
                  <c:v>240</c:v>
                </c:pt>
                <c:pt idx="2">
                  <c:v>210</c:v>
                </c:pt>
                <c:pt idx="3">
                  <c:v>181</c:v>
                </c:pt>
                <c:pt idx="4">
                  <c:v>192</c:v>
                </c:pt>
                <c:pt idx="5">
                  <c:v>238</c:v>
                </c:pt>
              </c:numCache>
            </c:numRef>
          </c:val>
          <c:smooth val="0"/>
          <c:extLst>
            <c:ext xmlns:c16="http://schemas.microsoft.com/office/drawing/2014/chart" uri="{C3380CC4-5D6E-409C-BE32-E72D297353CC}">
              <c16:uniqueId val="{00000002-D5AC-40B8-8C0A-2913F8FC0D76}"/>
            </c:ext>
          </c:extLst>
        </c:ser>
        <c:ser>
          <c:idx val="3"/>
          <c:order val="3"/>
          <c:tx>
            <c:v>bítsa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'BJM2-4,sort2'!$I$15:$N$15</c:f>
              <c:numCache>
                <c:formatCode>General</c:formatCode>
                <c:ptCount val="6"/>
                <c:pt idx="0">
                  <c:v>214</c:v>
                </c:pt>
                <c:pt idx="1">
                  <c:v>218</c:v>
                </c:pt>
                <c:pt idx="2">
                  <c:v>224</c:v>
                </c:pt>
                <c:pt idx="3">
                  <c:v>227</c:v>
                </c:pt>
                <c:pt idx="4">
                  <c:v>212</c:v>
                </c:pt>
                <c:pt idx="5">
                  <c:v>191</c:v>
                </c:pt>
              </c:numCache>
            </c:numRef>
          </c:val>
          <c:smooth val="0"/>
          <c:extLst>
            <c:ext xmlns:c16="http://schemas.microsoft.com/office/drawing/2014/chart" uri="{C3380CC4-5D6E-409C-BE32-E72D297353CC}">
              <c16:uniqueId val="{00000003-D5AC-40B8-8C0A-2913F8FC0D76}"/>
            </c:ext>
          </c:extLst>
        </c:ser>
        <c:ser>
          <c:idx val="4"/>
          <c:order val="4"/>
          <c:tx>
            <c:v>bítsa</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'BJM2-4,sort2'!$I$16:$N$16</c:f>
              <c:numCache>
                <c:formatCode>General</c:formatCode>
                <c:ptCount val="6"/>
                <c:pt idx="0">
                  <c:v>210</c:v>
                </c:pt>
                <c:pt idx="1">
                  <c:v>212</c:v>
                </c:pt>
                <c:pt idx="2">
                  <c:v>216</c:v>
                </c:pt>
                <c:pt idx="3">
                  <c:v>232</c:v>
                </c:pt>
                <c:pt idx="4">
                  <c:v>211</c:v>
                </c:pt>
                <c:pt idx="5">
                  <c:v>190</c:v>
                </c:pt>
              </c:numCache>
            </c:numRef>
          </c:val>
          <c:smooth val="0"/>
          <c:extLst>
            <c:ext xmlns:c16="http://schemas.microsoft.com/office/drawing/2014/chart" uri="{C3380CC4-5D6E-409C-BE32-E72D297353CC}">
              <c16:uniqueId val="{00000004-D5AC-40B8-8C0A-2913F8FC0D76}"/>
            </c:ext>
          </c:extLst>
        </c:ser>
        <c:ser>
          <c:idx val="5"/>
          <c:order val="5"/>
          <c:tx>
            <c:v>bítsa</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'BJM2-4,sort2'!$I$17:$N$17</c:f>
              <c:numCache>
                <c:formatCode>General</c:formatCode>
                <c:ptCount val="6"/>
                <c:pt idx="0">
                  <c:v>229</c:v>
                </c:pt>
                <c:pt idx="1">
                  <c:v>216</c:v>
                </c:pt>
                <c:pt idx="2">
                  <c:v>197</c:v>
                </c:pt>
                <c:pt idx="3">
                  <c:v>195</c:v>
                </c:pt>
                <c:pt idx="4">
                  <c:v>184</c:v>
                </c:pt>
                <c:pt idx="5">
                  <c:v>180</c:v>
                </c:pt>
              </c:numCache>
            </c:numRef>
          </c:val>
          <c:smooth val="0"/>
          <c:extLst>
            <c:ext xmlns:c16="http://schemas.microsoft.com/office/drawing/2014/chart" uri="{C3380CC4-5D6E-409C-BE32-E72D297353CC}">
              <c16:uniqueId val="{00000005-D5AC-40B8-8C0A-2913F8FC0D76}"/>
            </c:ext>
          </c:extLst>
        </c:ser>
        <c:ser>
          <c:idx val="6"/>
          <c:order val="6"/>
          <c:tx>
            <c:v>pína</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'BJM2-4,sort2'!$I$19:$N$19</c:f>
              <c:numCache>
                <c:formatCode>General</c:formatCode>
                <c:ptCount val="6"/>
                <c:pt idx="0">
                  <c:v>250</c:v>
                </c:pt>
                <c:pt idx="1">
                  <c:v>259</c:v>
                </c:pt>
                <c:pt idx="2">
                  <c:v>238</c:v>
                </c:pt>
                <c:pt idx="3">
                  <c:v>211</c:v>
                </c:pt>
                <c:pt idx="4">
                  <c:v>186</c:v>
                </c:pt>
                <c:pt idx="5">
                  <c:v>194</c:v>
                </c:pt>
              </c:numCache>
            </c:numRef>
          </c:val>
          <c:smooth val="0"/>
          <c:extLst>
            <c:ext xmlns:c16="http://schemas.microsoft.com/office/drawing/2014/chart" uri="{C3380CC4-5D6E-409C-BE32-E72D297353CC}">
              <c16:uniqueId val="{00000006-D5AC-40B8-8C0A-2913F8FC0D76}"/>
            </c:ext>
          </c:extLst>
        </c:ser>
        <c:ser>
          <c:idx val="7"/>
          <c:order val="7"/>
          <c:tx>
            <c:v>pína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'BJM2-4,sort2'!$I$20:$N$20</c:f>
              <c:numCache>
                <c:formatCode>General</c:formatCode>
                <c:ptCount val="6"/>
                <c:pt idx="0">
                  <c:v>229</c:v>
                </c:pt>
                <c:pt idx="1">
                  <c:v>217</c:v>
                </c:pt>
                <c:pt idx="2">
                  <c:v>200</c:v>
                </c:pt>
                <c:pt idx="3">
                  <c:v>184</c:v>
                </c:pt>
                <c:pt idx="4">
                  <c:v>185</c:v>
                </c:pt>
                <c:pt idx="5">
                  <c:v>182</c:v>
                </c:pt>
              </c:numCache>
            </c:numRef>
          </c:val>
          <c:smooth val="0"/>
          <c:extLst>
            <c:ext xmlns:c16="http://schemas.microsoft.com/office/drawing/2014/chart" uri="{C3380CC4-5D6E-409C-BE32-E72D297353CC}">
              <c16:uniqueId val="{00000007-D5AC-40B8-8C0A-2913F8FC0D76}"/>
            </c:ext>
          </c:extLst>
        </c:ser>
        <c:ser>
          <c:idx val="8"/>
          <c:order val="8"/>
          <c:tx>
            <c:v>pína</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'BJM2-4,sort2'!$I$21:$N$21</c:f>
              <c:numCache>
                <c:formatCode>General</c:formatCode>
                <c:ptCount val="6"/>
                <c:pt idx="0">
                  <c:v>266</c:v>
                </c:pt>
                <c:pt idx="1">
                  <c:v>253</c:v>
                </c:pt>
                <c:pt idx="2">
                  <c:v>224</c:v>
                </c:pt>
                <c:pt idx="3">
                  <c:v>196</c:v>
                </c:pt>
                <c:pt idx="4">
                  <c:v>230</c:v>
                </c:pt>
                <c:pt idx="5">
                  <c:v>192</c:v>
                </c:pt>
              </c:numCache>
            </c:numRef>
          </c:val>
          <c:smooth val="0"/>
          <c:extLst>
            <c:ext xmlns:c16="http://schemas.microsoft.com/office/drawing/2014/chart" uri="{C3380CC4-5D6E-409C-BE32-E72D297353CC}">
              <c16:uniqueId val="{00000008-D5AC-40B8-8C0A-2913F8FC0D76}"/>
            </c:ext>
          </c:extLst>
        </c:ser>
        <c:ser>
          <c:idx val="12"/>
          <c:order val="9"/>
          <c:tx>
            <c:v>bɪ́ta</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'BJM2-4,sort2'!$I$38:$N$38</c:f>
              <c:numCache>
                <c:formatCode>General</c:formatCode>
                <c:ptCount val="6"/>
                <c:pt idx="0">
                  <c:v>344</c:v>
                </c:pt>
                <c:pt idx="1">
                  <c:v>362</c:v>
                </c:pt>
                <c:pt idx="2">
                  <c:v>303</c:v>
                </c:pt>
                <c:pt idx="3">
                  <c:v>329</c:v>
                </c:pt>
                <c:pt idx="4">
                  <c:v>345</c:v>
                </c:pt>
                <c:pt idx="5">
                  <c:v>288</c:v>
                </c:pt>
              </c:numCache>
            </c:numRef>
          </c:val>
          <c:smooth val="0"/>
          <c:extLst>
            <c:ext xmlns:c16="http://schemas.microsoft.com/office/drawing/2014/chart" uri="{C3380CC4-5D6E-409C-BE32-E72D297353CC}">
              <c16:uniqueId val="{00000009-D5AC-40B8-8C0A-2913F8FC0D76}"/>
            </c:ext>
          </c:extLst>
        </c:ser>
        <c:ser>
          <c:idx val="13"/>
          <c:order val="10"/>
          <c:tx>
            <c:v>bɪ́ta</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'BJM2-4,sort2'!$I$39:$N$39</c:f>
              <c:numCache>
                <c:formatCode>General</c:formatCode>
                <c:ptCount val="6"/>
                <c:pt idx="0">
                  <c:v>323</c:v>
                </c:pt>
                <c:pt idx="1">
                  <c:v>330</c:v>
                </c:pt>
                <c:pt idx="2">
                  <c:v>335</c:v>
                </c:pt>
                <c:pt idx="3">
                  <c:v>321</c:v>
                </c:pt>
                <c:pt idx="4">
                  <c:v>263</c:v>
                </c:pt>
                <c:pt idx="5">
                  <c:v>303</c:v>
                </c:pt>
              </c:numCache>
            </c:numRef>
          </c:val>
          <c:smooth val="0"/>
          <c:extLst>
            <c:ext xmlns:c16="http://schemas.microsoft.com/office/drawing/2014/chart" uri="{C3380CC4-5D6E-409C-BE32-E72D297353CC}">
              <c16:uniqueId val="{0000000A-D5AC-40B8-8C0A-2913F8FC0D76}"/>
            </c:ext>
          </c:extLst>
        </c:ser>
        <c:ser>
          <c:idx val="14"/>
          <c:order val="11"/>
          <c:tx>
            <c:v>bɪ́ta</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'BJM2-4,sort2'!$I$40:$N$40</c:f>
              <c:numCache>
                <c:formatCode>General</c:formatCode>
                <c:ptCount val="6"/>
                <c:pt idx="0">
                  <c:v>310</c:v>
                </c:pt>
                <c:pt idx="1">
                  <c:v>306</c:v>
                </c:pt>
                <c:pt idx="2">
                  <c:v>314</c:v>
                </c:pt>
                <c:pt idx="3">
                  <c:v>301</c:v>
                </c:pt>
                <c:pt idx="4">
                  <c:v>287</c:v>
                </c:pt>
                <c:pt idx="5">
                  <c:v>292</c:v>
                </c:pt>
              </c:numCache>
            </c:numRef>
          </c:val>
          <c:smooth val="0"/>
          <c:extLst>
            <c:ext xmlns:c16="http://schemas.microsoft.com/office/drawing/2014/chart" uri="{C3380CC4-5D6E-409C-BE32-E72D297353CC}">
              <c16:uniqueId val="{0000000B-D5AC-40B8-8C0A-2913F8FC0D76}"/>
            </c:ext>
          </c:extLst>
        </c:ser>
        <c:ser>
          <c:idx val="15"/>
          <c:order val="12"/>
          <c:tx>
            <c:v>fétsa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'BJM2-4,sort2'!$I$69:$N$69</c:f>
              <c:numCache>
                <c:formatCode>General</c:formatCode>
                <c:ptCount val="6"/>
                <c:pt idx="0">
                  <c:v>394</c:v>
                </c:pt>
                <c:pt idx="1">
                  <c:v>390</c:v>
                </c:pt>
                <c:pt idx="2">
                  <c:v>385</c:v>
                </c:pt>
                <c:pt idx="3">
                  <c:v>376</c:v>
                </c:pt>
                <c:pt idx="4">
                  <c:v>365</c:v>
                </c:pt>
                <c:pt idx="5">
                  <c:v>337</c:v>
                </c:pt>
              </c:numCache>
            </c:numRef>
          </c:val>
          <c:smooth val="0"/>
          <c:extLst>
            <c:ext xmlns:c16="http://schemas.microsoft.com/office/drawing/2014/chart" uri="{C3380CC4-5D6E-409C-BE32-E72D297353CC}">
              <c16:uniqueId val="{0000000C-D5AC-40B8-8C0A-2913F8FC0D76}"/>
            </c:ext>
          </c:extLst>
        </c:ser>
        <c:ser>
          <c:idx val="16"/>
          <c:order val="13"/>
          <c:tx>
            <c:v>fétsa</c:v>
          </c:tx>
          <c:spPr>
            <a:ln w="28575" cap="rnd">
              <a:solidFill>
                <a:srgbClr val="00CC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'BJM2-4,sort2'!$I$70:$N$70</c:f>
              <c:numCache>
                <c:formatCode>General</c:formatCode>
                <c:ptCount val="6"/>
                <c:pt idx="0">
                  <c:v>377</c:v>
                </c:pt>
                <c:pt idx="1">
                  <c:v>381</c:v>
                </c:pt>
                <c:pt idx="2">
                  <c:v>376</c:v>
                </c:pt>
                <c:pt idx="3">
                  <c:v>363</c:v>
                </c:pt>
                <c:pt idx="4">
                  <c:v>339</c:v>
                </c:pt>
                <c:pt idx="5">
                  <c:v>332</c:v>
                </c:pt>
              </c:numCache>
            </c:numRef>
          </c:val>
          <c:smooth val="0"/>
          <c:extLst>
            <c:ext xmlns:c16="http://schemas.microsoft.com/office/drawing/2014/chart" uri="{C3380CC4-5D6E-409C-BE32-E72D297353CC}">
              <c16:uniqueId val="{0000000D-D5AC-40B8-8C0A-2913F8FC0D76}"/>
            </c:ext>
          </c:extLst>
        </c:ser>
        <c:ser>
          <c:idx val="17"/>
          <c:order val="14"/>
          <c:tx>
            <c:v>fétsa</c:v>
          </c:tx>
          <c:spPr>
            <a:ln w="28575" cap="rnd">
              <a:solidFill>
                <a:srgbClr val="00CC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'BJM2-4,sort2'!$I$71:$N$71</c:f>
              <c:numCache>
                <c:formatCode>General</c:formatCode>
                <c:ptCount val="6"/>
                <c:pt idx="0">
                  <c:v>383</c:v>
                </c:pt>
                <c:pt idx="1">
                  <c:v>367</c:v>
                </c:pt>
                <c:pt idx="2">
                  <c:v>357</c:v>
                </c:pt>
                <c:pt idx="3">
                  <c:v>342</c:v>
                </c:pt>
                <c:pt idx="4">
                  <c:v>337</c:v>
                </c:pt>
                <c:pt idx="5">
                  <c:v>329</c:v>
                </c:pt>
              </c:numCache>
            </c:numRef>
          </c:val>
          <c:smooth val="0"/>
          <c:extLst>
            <c:ext xmlns:c16="http://schemas.microsoft.com/office/drawing/2014/chart" uri="{C3380CC4-5D6E-409C-BE32-E72D297353CC}">
              <c16:uniqueId val="{0000000E-D5AC-40B8-8C0A-2913F8FC0D76}"/>
            </c:ext>
          </c:extLst>
        </c:ser>
        <c:ser>
          <c:idx val="18"/>
          <c:order val="15"/>
          <c:tx>
            <c:v>tséna</c:v>
          </c:tx>
          <c:spPr>
            <a:ln w="28575" cap="rnd">
              <a:solidFill>
                <a:srgbClr val="00CC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'BJM2-4,sort2'!$I$81:$N$81</c:f>
              <c:numCache>
                <c:formatCode>General</c:formatCode>
                <c:ptCount val="6"/>
                <c:pt idx="0">
                  <c:v>410</c:v>
                </c:pt>
                <c:pt idx="1">
                  <c:v>420</c:v>
                </c:pt>
                <c:pt idx="2">
                  <c:v>422</c:v>
                </c:pt>
                <c:pt idx="3">
                  <c:v>395</c:v>
                </c:pt>
                <c:pt idx="4">
                  <c:v>372</c:v>
                </c:pt>
                <c:pt idx="5">
                  <c:v>358</c:v>
                </c:pt>
              </c:numCache>
            </c:numRef>
          </c:val>
          <c:smooth val="0"/>
          <c:extLst>
            <c:ext xmlns:c16="http://schemas.microsoft.com/office/drawing/2014/chart" uri="{C3380CC4-5D6E-409C-BE32-E72D297353CC}">
              <c16:uniqueId val="{0000000F-D5AC-40B8-8C0A-2913F8FC0D76}"/>
            </c:ext>
          </c:extLst>
        </c:ser>
        <c:ser>
          <c:idx val="19"/>
          <c:order val="16"/>
          <c:tx>
            <c:v>tséna</c:v>
          </c:tx>
          <c:spPr>
            <a:ln w="28575" cap="rnd">
              <a:solidFill>
                <a:srgbClr val="00CC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'BJM2-4,sort2'!$I$82:$N$82</c:f>
              <c:numCache>
                <c:formatCode>General</c:formatCode>
                <c:ptCount val="6"/>
                <c:pt idx="0">
                  <c:v>393</c:v>
                </c:pt>
                <c:pt idx="1">
                  <c:v>386</c:v>
                </c:pt>
                <c:pt idx="2">
                  <c:v>376</c:v>
                </c:pt>
                <c:pt idx="3">
                  <c:v>363</c:v>
                </c:pt>
                <c:pt idx="4">
                  <c:v>351</c:v>
                </c:pt>
                <c:pt idx="5">
                  <c:v>346</c:v>
                </c:pt>
              </c:numCache>
            </c:numRef>
          </c:val>
          <c:smooth val="0"/>
          <c:extLst>
            <c:ext xmlns:c16="http://schemas.microsoft.com/office/drawing/2014/chart" uri="{C3380CC4-5D6E-409C-BE32-E72D297353CC}">
              <c16:uniqueId val="{00000010-D5AC-40B8-8C0A-2913F8FC0D76}"/>
            </c:ext>
          </c:extLst>
        </c:ser>
        <c:ser>
          <c:idx val="20"/>
          <c:order val="17"/>
          <c:tx>
            <c:v>tséna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'BJM2-4,sort2'!$I$83:$N$83</c:f>
              <c:numCache>
                <c:formatCode>General</c:formatCode>
                <c:ptCount val="6"/>
                <c:pt idx="0">
                  <c:v>383</c:v>
                </c:pt>
                <c:pt idx="1">
                  <c:v>370</c:v>
                </c:pt>
                <c:pt idx="2">
                  <c:v>359</c:v>
                </c:pt>
                <c:pt idx="3">
                  <c:v>341</c:v>
                </c:pt>
                <c:pt idx="4">
                  <c:v>336</c:v>
                </c:pt>
                <c:pt idx="5">
                  <c:v>344</c:v>
                </c:pt>
              </c:numCache>
            </c:numRef>
          </c:val>
          <c:smooth val="0"/>
          <c:extLst>
            <c:ext xmlns:c16="http://schemas.microsoft.com/office/drawing/2014/chart" uri="{C3380CC4-5D6E-409C-BE32-E72D297353CC}">
              <c16:uniqueId val="{00000011-D5AC-40B8-8C0A-2913F8FC0D76}"/>
            </c:ext>
          </c:extLst>
        </c:ser>
        <c:ser>
          <c:idx val="21"/>
          <c:order val="18"/>
          <c:tx>
            <c:v>fɛ́la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'BJM2-4,sort2'!$I$104:$N$104</c:f>
              <c:numCache>
                <c:formatCode>General</c:formatCode>
                <c:ptCount val="6"/>
                <c:pt idx="0">
                  <c:v>548</c:v>
                </c:pt>
                <c:pt idx="1">
                  <c:v>595</c:v>
                </c:pt>
                <c:pt idx="2">
                  <c:v>585</c:v>
                </c:pt>
                <c:pt idx="3">
                  <c:v>558</c:v>
                </c:pt>
                <c:pt idx="4">
                  <c:v>535</c:v>
                </c:pt>
                <c:pt idx="5">
                  <c:v>522</c:v>
                </c:pt>
              </c:numCache>
            </c:numRef>
          </c:val>
          <c:smooth val="0"/>
          <c:extLst>
            <c:ext xmlns:c16="http://schemas.microsoft.com/office/drawing/2014/chart" uri="{C3380CC4-5D6E-409C-BE32-E72D297353CC}">
              <c16:uniqueId val="{00000012-D5AC-40B8-8C0A-2913F8FC0D76}"/>
            </c:ext>
          </c:extLst>
        </c:ser>
        <c:ser>
          <c:idx val="22"/>
          <c:order val="19"/>
          <c:tx>
            <c:v>fɛ́la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'BJM2-4,sort2'!$I$105:$N$105</c:f>
              <c:numCache>
                <c:formatCode>General</c:formatCode>
                <c:ptCount val="6"/>
                <c:pt idx="0">
                  <c:v>569</c:v>
                </c:pt>
                <c:pt idx="1">
                  <c:v>573</c:v>
                </c:pt>
                <c:pt idx="2">
                  <c:v>562</c:v>
                </c:pt>
                <c:pt idx="3">
                  <c:v>536</c:v>
                </c:pt>
                <c:pt idx="4">
                  <c:v>507</c:v>
                </c:pt>
                <c:pt idx="5">
                  <c:v>519</c:v>
                </c:pt>
              </c:numCache>
            </c:numRef>
          </c:val>
          <c:smooth val="0"/>
          <c:extLst>
            <c:ext xmlns:c16="http://schemas.microsoft.com/office/drawing/2014/chart" uri="{C3380CC4-5D6E-409C-BE32-E72D297353CC}">
              <c16:uniqueId val="{00000013-D5AC-40B8-8C0A-2913F8FC0D76}"/>
            </c:ext>
          </c:extLst>
        </c:ser>
        <c:ser>
          <c:idx val="23"/>
          <c:order val="20"/>
          <c:tx>
            <c:v>fɛ́la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'BJM2-4,sort2'!$I$106:$N$106</c:f>
              <c:numCache>
                <c:formatCode>General</c:formatCode>
                <c:ptCount val="6"/>
                <c:pt idx="0">
                  <c:v>531</c:v>
                </c:pt>
                <c:pt idx="1">
                  <c:v>540</c:v>
                </c:pt>
                <c:pt idx="2">
                  <c:v>523</c:v>
                </c:pt>
                <c:pt idx="3">
                  <c:v>512</c:v>
                </c:pt>
                <c:pt idx="4">
                  <c:v>479</c:v>
                </c:pt>
                <c:pt idx="5">
                  <c:v>495</c:v>
                </c:pt>
              </c:numCache>
            </c:numRef>
          </c:val>
          <c:smooth val="0"/>
          <c:extLst>
            <c:ext xmlns:c16="http://schemas.microsoft.com/office/drawing/2014/chart" uri="{C3380CC4-5D6E-409C-BE32-E72D297353CC}">
              <c16:uniqueId val="{00000014-D5AC-40B8-8C0A-2913F8FC0D76}"/>
            </c:ext>
          </c:extLst>
        </c:ser>
        <c:ser>
          <c:idx val="24"/>
          <c:order val="21"/>
          <c:tx>
            <c:v>fɛ́la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'BJM2-4,sort2'!$I$107:$N$107</c:f>
              <c:numCache>
                <c:formatCode>General</c:formatCode>
                <c:ptCount val="6"/>
                <c:pt idx="0">
                  <c:v>509</c:v>
                </c:pt>
                <c:pt idx="1">
                  <c:v>511</c:v>
                </c:pt>
                <c:pt idx="2">
                  <c:v>502</c:v>
                </c:pt>
                <c:pt idx="3">
                  <c:v>497</c:v>
                </c:pt>
                <c:pt idx="4">
                  <c:v>486</c:v>
                </c:pt>
                <c:pt idx="5">
                  <c:v>493</c:v>
                </c:pt>
              </c:numCache>
            </c:numRef>
          </c:val>
          <c:smooth val="0"/>
          <c:extLst>
            <c:ext xmlns:c16="http://schemas.microsoft.com/office/drawing/2014/chart" uri="{C3380CC4-5D6E-409C-BE32-E72D297353CC}">
              <c16:uniqueId val="{00000015-D5AC-40B8-8C0A-2913F8FC0D76}"/>
            </c:ext>
          </c:extLst>
        </c:ser>
        <c:ser>
          <c:idx val="25"/>
          <c:order val="22"/>
          <c:tx>
            <c:v>pʊrɔfɛ́sa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'BJM2-4,sort2'!$I$109:$N$109</c:f>
              <c:numCache>
                <c:formatCode>General</c:formatCode>
                <c:ptCount val="6"/>
                <c:pt idx="0">
                  <c:v>542</c:v>
                </c:pt>
                <c:pt idx="1">
                  <c:v>542</c:v>
                </c:pt>
                <c:pt idx="2">
                  <c:v>513</c:v>
                </c:pt>
                <c:pt idx="3">
                  <c:v>505</c:v>
                </c:pt>
                <c:pt idx="4">
                  <c:v>525</c:v>
                </c:pt>
                <c:pt idx="5">
                  <c:v>533</c:v>
                </c:pt>
              </c:numCache>
            </c:numRef>
          </c:val>
          <c:smooth val="0"/>
          <c:extLst>
            <c:ext xmlns:c16="http://schemas.microsoft.com/office/drawing/2014/chart" uri="{C3380CC4-5D6E-409C-BE32-E72D297353CC}">
              <c16:uniqueId val="{00000016-D5AC-40B8-8C0A-2913F8FC0D76}"/>
            </c:ext>
          </c:extLst>
        </c:ser>
        <c:ser>
          <c:idx val="26"/>
          <c:order val="23"/>
          <c:tx>
            <c:v>pʊrɔfɛ́sa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'BJM2-4,sort2'!$I$110:$N$110</c:f>
              <c:numCache>
                <c:formatCode>General</c:formatCode>
                <c:ptCount val="6"/>
                <c:pt idx="0">
                  <c:v>503</c:v>
                </c:pt>
                <c:pt idx="1">
                  <c:v>530</c:v>
                </c:pt>
                <c:pt idx="2">
                  <c:v>538</c:v>
                </c:pt>
                <c:pt idx="3">
                  <c:v>521</c:v>
                </c:pt>
                <c:pt idx="4">
                  <c:v>496</c:v>
                </c:pt>
                <c:pt idx="5">
                  <c:v>492</c:v>
                </c:pt>
              </c:numCache>
            </c:numRef>
          </c:val>
          <c:smooth val="0"/>
          <c:extLst>
            <c:ext xmlns:c16="http://schemas.microsoft.com/office/drawing/2014/chart" uri="{C3380CC4-5D6E-409C-BE32-E72D297353CC}">
              <c16:uniqueId val="{00000017-D5AC-40B8-8C0A-2913F8FC0D76}"/>
            </c:ext>
          </c:extLst>
        </c:ser>
        <c:ser>
          <c:idx val="27"/>
          <c:order val="24"/>
          <c:tx>
            <c:v>pʊrɔfɛ́sa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'BJM2-4,sort2'!$I$111:$N$111</c:f>
              <c:numCache>
                <c:formatCode>General</c:formatCode>
                <c:ptCount val="6"/>
                <c:pt idx="0">
                  <c:v>481</c:v>
                </c:pt>
                <c:pt idx="1">
                  <c:v>488</c:v>
                </c:pt>
                <c:pt idx="2">
                  <c:v>479</c:v>
                </c:pt>
                <c:pt idx="3">
                  <c:v>452</c:v>
                </c:pt>
                <c:pt idx="4">
                  <c:v>456</c:v>
                </c:pt>
                <c:pt idx="5">
                  <c:v>453</c:v>
                </c:pt>
              </c:numCache>
            </c:numRef>
          </c:val>
          <c:smooth val="0"/>
          <c:extLst>
            <c:ext xmlns:c16="http://schemas.microsoft.com/office/drawing/2014/chart" uri="{C3380CC4-5D6E-409C-BE32-E72D297353CC}">
              <c16:uniqueId val="{00000018-D5AC-40B8-8C0A-2913F8FC0D76}"/>
            </c:ext>
          </c:extLst>
        </c:ser>
        <c:ser>
          <c:idx val="28"/>
          <c:order val="25"/>
          <c:tx>
            <c:v>tsɛ́na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'BJM2-4,sort2'!$I$115:$N$115</c:f>
              <c:numCache>
                <c:formatCode>General</c:formatCode>
                <c:ptCount val="6"/>
                <c:pt idx="0">
                  <c:v>553</c:v>
                </c:pt>
                <c:pt idx="1">
                  <c:v>574</c:v>
                </c:pt>
                <c:pt idx="2">
                  <c:v>564</c:v>
                </c:pt>
                <c:pt idx="3">
                  <c:v>549</c:v>
                </c:pt>
                <c:pt idx="4">
                  <c:v>515</c:v>
                </c:pt>
                <c:pt idx="5">
                  <c:v>510</c:v>
                </c:pt>
              </c:numCache>
            </c:numRef>
          </c:val>
          <c:smooth val="0"/>
          <c:extLst>
            <c:ext xmlns:c16="http://schemas.microsoft.com/office/drawing/2014/chart" uri="{C3380CC4-5D6E-409C-BE32-E72D297353CC}">
              <c16:uniqueId val="{00000019-D5AC-40B8-8C0A-2913F8FC0D76}"/>
            </c:ext>
          </c:extLst>
        </c:ser>
        <c:ser>
          <c:idx val="29"/>
          <c:order val="26"/>
          <c:tx>
            <c:v>tsɛ́na</c:v>
          </c:tx>
          <c:spPr>
            <a:ln w="28575" cap="rnd">
              <a:solidFill>
                <a:srgbClr val="FFC0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'BJM2-4,sort2'!$I$116:$N$116</c:f>
              <c:numCache>
                <c:formatCode>General</c:formatCode>
                <c:ptCount val="6"/>
                <c:pt idx="0">
                  <c:v>537</c:v>
                </c:pt>
                <c:pt idx="1">
                  <c:v>529</c:v>
                </c:pt>
                <c:pt idx="2">
                  <c:v>515</c:v>
                </c:pt>
                <c:pt idx="3">
                  <c:v>489</c:v>
                </c:pt>
                <c:pt idx="4">
                  <c:v>484</c:v>
                </c:pt>
                <c:pt idx="5">
                  <c:v>510</c:v>
                </c:pt>
              </c:numCache>
            </c:numRef>
          </c:val>
          <c:smooth val="0"/>
          <c:extLst>
            <c:ext xmlns:c16="http://schemas.microsoft.com/office/drawing/2014/chart" uri="{C3380CC4-5D6E-409C-BE32-E72D297353CC}">
              <c16:uniqueId val="{0000001A-D5AC-40B8-8C0A-2913F8FC0D76}"/>
            </c:ext>
          </c:extLst>
        </c:ser>
        <c:ser>
          <c:idx val="30"/>
          <c:order val="27"/>
          <c:tx>
            <c:v>tsɛ́na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'BJM2-4,sort2'!$I$117:$N$117</c:f>
              <c:numCache>
                <c:formatCode>General</c:formatCode>
                <c:ptCount val="6"/>
                <c:pt idx="0">
                  <c:v>527</c:v>
                </c:pt>
                <c:pt idx="1">
                  <c:v>506</c:v>
                </c:pt>
                <c:pt idx="2">
                  <c:v>486</c:v>
                </c:pt>
                <c:pt idx="3">
                  <c:v>475</c:v>
                </c:pt>
                <c:pt idx="4">
                  <c:v>467</c:v>
                </c:pt>
                <c:pt idx="5">
                  <c:v>463</c:v>
                </c:pt>
              </c:numCache>
            </c:numRef>
          </c:val>
          <c:smooth val="0"/>
          <c:extLst>
            <c:ext xmlns:c16="http://schemas.microsoft.com/office/drawing/2014/chart" uri="{C3380CC4-5D6E-409C-BE32-E72D297353CC}">
              <c16:uniqueId val="{0000001B-D5AC-40B8-8C0A-2913F8FC0D76}"/>
            </c:ext>
          </c:extLst>
        </c:ser>
        <c:dLbls>
          <c:showLegendKey val="0"/>
          <c:showVal val="0"/>
          <c:showCatName val="0"/>
          <c:showSerName val="0"/>
          <c:showPercent val="0"/>
          <c:showBubbleSize val="0"/>
        </c:dLbls>
        <c:smooth val="0"/>
        <c:axId val="455903160"/>
        <c:axId val="455903488"/>
      </c:lineChart>
      <c:catAx>
        <c:axId val="455903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55903488"/>
        <c:crosses val="autoZero"/>
        <c:auto val="1"/>
        <c:lblAlgn val="ctr"/>
        <c:lblOffset val="100"/>
        <c:noMultiLvlLbl val="0"/>
      </c:catAx>
      <c:valAx>
        <c:axId val="455903488"/>
        <c:scaling>
          <c:orientation val="minMax"/>
          <c:max val="65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55903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u="none" strike="noStrike" baseline="0">
                <a:effectLst/>
              </a:rPr>
              <a:t>F1 trajectories of front vowels in high-toned penultimate syllables </a:t>
            </a:r>
            <a:r>
              <a:rPr lang="de-DE" sz="1400" b="0" i="0" u="none" strike="noStrike" baseline="0">
                <a:effectLst/>
              </a:rPr>
              <a:t>(IO)</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bítsa</c:v>
          </c:tx>
          <c:spPr>
            <a:ln w="28575" cap="rnd">
              <a:solidFill>
                <a:srgbClr val="7030A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'tab,sorted'!$I$173:$N$173</c:f>
              <c:numCache>
                <c:formatCode>General</c:formatCode>
                <c:ptCount val="6"/>
                <c:pt idx="0">
                  <c:v>244</c:v>
                </c:pt>
                <c:pt idx="1">
                  <c:v>285</c:v>
                </c:pt>
                <c:pt idx="2">
                  <c:v>252</c:v>
                </c:pt>
                <c:pt idx="3">
                  <c:v>239</c:v>
                </c:pt>
                <c:pt idx="4">
                  <c:v>232</c:v>
                </c:pt>
                <c:pt idx="5">
                  <c:v>239</c:v>
                </c:pt>
              </c:numCache>
            </c:numRef>
          </c:val>
          <c:smooth val="0"/>
          <c:extLst>
            <c:ext xmlns:c16="http://schemas.microsoft.com/office/drawing/2014/chart" uri="{C3380CC4-5D6E-409C-BE32-E72D297353CC}">
              <c16:uniqueId val="{00000000-CB13-4AD6-81E6-6D71C5CDF681}"/>
            </c:ext>
          </c:extLst>
        </c:ser>
        <c:ser>
          <c:idx val="1"/>
          <c:order val="1"/>
          <c:tx>
            <c:v>bítsa</c:v>
          </c:tx>
          <c:spPr>
            <a:ln w="28575" cap="rnd">
              <a:solidFill>
                <a:srgbClr val="7030A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'tab,sorted'!$I$174:$N$174</c:f>
              <c:numCache>
                <c:formatCode>General</c:formatCode>
                <c:ptCount val="6"/>
                <c:pt idx="0">
                  <c:v>249</c:v>
                </c:pt>
                <c:pt idx="1">
                  <c:v>280</c:v>
                </c:pt>
                <c:pt idx="2">
                  <c:v>250</c:v>
                </c:pt>
                <c:pt idx="3">
                  <c:v>238</c:v>
                </c:pt>
                <c:pt idx="4">
                  <c:v>233</c:v>
                </c:pt>
                <c:pt idx="5">
                  <c:v>251</c:v>
                </c:pt>
              </c:numCache>
            </c:numRef>
          </c:val>
          <c:smooth val="0"/>
          <c:extLst>
            <c:ext xmlns:c16="http://schemas.microsoft.com/office/drawing/2014/chart" uri="{C3380CC4-5D6E-409C-BE32-E72D297353CC}">
              <c16:uniqueId val="{00000001-CB13-4AD6-81E6-6D71C5CDF681}"/>
            </c:ext>
          </c:extLst>
        </c:ser>
        <c:ser>
          <c:idx val="2"/>
          <c:order val="2"/>
          <c:tx>
            <c:v>bítsa</c:v>
          </c:tx>
          <c:spPr>
            <a:ln w="28575" cap="rnd">
              <a:solidFill>
                <a:srgbClr val="7030A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2-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'tab,sorted'!$I$175:$N$175</c:f>
              <c:numCache>
                <c:formatCode>General</c:formatCode>
                <c:ptCount val="6"/>
                <c:pt idx="0">
                  <c:v>246</c:v>
                </c:pt>
                <c:pt idx="1">
                  <c:v>256</c:v>
                </c:pt>
                <c:pt idx="2">
                  <c:v>239</c:v>
                </c:pt>
                <c:pt idx="3">
                  <c:v>229</c:v>
                </c:pt>
                <c:pt idx="4">
                  <c:v>228</c:v>
                </c:pt>
                <c:pt idx="5">
                  <c:v>228</c:v>
                </c:pt>
              </c:numCache>
            </c:numRef>
          </c:val>
          <c:smooth val="0"/>
          <c:extLst>
            <c:ext xmlns:c16="http://schemas.microsoft.com/office/drawing/2014/chart" uri="{C3380CC4-5D6E-409C-BE32-E72D297353CC}">
              <c16:uniqueId val="{00000003-CB13-4AD6-81E6-6D71C5CDF681}"/>
            </c:ext>
          </c:extLst>
        </c:ser>
        <c:ser>
          <c:idx val="3"/>
          <c:order val="3"/>
          <c:tx>
            <c:v>físa</c:v>
          </c:tx>
          <c:spPr>
            <a:ln w="28575" cap="rnd">
              <a:solidFill>
                <a:srgbClr val="7030A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4-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'tab,sorted'!$I$177:$N$177</c:f>
              <c:numCache>
                <c:formatCode>General</c:formatCode>
                <c:ptCount val="6"/>
                <c:pt idx="0">
                  <c:v>310</c:v>
                </c:pt>
                <c:pt idx="1">
                  <c:v>313</c:v>
                </c:pt>
                <c:pt idx="2">
                  <c:v>287</c:v>
                </c:pt>
                <c:pt idx="3">
                  <c:v>269</c:v>
                </c:pt>
                <c:pt idx="4">
                  <c:v>259</c:v>
                </c:pt>
                <c:pt idx="5">
                  <c:v>255</c:v>
                </c:pt>
              </c:numCache>
            </c:numRef>
          </c:val>
          <c:smooth val="0"/>
          <c:extLst>
            <c:ext xmlns:c16="http://schemas.microsoft.com/office/drawing/2014/chart" uri="{C3380CC4-5D6E-409C-BE32-E72D297353CC}">
              <c16:uniqueId val="{00000005-CB13-4AD6-81E6-6D71C5CDF681}"/>
            </c:ext>
          </c:extLst>
        </c:ser>
        <c:ser>
          <c:idx val="4"/>
          <c:order val="4"/>
          <c:tx>
            <c:v>físa</c:v>
          </c:tx>
          <c:spPr>
            <a:ln w="28575" cap="rnd">
              <a:solidFill>
                <a:srgbClr val="7030A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'tab,sorted'!$I$178:$N$178</c:f>
              <c:numCache>
                <c:formatCode>General</c:formatCode>
                <c:ptCount val="6"/>
                <c:pt idx="0">
                  <c:v>306</c:v>
                </c:pt>
                <c:pt idx="1">
                  <c:v>290</c:v>
                </c:pt>
                <c:pt idx="2">
                  <c:v>274</c:v>
                </c:pt>
                <c:pt idx="3">
                  <c:v>265</c:v>
                </c:pt>
                <c:pt idx="4">
                  <c:v>267</c:v>
                </c:pt>
                <c:pt idx="5">
                  <c:v>264</c:v>
                </c:pt>
              </c:numCache>
            </c:numRef>
          </c:val>
          <c:smooth val="0"/>
          <c:extLst>
            <c:ext xmlns:c16="http://schemas.microsoft.com/office/drawing/2014/chart" uri="{C3380CC4-5D6E-409C-BE32-E72D297353CC}">
              <c16:uniqueId val="{00000006-CB13-4AD6-81E6-6D71C5CDF681}"/>
            </c:ext>
          </c:extLst>
        </c:ser>
        <c:ser>
          <c:idx val="5"/>
          <c:order val="5"/>
          <c:tx>
            <c:v>físa</c:v>
          </c:tx>
          <c:spPr>
            <a:ln w="28575" cap="rnd">
              <a:solidFill>
                <a:srgbClr val="7030A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'tab,sorted'!$I$179:$N$179</c:f>
              <c:numCache>
                <c:formatCode>General</c:formatCode>
                <c:ptCount val="6"/>
                <c:pt idx="0">
                  <c:v>341</c:v>
                </c:pt>
                <c:pt idx="1">
                  <c:v>342</c:v>
                </c:pt>
                <c:pt idx="2">
                  <c:v>332</c:v>
                </c:pt>
                <c:pt idx="3">
                  <c:v>299</c:v>
                </c:pt>
                <c:pt idx="4">
                  <c:v>244</c:v>
                </c:pt>
                <c:pt idx="5">
                  <c:v>202</c:v>
                </c:pt>
              </c:numCache>
            </c:numRef>
          </c:val>
          <c:smooth val="0"/>
          <c:extLst>
            <c:ext xmlns:c16="http://schemas.microsoft.com/office/drawing/2014/chart" uri="{C3380CC4-5D6E-409C-BE32-E72D297353CC}">
              <c16:uniqueId val="{00000007-CB13-4AD6-81E6-6D71C5CDF681}"/>
            </c:ext>
          </c:extLst>
        </c:ser>
        <c:ser>
          <c:idx val="6"/>
          <c:order val="6"/>
          <c:tx>
            <c:v>pína</c:v>
          </c:tx>
          <c:spPr>
            <a:ln w="28575" cap="rnd">
              <a:solidFill>
                <a:srgbClr val="7030A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'tab,sorted'!$I$191:$N$191</c:f>
              <c:numCache>
                <c:formatCode>General</c:formatCode>
                <c:ptCount val="6"/>
                <c:pt idx="0">
                  <c:v>290</c:v>
                </c:pt>
                <c:pt idx="1">
                  <c:v>264</c:v>
                </c:pt>
                <c:pt idx="2">
                  <c:v>249</c:v>
                </c:pt>
                <c:pt idx="3">
                  <c:v>240</c:v>
                </c:pt>
                <c:pt idx="4">
                  <c:v>235</c:v>
                </c:pt>
                <c:pt idx="5">
                  <c:v>241</c:v>
                </c:pt>
              </c:numCache>
            </c:numRef>
          </c:val>
          <c:smooth val="0"/>
          <c:extLst>
            <c:ext xmlns:c16="http://schemas.microsoft.com/office/drawing/2014/chart" uri="{C3380CC4-5D6E-409C-BE32-E72D297353CC}">
              <c16:uniqueId val="{00000008-CB13-4AD6-81E6-6D71C5CDF681}"/>
            </c:ext>
          </c:extLst>
        </c:ser>
        <c:ser>
          <c:idx val="7"/>
          <c:order val="7"/>
          <c:tx>
            <c:v>pína</c:v>
          </c:tx>
          <c:spPr>
            <a:ln w="28575" cap="rnd">
              <a:solidFill>
                <a:srgbClr val="7030A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9-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'tab,sorted'!$I$192:$N$192</c:f>
              <c:numCache>
                <c:formatCode>General</c:formatCode>
                <c:ptCount val="6"/>
                <c:pt idx="0">
                  <c:v>272</c:v>
                </c:pt>
                <c:pt idx="1">
                  <c:v>272</c:v>
                </c:pt>
                <c:pt idx="2">
                  <c:v>261</c:v>
                </c:pt>
                <c:pt idx="3">
                  <c:v>251</c:v>
                </c:pt>
                <c:pt idx="4">
                  <c:v>248</c:v>
                </c:pt>
                <c:pt idx="5">
                  <c:v>256</c:v>
                </c:pt>
              </c:numCache>
            </c:numRef>
          </c:val>
          <c:smooth val="0"/>
          <c:extLst>
            <c:ext xmlns:c16="http://schemas.microsoft.com/office/drawing/2014/chart" uri="{C3380CC4-5D6E-409C-BE32-E72D297353CC}">
              <c16:uniqueId val="{0000000A-CB13-4AD6-81E6-6D71C5CDF681}"/>
            </c:ext>
          </c:extLst>
        </c:ser>
        <c:ser>
          <c:idx val="8"/>
          <c:order val="8"/>
          <c:tx>
            <c:v>pína</c:v>
          </c:tx>
          <c:spPr>
            <a:ln w="28575" cap="rnd">
              <a:solidFill>
                <a:srgbClr val="7030A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'tab,sorted'!$I$193:$N$193</c:f>
              <c:numCache>
                <c:formatCode>General</c:formatCode>
                <c:ptCount val="6"/>
                <c:pt idx="0">
                  <c:v>276</c:v>
                </c:pt>
                <c:pt idx="1">
                  <c:v>275</c:v>
                </c:pt>
                <c:pt idx="2">
                  <c:v>250</c:v>
                </c:pt>
                <c:pt idx="3">
                  <c:v>243</c:v>
                </c:pt>
                <c:pt idx="4">
                  <c:v>244</c:v>
                </c:pt>
                <c:pt idx="5">
                  <c:v>249</c:v>
                </c:pt>
              </c:numCache>
            </c:numRef>
          </c:val>
          <c:smooth val="0"/>
          <c:extLst>
            <c:ext xmlns:c16="http://schemas.microsoft.com/office/drawing/2014/chart" uri="{C3380CC4-5D6E-409C-BE32-E72D297353CC}">
              <c16:uniqueId val="{0000000B-CB13-4AD6-81E6-6D71C5CDF681}"/>
            </c:ext>
          </c:extLst>
        </c:ser>
        <c:ser>
          <c:idx val="9"/>
          <c:order val="9"/>
          <c:tx>
            <c:v>bɪ́ta</c:v>
          </c:tx>
          <c:spPr>
            <a:ln w="28575" cap="rnd">
              <a:solidFill>
                <a:srgbClr val="0033CC"/>
              </a:solidFill>
              <a:round/>
            </a:ln>
            <a:effectLst/>
          </c:spPr>
          <c:marker>
            <c:symbol val="none"/>
          </c:marker>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C-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'tab,sorted'!$I$199:$N$199</c:f>
              <c:numCache>
                <c:formatCode>General</c:formatCode>
                <c:ptCount val="6"/>
                <c:pt idx="0">
                  <c:v>324</c:v>
                </c:pt>
                <c:pt idx="1">
                  <c:v>336</c:v>
                </c:pt>
                <c:pt idx="2">
                  <c:v>347</c:v>
                </c:pt>
                <c:pt idx="3">
                  <c:v>357</c:v>
                </c:pt>
                <c:pt idx="4">
                  <c:v>362</c:v>
                </c:pt>
                <c:pt idx="5">
                  <c:v>362</c:v>
                </c:pt>
              </c:numCache>
            </c:numRef>
          </c:val>
          <c:smooth val="0"/>
          <c:extLst>
            <c:ext xmlns:c16="http://schemas.microsoft.com/office/drawing/2014/chart" uri="{C3380CC4-5D6E-409C-BE32-E72D297353CC}">
              <c16:uniqueId val="{0000000D-CB13-4AD6-81E6-6D71C5CDF681}"/>
            </c:ext>
          </c:extLst>
        </c:ser>
        <c:ser>
          <c:idx val="10"/>
          <c:order val="10"/>
          <c:tx>
            <c:v>bɪ́ta</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'tab,sorted'!$I$200:$N$200</c:f>
              <c:numCache>
                <c:formatCode>General</c:formatCode>
                <c:ptCount val="6"/>
                <c:pt idx="0">
                  <c:v>325</c:v>
                </c:pt>
                <c:pt idx="1">
                  <c:v>324</c:v>
                </c:pt>
                <c:pt idx="2">
                  <c:v>331</c:v>
                </c:pt>
                <c:pt idx="3">
                  <c:v>335</c:v>
                </c:pt>
                <c:pt idx="4">
                  <c:v>334</c:v>
                </c:pt>
                <c:pt idx="5">
                  <c:v>343</c:v>
                </c:pt>
              </c:numCache>
            </c:numRef>
          </c:val>
          <c:smooth val="0"/>
          <c:extLst>
            <c:ext xmlns:c16="http://schemas.microsoft.com/office/drawing/2014/chart" uri="{C3380CC4-5D6E-409C-BE32-E72D297353CC}">
              <c16:uniqueId val="{0000000E-CB13-4AD6-81E6-6D71C5CDF681}"/>
            </c:ext>
          </c:extLst>
        </c:ser>
        <c:ser>
          <c:idx val="11"/>
          <c:order val="11"/>
          <c:tx>
            <c:v>bɪ́ta</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'tab,sorted'!$I$201:$N$201</c:f>
              <c:numCache>
                <c:formatCode>General</c:formatCode>
                <c:ptCount val="6"/>
                <c:pt idx="0">
                  <c:v>336</c:v>
                </c:pt>
                <c:pt idx="1">
                  <c:v>338</c:v>
                </c:pt>
                <c:pt idx="2">
                  <c:v>345</c:v>
                </c:pt>
                <c:pt idx="3">
                  <c:v>357</c:v>
                </c:pt>
                <c:pt idx="4">
                  <c:v>361</c:v>
                </c:pt>
                <c:pt idx="5">
                  <c:v>358</c:v>
                </c:pt>
              </c:numCache>
            </c:numRef>
          </c:val>
          <c:smooth val="0"/>
          <c:extLst>
            <c:ext xmlns:c16="http://schemas.microsoft.com/office/drawing/2014/chart" uri="{C3380CC4-5D6E-409C-BE32-E72D297353CC}">
              <c16:uniqueId val="{0000000F-CB13-4AD6-81E6-6D71C5CDF681}"/>
            </c:ext>
          </c:extLst>
        </c:ser>
        <c:ser>
          <c:idx val="12"/>
          <c:order val="12"/>
          <c:tx>
            <c:v>dʒɪ́sa</c:v>
          </c:tx>
          <c:spPr>
            <a:ln w="28575" cap="rnd">
              <a:solidFill>
                <a:srgbClr val="0033CC"/>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0-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'tab,sorted'!$I$227:$N$227</c:f>
              <c:numCache>
                <c:formatCode>General</c:formatCode>
                <c:ptCount val="6"/>
                <c:pt idx="0">
                  <c:v>351</c:v>
                </c:pt>
                <c:pt idx="1">
                  <c:v>362</c:v>
                </c:pt>
                <c:pt idx="2">
                  <c:v>385</c:v>
                </c:pt>
                <c:pt idx="3">
                  <c:v>390</c:v>
                </c:pt>
                <c:pt idx="4">
                  <c:v>378</c:v>
                </c:pt>
                <c:pt idx="5">
                  <c:v>359</c:v>
                </c:pt>
              </c:numCache>
            </c:numRef>
          </c:val>
          <c:smooth val="0"/>
          <c:extLst>
            <c:ext xmlns:c16="http://schemas.microsoft.com/office/drawing/2014/chart" uri="{C3380CC4-5D6E-409C-BE32-E72D297353CC}">
              <c16:uniqueId val="{00000011-CB13-4AD6-81E6-6D71C5CDF681}"/>
            </c:ext>
          </c:extLst>
        </c:ser>
        <c:ser>
          <c:idx val="13"/>
          <c:order val="13"/>
          <c:tx>
            <c:v>dʒɪ́sa</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'tab,sorted'!$I$228:$N$228</c:f>
              <c:numCache>
                <c:formatCode>General</c:formatCode>
                <c:ptCount val="6"/>
                <c:pt idx="0">
                  <c:v>340</c:v>
                </c:pt>
                <c:pt idx="1">
                  <c:v>357</c:v>
                </c:pt>
                <c:pt idx="2">
                  <c:v>384</c:v>
                </c:pt>
                <c:pt idx="3">
                  <c:v>380</c:v>
                </c:pt>
                <c:pt idx="4">
                  <c:v>368</c:v>
                </c:pt>
                <c:pt idx="5">
                  <c:v>345</c:v>
                </c:pt>
              </c:numCache>
            </c:numRef>
          </c:val>
          <c:smooth val="0"/>
          <c:extLst>
            <c:ext xmlns:c16="http://schemas.microsoft.com/office/drawing/2014/chart" uri="{C3380CC4-5D6E-409C-BE32-E72D297353CC}">
              <c16:uniqueId val="{00000012-CB13-4AD6-81E6-6D71C5CDF681}"/>
            </c:ext>
          </c:extLst>
        </c:ser>
        <c:ser>
          <c:idx val="14"/>
          <c:order val="14"/>
          <c:tx>
            <c:v>dʒɪ́sa</c:v>
          </c:tx>
          <c:spPr>
            <a:ln w="28575" cap="rnd">
              <a:solidFill>
                <a:srgbClr val="0033CC"/>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'tab,sorted'!$I$229:$N$229</c:f>
              <c:numCache>
                <c:formatCode>General</c:formatCode>
                <c:ptCount val="6"/>
                <c:pt idx="0">
                  <c:v>340</c:v>
                </c:pt>
                <c:pt idx="1">
                  <c:v>343</c:v>
                </c:pt>
                <c:pt idx="2">
                  <c:v>358</c:v>
                </c:pt>
                <c:pt idx="3">
                  <c:v>357</c:v>
                </c:pt>
                <c:pt idx="4">
                  <c:v>352</c:v>
                </c:pt>
                <c:pt idx="5">
                  <c:v>335</c:v>
                </c:pt>
              </c:numCache>
            </c:numRef>
          </c:val>
          <c:smooth val="0"/>
          <c:extLst>
            <c:ext xmlns:c16="http://schemas.microsoft.com/office/drawing/2014/chart" uri="{C3380CC4-5D6E-409C-BE32-E72D297353CC}">
              <c16:uniqueId val="{00000013-CB13-4AD6-81E6-6D71C5CDF681}"/>
            </c:ext>
          </c:extLst>
        </c:ser>
        <c:ser>
          <c:idx val="15"/>
          <c:order val="15"/>
          <c:tx>
            <c:v>fétsa</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'tab,sorted'!$I$243:$N$243</c:f>
              <c:numCache>
                <c:formatCode>General</c:formatCode>
                <c:ptCount val="6"/>
                <c:pt idx="0">
                  <c:v>405</c:v>
                </c:pt>
                <c:pt idx="1">
                  <c:v>397</c:v>
                </c:pt>
                <c:pt idx="2">
                  <c:v>389</c:v>
                </c:pt>
                <c:pt idx="3">
                  <c:v>379</c:v>
                </c:pt>
                <c:pt idx="4">
                  <c:v>369</c:v>
                </c:pt>
                <c:pt idx="5">
                  <c:v>368</c:v>
                </c:pt>
              </c:numCache>
            </c:numRef>
          </c:val>
          <c:smooth val="0"/>
          <c:extLst>
            <c:ext xmlns:c16="http://schemas.microsoft.com/office/drawing/2014/chart" uri="{C3380CC4-5D6E-409C-BE32-E72D297353CC}">
              <c16:uniqueId val="{00000014-CB13-4AD6-81E6-6D71C5CDF681}"/>
            </c:ext>
          </c:extLst>
        </c:ser>
        <c:ser>
          <c:idx val="16"/>
          <c:order val="16"/>
          <c:tx>
            <c:v>fétsa</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'tab,sorted'!$I$244:$N$244</c:f>
              <c:numCache>
                <c:formatCode>General</c:formatCode>
                <c:ptCount val="6"/>
                <c:pt idx="0">
                  <c:v>398</c:v>
                </c:pt>
                <c:pt idx="1">
                  <c:v>387</c:v>
                </c:pt>
                <c:pt idx="2">
                  <c:v>380</c:v>
                </c:pt>
                <c:pt idx="3">
                  <c:v>378</c:v>
                </c:pt>
                <c:pt idx="4">
                  <c:v>372</c:v>
                </c:pt>
                <c:pt idx="5">
                  <c:v>365</c:v>
                </c:pt>
              </c:numCache>
            </c:numRef>
          </c:val>
          <c:smooth val="0"/>
          <c:extLst>
            <c:ext xmlns:c16="http://schemas.microsoft.com/office/drawing/2014/chart" uri="{C3380CC4-5D6E-409C-BE32-E72D297353CC}">
              <c16:uniqueId val="{00000015-CB13-4AD6-81E6-6D71C5CDF681}"/>
            </c:ext>
          </c:extLst>
        </c:ser>
        <c:ser>
          <c:idx val="17"/>
          <c:order val="17"/>
          <c:tx>
            <c:v>fétsa</c:v>
          </c:tx>
          <c:spPr>
            <a:ln w="28575" cap="rnd">
              <a:solidFill>
                <a:srgbClr val="00CC00"/>
              </a:solidFill>
              <a:round/>
            </a:ln>
            <a:effectLst/>
          </c:spPr>
          <c:marker>
            <c:symbol val="none"/>
          </c:marker>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6-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'tab,sorted'!$I$245:$N$245</c:f>
              <c:numCache>
                <c:formatCode>General</c:formatCode>
                <c:ptCount val="6"/>
                <c:pt idx="0">
                  <c:v>393</c:v>
                </c:pt>
                <c:pt idx="1">
                  <c:v>378</c:v>
                </c:pt>
                <c:pt idx="2">
                  <c:v>369</c:v>
                </c:pt>
                <c:pt idx="3">
                  <c:v>361</c:v>
                </c:pt>
                <c:pt idx="4">
                  <c:v>356</c:v>
                </c:pt>
                <c:pt idx="5">
                  <c:v>356</c:v>
                </c:pt>
              </c:numCache>
            </c:numRef>
          </c:val>
          <c:smooth val="0"/>
          <c:extLst>
            <c:ext xmlns:c16="http://schemas.microsoft.com/office/drawing/2014/chart" uri="{C3380CC4-5D6E-409C-BE32-E72D297353CC}">
              <c16:uniqueId val="{00000017-CB13-4AD6-81E6-6D71C5CDF681}"/>
            </c:ext>
          </c:extLst>
        </c:ser>
        <c:ser>
          <c:idx val="18"/>
          <c:order val="18"/>
          <c:tx>
            <c:v>séna</c:v>
          </c:tx>
          <c:spPr>
            <a:ln w="28575" cap="rnd">
              <a:solidFill>
                <a:srgbClr val="00CC0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8-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'tab,sorted'!$I$248:$N$248</c:f>
              <c:numCache>
                <c:formatCode>General</c:formatCode>
                <c:ptCount val="6"/>
                <c:pt idx="0">
                  <c:v>431</c:v>
                </c:pt>
                <c:pt idx="1">
                  <c:v>406</c:v>
                </c:pt>
                <c:pt idx="2">
                  <c:v>385</c:v>
                </c:pt>
                <c:pt idx="3">
                  <c:v>374</c:v>
                </c:pt>
                <c:pt idx="4">
                  <c:v>363</c:v>
                </c:pt>
                <c:pt idx="5">
                  <c:v>353</c:v>
                </c:pt>
              </c:numCache>
            </c:numRef>
          </c:val>
          <c:smooth val="0"/>
          <c:extLst>
            <c:ext xmlns:c16="http://schemas.microsoft.com/office/drawing/2014/chart" uri="{C3380CC4-5D6E-409C-BE32-E72D297353CC}">
              <c16:uniqueId val="{00000019-CB13-4AD6-81E6-6D71C5CDF681}"/>
            </c:ext>
          </c:extLst>
        </c:ser>
        <c:ser>
          <c:idx val="19"/>
          <c:order val="19"/>
          <c:tx>
            <c:v>séna</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'tab,sorted'!$I$249:$N$249</c:f>
              <c:numCache>
                <c:formatCode>General</c:formatCode>
                <c:ptCount val="6"/>
                <c:pt idx="0">
                  <c:v>406</c:v>
                </c:pt>
                <c:pt idx="1">
                  <c:v>395</c:v>
                </c:pt>
                <c:pt idx="2">
                  <c:v>387</c:v>
                </c:pt>
                <c:pt idx="3">
                  <c:v>376</c:v>
                </c:pt>
                <c:pt idx="4">
                  <c:v>366</c:v>
                </c:pt>
                <c:pt idx="5">
                  <c:v>368</c:v>
                </c:pt>
              </c:numCache>
            </c:numRef>
          </c:val>
          <c:smooth val="0"/>
          <c:extLst>
            <c:ext xmlns:c16="http://schemas.microsoft.com/office/drawing/2014/chart" uri="{C3380CC4-5D6E-409C-BE32-E72D297353CC}">
              <c16:uniqueId val="{0000001A-CB13-4AD6-81E6-6D71C5CDF681}"/>
            </c:ext>
          </c:extLst>
        </c:ser>
        <c:ser>
          <c:idx val="20"/>
          <c:order val="20"/>
          <c:tx>
            <c:v>séna</c:v>
          </c:tx>
          <c:spPr>
            <a:ln w="28575" cap="rnd">
              <a:solidFill>
                <a:srgbClr val="00CC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'tab,sorted'!$I$250:$N$250</c:f>
              <c:numCache>
                <c:formatCode>General</c:formatCode>
                <c:ptCount val="6"/>
                <c:pt idx="0">
                  <c:v>402</c:v>
                </c:pt>
                <c:pt idx="1">
                  <c:v>389</c:v>
                </c:pt>
                <c:pt idx="2">
                  <c:v>377</c:v>
                </c:pt>
                <c:pt idx="3">
                  <c:v>363</c:v>
                </c:pt>
                <c:pt idx="4">
                  <c:v>351</c:v>
                </c:pt>
                <c:pt idx="5">
                  <c:v>342</c:v>
                </c:pt>
              </c:numCache>
            </c:numRef>
          </c:val>
          <c:smooth val="0"/>
          <c:extLst>
            <c:ext xmlns:c16="http://schemas.microsoft.com/office/drawing/2014/chart" uri="{C3380CC4-5D6E-409C-BE32-E72D297353CC}">
              <c16:uniqueId val="{0000001B-CB13-4AD6-81E6-6D71C5CDF681}"/>
            </c:ext>
          </c:extLst>
        </c:ser>
        <c:ser>
          <c:idx val="24"/>
          <c:order val="21"/>
          <c:tx>
            <c:v>fɛ́la</c:v>
          </c:tx>
          <c:spPr>
            <a:ln w="28575" cap="rnd">
              <a:solidFill>
                <a:srgbClr val="FFC000"/>
              </a:solidFill>
              <a:round/>
            </a:ln>
            <a:effectLst/>
          </c:spPr>
          <c:marker>
            <c:symbol val="none"/>
          </c:marker>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C-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'tab,sorted'!$I$266:$N$266</c:f>
              <c:numCache>
                <c:formatCode>General</c:formatCode>
                <c:ptCount val="6"/>
                <c:pt idx="0">
                  <c:v>570</c:v>
                </c:pt>
                <c:pt idx="1">
                  <c:v>572</c:v>
                </c:pt>
                <c:pt idx="2">
                  <c:v>576</c:v>
                </c:pt>
                <c:pt idx="3">
                  <c:v>570</c:v>
                </c:pt>
                <c:pt idx="4">
                  <c:v>555</c:v>
                </c:pt>
                <c:pt idx="5">
                  <c:v>553</c:v>
                </c:pt>
              </c:numCache>
            </c:numRef>
          </c:val>
          <c:smooth val="0"/>
          <c:extLst>
            <c:ext xmlns:c16="http://schemas.microsoft.com/office/drawing/2014/chart" uri="{C3380CC4-5D6E-409C-BE32-E72D297353CC}">
              <c16:uniqueId val="{0000001D-CB13-4AD6-81E6-6D71C5CDF681}"/>
            </c:ext>
          </c:extLst>
        </c:ser>
        <c:ser>
          <c:idx val="25"/>
          <c:order val="22"/>
          <c:tx>
            <c:v>fɛ́la</c:v>
          </c:tx>
          <c:spPr>
            <a:ln w="28575" cap="rnd">
              <a:solidFill>
                <a:srgbClr val="FFC0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'tab,sorted'!$I$267:$N$267</c:f>
              <c:numCache>
                <c:formatCode>General</c:formatCode>
                <c:ptCount val="6"/>
                <c:pt idx="0">
                  <c:v>531</c:v>
                </c:pt>
                <c:pt idx="1">
                  <c:v>529</c:v>
                </c:pt>
                <c:pt idx="2">
                  <c:v>522</c:v>
                </c:pt>
                <c:pt idx="3">
                  <c:v>513</c:v>
                </c:pt>
                <c:pt idx="4">
                  <c:v>508</c:v>
                </c:pt>
                <c:pt idx="5">
                  <c:v>525</c:v>
                </c:pt>
              </c:numCache>
            </c:numRef>
          </c:val>
          <c:smooth val="0"/>
          <c:extLst>
            <c:ext xmlns:c16="http://schemas.microsoft.com/office/drawing/2014/chart" uri="{C3380CC4-5D6E-409C-BE32-E72D297353CC}">
              <c16:uniqueId val="{0000001E-CB13-4AD6-81E6-6D71C5CDF681}"/>
            </c:ext>
          </c:extLst>
        </c:ser>
        <c:ser>
          <c:idx val="26"/>
          <c:order val="23"/>
          <c:tx>
            <c:v>fɛ́la</c:v>
          </c:tx>
          <c:spPr>
            <a:ln w="28575" cap="rnd">
              <a:solidFill>
                <a:srgbClr val="FFC0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'tab,sorted'!$I$268:$N$268</c:f>
              <c:numCache>
                <c:formatCode>General</c:formatCode>
                <c:ptCount val="6"/>
                <c:pt idx="0">
                  <c:v>509</c:v>
                </c:pt>
                <c:pt idx="1">
                  <c:v>509</c:v>
                </c:pt>
                <c:pt idx="2">
                  <c:v>520</c:v>
                </c:pt>
                <c:pt idx="3">
                  <c:v>529</c:v>
                </c:pt>
                <c:pt idx="4">
                  <c:v>517</c:v>
                </c:pt>
                <c:pt idx="5">
                  <c:v>548</c:v>
                </c:pt>
              </c:numCache>
            </c:numRef>
          </c:val>
          <c:smooth val="0"/>
          <c:extLst>
            <c:ext xmlns:c16="http://schemas.microsoft.com/office/drawing/2014/chart" uri="{C3380CC4-5D6E-409C-BE32-E72D297353CC}">
              <c16:uniqueId val="{0000001F-CB13-4AD6-81E6-6D71C5CDF681}"/>
            </c:ext>
          </c:extLst>
        </c:ser>
        <c:ser>
          <c:idx val="27"/>
          <c:order val="24"/>
          <c:tx>
            <c:v>pʊrɔfɛ́sa</c:v>
          </c:tx>
          <c:spPr>
            <a:ln w="28575" cap="rnd">
              <a:solidFill>
                <a:srgbClr val="FFC0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'tab,sorted'!$I$270:$N$270</c:f>
              <c:numCache>
                <c:formatCode>General</c:formatCode>
                <c:ptCount val="6"/>
                <c:pt idx="0">
                  <c:v>529</c:v>
                </c:pt>
                <c:pt idx="1">
                  <c:v>534</c:v>
                </c:pt>
                <c:pt idx="2">
                  <c:v>522</c:v>
                </c:pt>
                <c:pt idx="3">
                  <c:v>514</c:v>
                </c:pt>
                <c:pt idx="4">
                  <c:v>532</c:v>
                </c:pt>
                <c:pt idx="5">
                  <c:v>545</c:v>
                </c:pt>
              </c:numCache>
            </c:numRef>
          </c:val>
          <c:smooth val="0"/>
          <c:extLst>
            <c:ext xmlns:c16="http://schemas.microsoft.com/office/drawing/2014/chart" uri="{C3380CC4-5D6E-409C-BE32-E72D297353CC}">
              <c16:uniqueId val="{00000020-CB13-4AD6-81E6-6D71C5CDF681}"/>
            </c:ext>
          </c:extLst>
        </c:ser>
        <c:ser>
          <c:idx val="28"/>
          <c:order val="25"/>
          <c:tx>
            <c:v>pʊrɔfɛ́sa</c:v>
          </c:tx>
          <c:spPr>
            <a:ln w="28575" cap="rnd">
              <a:solidFill>
                <a:srgbClr val="FFC0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'tab,sorted'!$I$271:$N$271</c:f>
              <c:numCache>
                <c:formatCode>General</c:formatCode>
                <c:ptCount val="6"/>
                <c:pt idx="0">
                  <c:v>508</c:v>
                </c:pt>
                <c:pt idx="1">
                  <c:v>509</c:v>
                </c:pt>
                <c:pt idx="2">
                  <c:v>532</c:v>
                </c:pt>
                <c:pt idx="3">
                  <c:v>531</c:v>
                </c:pt>
                <c:pt idx="4">
                  <c:v>520</c:v>
                </c:pt>
                <c:pt idx="5">
                  <c:v>496</c:v>
                </c:pt>
              </c:numCache>
            </c:numRef>
          </c:val>
          <c:smooth val="0"/>
          <c:extLst>
            <c:ext xmlns:c16="http://schemas.microsoft.com/office/drawing/2014/chart" uri="{C3380CC4-5D6E-409C-BE32-E72D297353CC}">
              <c16:uniqueId val="{00000021-CB13-4AD6-81E6-6D71C5CDF681}"/>
            </c:ext>
          </c:extLst>
        </c:ser>
        <c:ser>
          <c:idx val="29"/>
          <c:order val="26"/>
          <c:tx>
            <c:v>pʊrɔfɛ́sa</c:v>
          </c:tx>
          <c:spPr>
            <a:ln w="28575" cap="rnd">
              <a:solidFill>
                <a:srgbClr val="FFC000"/>
              </a:solidFill>
              <a:round/>
            </a:ln>
            <a:effectLst/>
          </c:spPr>
          <c:marker>
            <c:symbol val="none"/>
          </c:marker>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22-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'tab,sorted'!$I$272:$N$272</c:f>
              <c:numCache>
                <c:formatCode>General</c:formatCode>
                <c:ptCount val="6"/>
                <c:pt idx="0">
                  <c:v>515</c:v>
                </c:pt>
                <c:pt idx="1">
                  <c:v>502</c:v>
                </c:pt>
                <c:pt idx="2">
                  <c:v>501</c:v>
                </c:pt>
                <c:pt idx="3">
                  <c:v>508</c:v>
                </c:pt>
                <c:pt idx="4">
                  <c:v>521</c:v>
                </c:pt>
                <c:pt idx="5">
                  <c:v>529</c:v>
                </c:pt>
              </c:numCache>
            </c:numRef>
          </c:val>
          <c:smooth val="0"/>
          <c:extLst>
            <c:ext xmlns:c16="http://schemas.microsoft.com/office/drawing/2014/chart" uri="{C3380CC4-5D6E-409C-BE32-E72D297353CC}">
              <c16:uniqueId val="{00000023-CB13-4AD6-81E6-6D71C5CDF681}"/>
            </c:ext>
          </c:extLst>
        </c:ser>
        <c:ser>
          <c:idx val="30"/>
          <c:order val="27"/>
          <c:tx>
            <c:v>tsɛ́na</c:v>
          </c:tx>
          <c:spPr>
            <a:ln w="28575" cap="rnd">
              <a:solidFill>
                <a:srgbClr val="FFC000"/>
              </a:solidFill>
              <a:round/>
            </a:ln>
            <a:effectLst/>
          </c:spPr>
          <c:marker>
            <c:symbol val="none"/>
          </c:marker>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24-CB13-4AD6-81E6-6D71C5CDF68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'tab,sorted'!$I$3:$N$3</c:f>
              <c:strCache>
                <c:ptCount val="6"/>
                <c:pt idx="0">
                  <c:v>F1 (0.125)</c:v>
                </c:pt>
                <c:pt idx="1">
                  <c:v>F1 (0.25)</c:v>
                </c:pt>
                <c:pt idx="2">
                  <c:v>F1 (0.375)</c:v>
                </c:pt>
                <c:pt idx="3">
                  <c:v>F1 (0.5)</c:v>
                </c:pt>
                <c:pt idx="4">
                  <c:v>F1 (0.625)</c:v>
                </c:pt>
                <c:pt idx="5">
                  <c:v>F1 (0.75)</c:v>
                </c:pt>
              </c:strCache>
            </c:strRef>
          </c:cat>
          <c:val>
            <c:numRef>
              <c:f>'tab,sorted'!$I$279:$N$279</c:f>
              <c:numCache>
                <c:formatCode>General</c:formatCode>
                <c:ptCount val="6"/>
                <c:pt idx="0">
                  <c:v>512</c:v>
                </c:pt>
                <c:pt idx="1">
                  <c:v>516</c:v>
                </c:pt>
                <c:pt idx="2">
                  <c:v>518</c:v>
                </c:pt>
                <c:pt idx="3">
                  <c:v>498</c:v>
                </c:pt>
                <c:pt idx="4">
                  <c:v>487</c:v>
                </c:pt>
                <c:pt idx="5">
                  <c:v>504</c:v>
                </c:pt>
              </c:numCache>
            </c:numRef>
          </c:val>
          <c:smooth val="0"/>
          <c:extLst>
            <c:ext xmlns:c16="http://schemas.microsoft.com/office/drawing/2014/chart" uri="{C3380CC4-5D6E-409C-BE32-E72D297353CC}">
              <c16:uniqueId val="{00000025-CB13-4AD6-81E6-6D71C5CDF681}"/>
            </c:ext>
          </c:extLst>
        </c:ser>
        <c:ser>
          <c:idx val="31"/>
          <c:order val="28"/>
          <c:tx>
            <c:v>tsɛ́na</c:v>
          </c:tx>
          <c:spPr>
            <a:ln w="28575" cap="rnd">
              <a:solidFill>
                <a:srgbClr val="FFC0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'tab,sorted'!$I$280:$N$280</c:f>
              <c:numCache>
                <c:formatCode>General</c:formatCode>
                <c:ptCount val="6"/>
                <c:pt idx="0">
                  <c:v>479</c:v>
                </c:pt>
                <c:pt idx="1">
                  <c:v>520</c:v>
                </c:pt>
                <c:pt idx="2">
                  <c:v>538</c:v>
                </c:pt>
                <c:pt idx="3">
                  <c:v>514</c:v>
                </c:pt>
                <c:pt idx="4">
                  <c:v>506</c:v>
                </c:pt>
                <c:pt idx="5">
                  <c:v>539</c:v>
                </c:pt>
              </c:numCache>
            </c:numRef>
          </c:val>
          <c:smooth val="0"/>
          <c:extLst>
            <c:ext xmlns:c16="http://schemas.microsoft.com/office/drawing/2014/chart" uri="{C3380CC4-5D6E-409C-BE32-E72D297353CC}">
              <c16:uniqueId val="{00000026-CB13-4AD6-81E6-6D71C5CDF681}"/>
            </c:ext>
          </c:extLst>
        </c:ser>
        <c:ser>
          <c:idx val="32"/>
          <c:order val="29"/>
          <c:tx>
            <c:v>tsɛ́na</c:v>
          </c:tx>
          <c:spPr>
            <a:ln w="28575" cap="rnd">
              <a:solidFill>
                <a:srgbClr val="FFC000"/>
              </a:solidFill>
              <a:round/>
            </a:ln>
            <a:effectLst/>
          </c:spPr>
          <c:marker>
            <c:symbol val="none"/>
          </c:marker>
          <c:cat>
            <c:strRef>
              <c:f>'tab,sorted'!$I$3:$N$3</c:f>
              <c:strCache>
                <c:ptCount val="6"/>
                <c:pt idx="0">
                  <c:v>F1 (0.125)</c:v>
                </c:pt>
                <c:pt idx="1">
                  <c:v>F1 (0.25)</c:v>
                </c:pt>
                <c:pt idx="2">
                  <c:v>F1 (0.375)</c:v>
                </c:pt>
                <c:pt idx="3">
                  <c:v>F1 (0.5)</c:v>
                </c:pt>
                <c:pt idx="4">
                  <c:v>F1 (0.625)</c:v>
                </c:pt>
                <c:pt idx="5">
                  <c:v>F1 (0.75)</c:v>
                </c:pt>
              </c:strCache>
            </c:strRef>
          </c:cat>
          <c:val>
            <c:numRef>
              <c:f>'tab,sorted'!$I$281:$N$281</c:f>
              <c:numCache>
                <c:formatCode>General</c:formatCode>
                <c:ptCount val="6"/>
                <c:pt idx="0">
                  <c:v>479</c:v>
                </c:pt>
                <c:pt idx="1">
                  <c:v>492</c:v>
                </c:pt>
                <c:pt idx="2">
                  <c:v>502</c:v>
                </c:pt>
                <c:pt idx="3">
                  <c:v>489</c:v>
                </c:pt>
                <c:pt idx="4">
                  <c:v>478</c:v>
                </c:pt>
                <c:pt idx="5">
                  <c:v>511</c:v>
                </c:pt>
              </c:numCache>
            </c:numRef>
          </c:val>
          <c:smooth val="0"/>
          <c:extLst>
            <c:ext xmlns:c16="http://schemas.microsoft.com/office/drawing/2014/chart" uri="{C3380CC4-5D6E-409C-BE32-E72D297353CC}">
              <c16:uniqueId val="{00000027-CB13-4AD6-81E6-6D71C5CDF681}"/>
            </c:ext>
          </c:extLst>
        </c:ser>
        <c:dLbls>
          <c:showLegendKey val="0"/>
          <c:showVal val="0"/>
          <c:showCatName val="0"/>
          <c:showSerName val="0"/>
          <c:showPercent val="0"/>
          <c:showBubbleSize val="0"/>
        </c:dLbls>
        <c:smooth val="0"/>
        <c:axId val="565581792"/>
        <c:axId val="565573592"/>
      </c:lineChart>
      <c:catAx>
        <c:axId val="56558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65573592"/>
        <c:crosses val="autoZero"/>
        <c:auto val="1"/>
        <c:lblAlgn val="ctr"/>
        <c:lblOffset val="100"/>
        <c:noMultiLvlLbl val="0"/>
      </c:catAx>
      <c:valAx>
        <c:axId val="565573592"/>
        <c:scaling>
          <c:orientation val="minMax"/>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6558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F1 trajectories of back vowels in high-toned penultimate syllables (DM)</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lineChart>
        <c:grouping val="standard"/>
        <c:varyColors val="0"/>
        <c:ser>
          <c:idx val="0"/>
          <c:order val="0"/>
          <c:tx>
            <c:v>búsa</c:v>
          </c:tx>
          <c:spPr>
            <a:ln w="28575" cap="rnd">
              <a:solidFill>
                <a:srgbClr val="7030A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'tabDM,sorted'!$H$415:$M$415</c:f>
              <c:numCache>
                <c:formatCode>General</c:formatCode>
                <c:ptCount val="6"/>
                <c:pt idx="0">
                  <c:v>335</c:v>
                </c:pt>
                <c:pt idx="1">
                  <c:v>372</c:v>
                </c:pt>
                <c:pt idx="2">
                  <c:v>378</c:v>
                </c:pt>
                <c:pt idx="3">
                  <c:v>372</c:v>
                </c:pt>
                <c:pt idx="4">
                  <c:v>348</c:v>
                </c:pt>
                <c:pt idx="5">
                  <c:v>316</c:v>
                </c:pt>
              </c:numCache>
            </c:numRef>
          </c:val>
          <c:smooth val="0"/>
          <c:extLst>
            <c:ext xmlns:c16="http://schemas.microsoft.com/office/drawing/2014/chart" uri="{C3380CC4-5D6E-409C-BE32-E72D297353CC}">
              <c16:uniqueId val="{00000000-5348-4CE2-934D-1B2206AEB7C7}"/>
            </c:ext>
          </c:extLst>
        </c:ser>
        <c:ser>
          <c:idx val="1"/>
          <c:order val="1"/>
          <c:tx>
            <c:v>búsa</c:v>
          </c:tx>
          <c:spPr>
            <a:ln w="28575" cap="rnd">
              <a:solidFill>
                <a:srgbClr val="7030A0"/>
              </a:solidFill>
              <a:round/>
            </a:ln>
            <a:effectLst/>
          </c:spPr>
          <c:marker>
            <c:symbol val="none"/>
          </c:marker>
          <c:val>
            <c:numRef>
              <c:f>'tabDM,sorted'!$H$416:$M$416</c:f>
              <c:numCache>
                <c:formatCode>General</c:formatCode>
                <c:ptCount val="6"/>
                <c:pt idx="0">
                  <c:v>309</c:v>
                </c:pt>
                <c:pt idx="1">
                  <c:v>351</c:v>
                </c:pt>
                <c:pt idx="2">
                  <c:v>354</c:v>
                </c:pt>
                <c:pt idx="3">
                  <c:v>337</c:v>
                </c:pt>
                <c:pt idx="4">
                  <c:v>313</c:v>
                </c:pt>
                <c:pt idx="5">
                  <c:v>293</c:v>
                </c:pt>
              </c:numCache>
            </c:numRef>
          </c:val>
          <c:smooth val="0"/>
          <c:extLst>
            <c:ext xmlns:c16="http://schemas.microsoft.com/office/drawing/2014/chart" uri="{C3380CC4-5D6E-409C-BE32-E72D297353CC}">
              <c16:uniqueId val="{00000001-5348-4CE2-934D-1B2206AEB7C7}"/>
            </c:ext>
          </c:extLst>
        </c:ser>
        <c:ser>
          <c:idx val="2"/>
          <c:order val="2"/>
          <c:tx>
            <c:v>búsa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'tabDM,sorted'!$H$417:$M$417</c:f>
              <c:numCache>
                <c:formatCode>General</c:formatCode>
                <c:ptCount val="6"/>
                <c:pt idx="0">
                  <c:v>329</c:v>
                </c:pt>
                <c:pt idx="1">
                  <c:v>365</c:v>
                </c:pt>
                <c:pt idx="2">
                  <c:v>356</c:v>
                </c:pt>
                <c:pt idx="3">
                  <c:v>341</c:v>
                </c:pt>
                <c:pt idx="4">
                  <c:v>323</c:v>
                </c:pt>
                <c:pt idx="5">
                  <c:v>306</c:v>
                </c:pt>
              </c:numCache>
            </c:numRef>
          </c:val>
          <c:smooth val="0"/>
          <c:extLst>
            <c:ext xmlns:c16="http://schemas.microsoft.com/office/drawing/2014/chart" uri="{C3380CC4-5D6E-409C-BE32-E72D297353CC}">
              <c16:uniqueId val="{00000002-5348-4CE2-934D-1B2206AEB7C7}"/>
            </c:ext>
          </c:extLst>
        </c:ser>
        <c:ser>
          <c:idx val="6"/>
          <c:order val="3"/>
          <c:tx>
            <c:v>lóna</c:v>
          </c:tx>
          <c:spPr>
            <a:ln w="28575" cap="rnd">
              <a:solidFill>
                <a:srgbClr val="00CC00"/>
              </a:solidFill>
              <a:round/>
            </a:ln>
            <a:effectLst/>
          </c:spPr>
          <c:marker>
            <c:symbol val="none"/>
          </c:marker>
          <c:val>
            <c:numRef>
              <c:f>'tabDM,sorted'!$H$481:$M$481</c:f>
              <c:numCache>
                <c:formatCode>General</c:formatCode>
                <c:ptCount val="6"/>
                <c:pt idx="0">
                  <c:v>543</c:v>
                </c:pt>
                <c:pt idx="1">
                  <c:v>557</c:v>
                </c:pt>
                <c:pt idx="2">
                  <c:v>552</c:v>
                </c:pt>
                <c:pt idx="3">
                  <c:v>528</c:v>
                </c:pt>
                <c:pt idx="4">
                  <c:v>493</c:v>
                </c:pt>
                <c:pt idx="5">
                  <c:v>438</c:v>
                </c:pt>
              </c:numCache>
            </c:numRef>
          </c:val>
          <c:smooth val="0"/>
          <c:extLst>
            <c:ext xmlns:c16="http://schemas.microsoft.com/office/drawing/2014/chart" uri="{C3380CC4-5D6E-409C-BE32-E72D297353CC}">
              <c16:uniqueId val="{00000003-5348-4CE2-934D-1B2206AEB7C7}"/>
            </c:ext>
          </c:extLst>
        </c:ser>
        <c:ser>
          <c:idx val="7"/>
          <c:order val="4"/>
          <c:tx>
            <c:v>lóna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'tabDM,sorted'!$H$482:$M$482</c:f>
              <c:numCache>
                <c:formatCode>General</c:formatCode>
                <c:ptCount val="6"/>
                <c:pt idx="0">
                  <c:v>491</c:v>
                </c:pt>
                <c:pt idx="1">
                  <c:v>512</c:v>
                </c:pt>
                <c:pt idx="2">
                  <c:v>512</c:v>
                </c:pt>
                <c:pt idx="3">
                  <c:v>492</c:v>
                </c:pt>
                <c:pt idx="4">
                  <c:v>455</c:v>
                </c:pt>
                <c:pt idx="5">
                  <c:v>428</c:v>
                </c:pt>
              </c:numCache>
            </c:numRef>
          </c:val>
          <c:smooth val="0"/>
          <c:extLst>
            <c:ext xmlns:c16="http://schemas.microsoft.com/office/drawing/2014/chart" uri="{C3380CC4-5D6E-409C-BE32-E72D297353CC}">
              <c16:uniqueId val="{00000004-5348-4CE2-934D-1B2206AEB7C7}"/>
            </c:ext>
          </c:extLst>
        </c:ser>
        <c:ser>
          <c:idx val="8"/>
          <c:order val="5"/>
          <c:tx>
            <c:v>lóna</c:v>
          </c:tx>
          <c:spPr>
            <a:ln w="28575" cap="rnd">
              <a:solidFill>
                <a:srgbClr val="00CC00"/>
              </a:solidFill>
              <a:round/>
            </a:ln>
            <a:effectLst/>
          </c:spPr>
          <c:marker>
            <c:symbol val="none"/>
          </c:marker>
          <c:val>
            <c:numRef>
              <c:f>'tabDM,sorted'!$H$483:$M$483</c:f>
              <c:numCache>
                <c:formatCode>General</c:formatCode>
                <c:ptCount val="6"/>
                <c:pt idx="0">
                  <c:v>517</c:v>
                </c:pt>
                <c:pt idx="1">
                  <c:v>548</c:v>
                </c:pt>
                <c:pt idx="2">
                  <c:v>540</c:v>
                </c:pt>
                <c:pt idx="3">
                  <c:v>518</c:v>
                </c:pt>
                <c:pt idx="4">
                  <c:v>501</c:v>
                </c:pt>
                <c:pt idx="5">
                  <c:v>442</c:v>
                </c:pt>
              </c:numCache>
            </c:numRef>
          </c:val>
          <c:smooth val="0"/>
          <c:extLst>
            <c:ext xmlns:c16="http://schemas.microsoft.com/office/drawing/2014/chart" uri="{C3380CC4-5D6E-409C-BE32-E72D297353CC}">
              <c16:uniqueId val="{00000005-5348-4CE2-934D-1B2206AEB7C7}"/>
            </c:ext>
          </c:extLst>
        </c:ser>
        <c:ser>
          <c:idx val="9"/>
          <c:order val="6"/>
          <c:tx>
            <c:v>óna</c:v>
          </c:tx>
          <c:spPr>
            <a:ln w="28575" cap="rnd">
              <a:solidFill>
                <a:srgbClr val="00CC00"/>
              </a:solidFill>
              <a:round/>
            </a:ln>
            <a:effectLst/>
          </c:spPr>
          <c:marker>
            <c:symbol val="none"/>
          </c:marker>
          <c:val>
            <c:numRef>
              <c:f>'tabDM,sorted'!$H$492:$M$492</c:f>
              <c:numCache>
                <c:formatCode>General</c:formatCode>
                <c:ptCount val="6"/>
                <c:pt idx="0">
                  <c:v>531</c:v>
                </c:pt>
                <c:pt idx="1">
                  <c:v>538</c:v>
                </c:pt>
                <c:pt idx="2">
                  <c:v>532</c:v>
                </c:pt>
                <c:pt idx="3">
                  <c:v>519</c:v>
                </c:pt>
                <c:pt idx="4">
                  <c:v>491</c:v>
                </c:pt>
                <c:pt idx="5">
                  <c:v>453</c:v>
                </c:pt>
              </c:numCache>
            </c:numRef>
          </c:val>
          <c:smooth val="0"/>
          <c:extLst>
            <c:ext xmlns:c16="http://schemas.microsoft.com/office/drawing/2014/chart" uri="{C3380CC4-5D6E-409C-BE32-E72D297353CC}">
              <c16:uniqueId val="{00000006-5348-4CE2-934D-1B2206AEB7C7}"/>
            </c:ext>
          </c:extLst>
        </c:ser>
        <c:ser>
          <c:idx val="10"/>
          <c:order val="7"/>
          <c:tx>
            <c:v>óna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'tabDM,sorted'!$H$493:$M$493</c:f>
              <c:numCache>
                <c:formatCode>General</c:formatCode>
                <c:ptCount val="6"/>
                <c:pt idx="0">
                  <c:v>529</c:v>
                </c:pt>
                <c:pt idx="1">
                  <c:v>541</c:v>
                </c:pt>
                <c:pt idx="2">
                  <c:v>539</c:v>
                </c:pt>
                <c:pt idx="3">
                  <c:v>526</c:v>
                </c:pt>
                <c:pt idx="4">
                  <c:v>505</c:v>
                </c:pt>
                <c:pt idx="5">
                  <c:v>461</c:v>
                </c:pt>
              </c:numCache>
            </c:numRef>
          </c:val>
          <c:smooth val="0"/>
          <c:extLst>
            <c:ext xmlns:c16="http://schemas.microsoft.com/office/drawing/2014/chart" uri="{C3380CC4-5D6E-409C-BE32-E72D297353CC}">
              <c16:uniqueId val="{00000007-5348-4CE2-934D-1B2206AEB7C7}"/>
            </c:ext>
          </c:extLst>
        </c:ser>
        <c:ser>
          <c:idx val="11"/>
          <c:order val="8"/>
          <c:tx>
            <c:v>óna</c:v>
          </c:tx>
          <c:spPr>
            <a:ln w="28575" cap="rnd">
              <a:solidFill>
                <a:srgbClr val="00CC00"/>
              </a:solidFill>
              <a:round/>
            </a:ln>
            <a:effectLst/>
          </c:spPr>
          <c:marker>
            <c:symbol val="none"/>
          </c:marker>
          <c:val>
            <c:numRef>
              <c:f>'tabDM,sorted'!$H$494:$M$494</c:f>
              <c:numCache>
                <c:formatCode>General</c:formatCode>
                <c:ptCount val="6"/>
                <c:pt idx="0">
                  <c:v>525</c:v>
                </c:pt>
                <c:pt idx="1">
                  <c:v>533</c:v>
                </c:pt>
                <c:pt idx="2">
                  <c:v>528</c:v>
                </c:pt>
                <c:pt idx="3">
                  <c:v>513</c:v>
                </c:pt>
                <c:pt idx="4">
                  <c:v>492</c:v>
                </c:pt>
                <c:pt idx="5">
                  <c:v>457</c:v>
                </c:pt>
              </c:numCache>
            </c:numRef>
          </c:val>
          <c:smooth val="0"/>
          <c:extLst>
            <c:ext xmlns:c16="http://schemas.microsoft.com/office/drawing/2014/chart" uri="{C3380CC4-5D6E-409C-BE32-E72D297353CC}">
              <c16:uniqueId val="{00000008-5348-4CE2-934D-1B2206AEB7C7}"/>
            </c:ext>
          </c:extLst>
        </c:ser>
        <c:ser>
          <c:idx val="12"/>
          <c:order val="9"/>
          <c:tx>
            <c:v>bɔ́na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'tabDM,sorted'!$H$529:$M$529</c:f>
              <c:numCache>
                <c:formatCode>General</c:formatCode>
                <c:ptCount val="6"/>
                <c:pt idx="0">
                  <c:v>597</c:v>
                </c:pt>
                <c:pt idx="1">
                  <c:v>682</c:v>
                </c:pt>
                <c:pt idx="2">
                  <c:v>684</c:v>
                </c:pt>
                <c:pt idx="3">
                  <c:v>656</c:v>
                </c:pt>
                <c:pt idx="4">
                  <c:v>630</c:v>
                </c:pt>
                <c:pt idx="5">
                  <c:v>577</c:v>
                </c:pt>
              </c:numCache>
            </c:numRef>
          </c:val>
          <c:smooth val="0"/>
          <c:extLst>
            <c:ext xmlns:c16="http://schemas.microsoft.com/office/drawing/2014/chart" uri="{C3380CC4-5D6E-409C-BE32-E72D297353CC}">
              <c16:uniqueId val="{00000009-5348-4CE2-934D-1B2206AEB7C7}"/>
            </c:ext>
          </c:extLst>
        </c:ser>
        <c:ser>
          <c:idx val="13"/>
          <c:order val="10"/>
          <c:tx>
            <c:v>bɔ́na</c:v>
          </c:tx>
          <c:spPr>
            <a:ln w="28575" cap="rnd">
              <a:solidFill>
                <a:srgbClr val="FFC000"/>
              </a:solidFill>
              <a:round/>
            </a:ln>
            <a:effectLst/>
          </c:spPr>
          <c:marker>
            <c:symbol val="none"/>
          </c:marker>
          <c:val>
            <c:numRef>
              <c:f>'tabDM,sorted'!$H$530:$M$530</c:f>
              <c:numCache>
                <c:formatCode>General</c:formatCode>
                <c:ptCount val="6"/>
                <c:pt idx="0">
                  <c:v>596</c:v>
                </c:pt>
                <c:pt idx="1">
                  <c:v>706</c:v>
                </c:pt>
                <c:pt idx="2">
                  <c:v>706</c:v>
                </c:pt>
                <c:pt idx="3">
                  <c:v>686</c:v>
                </c:pt>
                <c:pt idx="4">
                  <c:v>643</c:v>
                </c:pt>
                <c:pt idx="5">
                  <c:v>614</c:v>
                </c:pt>
              </c:numCache>
            </c:numRef>
          </c:val>
          <c:smooth val="0"/>
          <c:extLst>
            <c:ext xmlns:c16="http://schemas.microsoft.com/office/drawing/2014/chart" uri="{C3380CC4-5D6E-409C-BE32-E72D297353CC}">
              <c16:uniqueId val="{0000000A-5348-4CE2-934D-1B2206AEB7C7}"/>
            </c:ext>
          </c:extLst>
        </c:ser>
        <c:ser>
          <c:idx val="14"/>
          <c:order val="11"/>
          <c:tx>
            <c:v>bɔ́na</c:v>
          </c:tx>
          <c:spPr>
            <a:ln w="28575" cap="rnd">
              <a:solidFill>
                <a:srgbClr val="FFC000"/>
              </a:solidFill>
              <a:round/>
            </a:ln>
            <a:effectLst/>
          </c:spPr>
          <c:marker>
            <c:symbol val="none"/>
          </c:marker>
          <c:val>
            <c:numRef>
              <c:f>'tabDM,sorted'!$H$531:$M$531</c:f>
              <c:numCache>
                <c:formatCode>General</c:formatCode>
                <c:ptCount val="6"/>
                <c:pt idx="0">
                  <c:v>623</c:v>
                </c:pt>
                <c:pt idx="1">
                  <c:v>725</c:v>
                </c:pt>
                <c:pt idx="2">
                  <c:v>716</c:v>
                </c:pt>
                <c:pt idx="3">
                  <c:v>677</c:v>
                </c:pt>
                <c:pt idx="4">
                  <c:v>633</c:v>
                </c:pt>
                <c:pt idx="5">
                  <c:v>577</c:v>
                </c:pt>
              </c:numCache>
            </c:numRef>
          </c:val>
          <c:smooth val="0"/>
          <c:extLst>
            <c:ext xmlns:c16="http://schemas.microsoft.com/office/drawing/2014/chart" uri="{C3380CC4-5D6E-409C-BE32-E72D297353CC}">
              <c16:uniqueId val="{0000000B-5348-4CE2-934D-1B2206AEB7C7}"/>
            </c:ext>
          </c:extLst>
        </c:ser>
        <c:ser>
          <c:idx val="15"/>
          <c:order val="12"/>
          <c:tx>
            <c:v>ɔ́ma</c:v>
          </c:tx>
          <c:spPr>
            <a:ln w="28575" cap="rnd">
              <a:solidFill>
                <a:srgbClr val="FFC000"/>
              </a:solidFill>
              <a:round/>
            </a:ln>
            <a:effectLst/>
          </c:spPr>
          <c:marker>
            <c:symbol val="none"/>
          </c:marker>
          <c:val>
            <c:numRef>
              <c:f>'tabDM,sorted'!$H$537:$M$537</c:f>
              <c:numCache>
                <c:formatCode>General</c:formatCode>
                <c:ptCount val="6"/>
                <c:pt idx="0">
                  <c:v>695</c:v>
                </c:pt>
                <c:pt idx="1">
                  <c:v>719</c:v>
                </c:pt>
                <c:pt idx="2">
                  <c:v>721</c:v>
                </c:pt>
                <c:pt idx="3">
                  <c:v>702</c:v>
                </c:pt>
                <c:pt idx="4">
                  <c:v>702</c:v>
                </c:pt>
                <c:pt idx="5">
                  <c:v>729</c:v>
                </c:pt>
              </c:numCache>
            </c:numRef>
          </c:val>
          <c:smooth val="0"/>
          <c:extLst>
            <c:ext xmlns:c16="http://schemas.microsoft.com/office/drawing/2014/chart" uri="{C3380CC4-5D6E-409C-BE32-E72D297353CC}">
              <c16:uniqueId val="{0000000C-5348-4CE2-934D-1B2206AEB7C7}"/>
            </c:ext>
          </c:extLst>
        </c:ser>
        <c:ser>
          <c:idx val="16"/>
          <c:order val="13"/>
          <c:tx>
            <c:v>ɔ́ma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'tabDM,sorted'!$H$538:$M$538</c:f>
              <c:numCache>
                <c:formatCode>General</c:formatCode>
                <c:ptCount val="6"/>
                <c:pt idx="0">
                  <c:v>722</c:v>
                </c:pt>
                <c:pt idx="1">
                  <c:v>728</c:v>
                </c:pt>
                <c:pt idx="2">
                  <c:v>713</c:v>
                </c:pt>
                <c:pt idx="3">
                  <c:v>694</c:v>
                </c:pt>
                <c:pt idx="4">
                  <c:v>676</c:v>
                </c:pt>
                <c:pt idx="5">
                  <c:v>696</c:v>
                </c:pt>
              </c:numCache>
            </c:numRef>
          </c:val>
          <c:smooth val="0"/>
          <c:extLst>
            <c:ext xmlns:c16="http://schemas.microsoft.com/office/drawing/2014/chart" uri="{C3380CC4-5D6E-409C-BE32-E72D297353CC}">
              <c16:uniqueId val="{0000000D-5348-4CE2-934D-1B2206AEB7C7}"/>
            </c:ext>
          </c:extLst>
        </c:ser>
        <c:ser>
          <c:idx val="17"/>
          <c:order val="14"/>
          <c:tx>
            <c:v>ɔ́ma</c:v>
          </c:tx>
          <c:spPr>
            <a:ln w="28575" cap="rnd">
              <a:solidFill>
                <a:srgbClr val="FFC000"/>
              </a:solidFill>
              <a:round/>
            </a:ln>
            <a:effectLst/>
          </c:spPr>
          <c:marker>
            <c:symbol val="none"/>
          </c:marker>
          <c:val>
            <c:numRef>
              <c:f>'tabDM,sorted'!$H$539:$M$539</c:f>
              <c:numCache>
                <c:formatCode>General</c:formatCode>
                <c:ptCount val="6"/>
                <c:pt idx="0">
                  <c:v>674</c:v>
                </c:pt>
                <c:pt idx="1">
                  <c:v>708</c:v>
                </c:pt>
                <c:pt idx="2">
                  <c:v>698</c:v>
                </c:pt>
                <c:pt idx="3">
                  <c:v>700</c:v>
                </c:pt>
                <c:pt idx="4">
                  <c:v>673</c:v>
                </c:pt>
                <c:pt idx="5">
                  <c:v>719</c:v>
                </c:pt>
              </c:numCache>
            </c:numRef>
          </c:val>
          <c:smooth val="0"/>
          <c:extLst>
            <c:ext xmlns:c16="http://schemas.microsoft.com/office/drawing/2014/chart" uri="{C3380CC4-5D6E-409C-BE32-E72D297353CC}">
              <c16:uniqueId val="{0000000E-5348-4CE2-934D-1B2206AEB7C7}"/>
            </c:ext>
          </c:extLst>
        </c:ser>
        <c:ser>
          <c:idx val="3"/>
          <c:order val="15"/>
          <c:tx>
            <c:v>húla</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'tabDM,sorted'!$H$407:$M$407</c:f>
              <c:numCache>
                <c:formatCode>General</c:formatCode>
                <c:ptCount val="6"/>
                <c:pt idx="0">
                  <c:v>318</c:v>
                </c:pt>
                <c:pt idx="1">
                  <c:v>356</c:v>
                </c:pt>
                <c:pt idx="2">
                  <c:v>382</c:v>
                </c:pt>
                <c:pt idx="3">
                  <c:v>364</c:v>
                </c:pt>
                <c:pt idx="4">
                  <c:v>339</c:v>
                </c:pt>
                <c:pt idx="5">
                  <c:v>317</c:v>
                </c:pt>
              </c:numCache>
            </c:numRef>
          </c:val>
          <c:smooth val="0"/>
          <c:extLst>
            <c:ext xmlns:c16="http://schemas.microsoft.com/office/drawing/2014/chart" uri="{C3380CC4-5D6E-409C-BE32-E72D297353CC}">
              <c16:uniqueId val="{0000000F-5348-4CE2-934D-1B2206AEB7C7}"/>
            </c:ext>
          </c:extLst>
        </c:ser>
        <c:ser>
          <c:idx val="4"/>
          <c:order val="16"/>
          <c:tx>
            <c:v>húla</c:v>
          </c:tx>
          <c:spPr>
            <a:ln w="28575" cap="rnd">
              <a:solidFill>
                <a:srgbClr val="7030A0"/>
              </a:solidFill>
              <a:round/>
            </a:ln>
            <a:effectLst/>
          </c:spPr>
          <c:marker>
            <c:symbol val="none"/>
          </c:marker>
          <c:val>
            <c:numRef>
              <c:f>'tabDM,sorted'!$H$408:$M$408</c:f>
              <c:numCache>
                <c:formatCode>General</c:formatCode>
                <c:ptCount val="6"/>
                <c:pt idx="0">
                  <c:v>335</c:v>
                </c:pt>
                <c:pt idx="1">
                  <c:v>364</c:v>
                </c:pt>
                <c:pt idx="2">
                  <c:v>363</c:v>
                </c:pt>
                <c:pt idx="3">
                  <c:v>348</c:v>
                </c:pt>
                <c:pt idx="4">
                  <c:v>329</c:v>
                </c:pt>
                <c:pt idx="5">
                  <c:v>302</c:v>
                </c:pt>
              </c:numCache>
            </c:numRef>
          </c:val>
          <c:smooth val="0"/>
          <c:extLst>
            <c:ext xmlns:c16="http://schemas.microsoft.com/office/drawing/2014/chart" uri="{C3380CC4-5D6E-409C-BE32-E72D297353CC}">
              <c16:uniqueId val="{00000010-5348-4CE2-934D-1B2206AEB7C7}"/>
            </c:ext>
          </c:extLst>
        </c:ser>
        <c:ser>
          <c:idx val="5"/>
          <c:order val="17"/>
          <c:tx>
            <c:v>húla</c:v>
          </c:tx>
          <c:spPr>
            <a:ln w="28575" cap="rnd">
              <a:solidFill>
                <a:srgbClr val="7030A0"/>
              </a:solidFill>
              <a:round/>
            </a:ln>
            <a:effectLst/>
          </c:spPr>
          <c:marker>
            <c:symbol val="none"/>
          </c:marker>
          <c:val>
            <c:numRef>
              <c:f>'tabDM,sorted'!$H$409:$M$409</c:f>
              <c:numCache>
                <c:formatCode>General</c:formatCode>
                <c:ptCount val="6"/>
                <c:pt idx="0">
                  <c:v>317</c:v>
                </c:pt>
                <c:pt idx="1">
                  <c:v>338</c:v>
                </c:pt>
                <c:pt idx="2">
                  <c:v>341</c:v>
                </c:pt>
                <c:pt idx="3">
                  <c:v>330</c:v>
                </c:pt>
                <c:pt idx="4">
                  <c:v>317</c:v>
                </c:pt>
                <c:pt idx="5">
                  <c:v>297</c:v>
                </c:pt>
              </c:numCache>
            </c:numRef>
          </c:val>
          <c:smooth val="0"/>
          <c:extLst>
            <c:ext xmlns:c16="http://schemas.microsoft.com/office/drawing/2014/chart" uri="{C3380CC4-5D6E-409C-BE32-E72D297353CC}">
              <c16:uniqueId val="{00000011-5348-4CE2-934D-1B2206AEB7C7}"/>
            </c:ext>
          </c:extLst>
        </c:ser>
        <c:ser>
          <c:idx val="18"/>
          <c:order val="18"/>
          <c:tx>
            <c:v>tʰʊ́tʰa</c:v>
          </c:tx>
          <c:spPr>
            <a:ln w="28575" cap="rnd">
              <a:solidFill>
                <a:srgbClr val="0033CC"/>
              </a:solidFill>
              <a:round/>
            </a:ln>
            <a:effectLst/>
          </c:spPr>
          <c:marker>
            <c:symbol val="none"/>
          </c:marker>
          <c:val>
            <c:numRef>
              <c:f>'tabDM,sorted'!$H$437:$M$437</c:f>
              <c:numCache>
                <c:formatCode>General</c:formatCode>
                <c:ptCount val="6"/>
                <c:pt idx="0">
                  <c:v>381</c:v>
                </c:pt>
                <c:pt idx="1">
                  <c:v>385</c:v>
                </c:pt>
                <c:pt idx="2">
                  <c:v>427</c:v>
                </c:pt>
                <c:pt idx="3">
                  <c:v>489</c:v>
                </c:pt>
                <c:pt idx="4">
                  <c:v>490</c:v>
                </c:pt>
                <c:pt idx="5">
                  <c:v>526</c:v>
                </c:pt>
              </c:numCache>
            </c:numRef>
          </c:val>
          <c:smooth val="0"/>
          <c:extLst>
            <c:ext xmlns:c16="http://schemas.microsoft.com/office/drawing/2014/chart" uri="{C3380CC4-5D6E-409C-BE32-E72D297353CC}">
              <c16:uniqueId val="{00000012-5348-4CE2-934D-1B2206AEB7C7}"/>
            </c:ext>
          </c:extLst>
        </c:ser>
        <c:ser>
          <c:idx val="19"/>
          <c:order val="19"/>
          <c:tx>
            <c:v>tʰʊ́tʰa</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'tabDM,sorted'!$H$438:$M$438</c:f>
              <c:numCache>
                <c:formatCode>General</c:formatCode>
                <c:ptCount val="6"/>
                <c:pt idx="0">
                  <c:v>359</c:v>
                </c:pt>
                <c:pt idx="1">
                  <c:v>365</c:v>
                </c:pt>
                <c:pt idx="2">
                  <c:v>376</c:v>
                </c:pt>
                <c:pt idx="3">
                  <c:v>368</c:v>
                </c:pt>
                <c:pt idx="4">
                  <c:v>435</c:v>
                </c:pt>
                <c:pt idx="5">
                  <c:v>466</c:v>
                </c:pt>
              </c:numCache>
            </c:numRef>
          </c:val>
          <c:smooth val="0"/>
          <c:extLst>
            <c:ext xmlns:c16="http://schemas.microsoft.com/office/drawing/2014/chart" uri="{C3380CC4-5D6E-409C-BE32-E72D297353CC}">
              <c16:uniqueId val="{00000013-5348-4CE2-934D-1B2206AEB7C7}"/>
            </c:ext>
          </c:extLst>
        </c:ser>
        <c:ser>
          <c:idx val="20"/>
          <c:order val="20"/>
          <c:tx>
            <c:v>tʰʊ́tʰa</c:v>
          </c:tx>
          <c:spPr>
            <a:ln w="28575" cap="rnd">
              <a:solidFill>
                <a:srgbClr val="0033CC"/>
              </a:solidFill>
              <a:round/>
            </a:ln>
            <a:effectLst/>
          </c:spPr>
          <c:marker>
            <c:symbol val="none"/>
          </c:marker>
          <c:val>
            <c:numRef>
              <c:f>'tabDM,sorted'!$H$439:$M$439</c:f>
              <c:numCache>
                <c:formatCode>General</c:formatCode>
                <c:ptCount val="6"/>
                <c:pt idx="0">
                  <c:v>375</c:v>
                </c:pt>
                <c:pt idx="1">
                  <c:v>370</c:v>
                </c:pt>
                <c:pt idx="2">
                  <c:v>371</c:v>
                </c:pt>
                <c:pt idx="3">
                  <c:v>368</c:v>
                </c:pt>
                <c:pt idx="4">
                  <c:v>427</c:v>
                </c:pt>
                <c:pt idx="5">
                  <c:v>463</c:v>
                </c:pt>
              </c:numCache>
            </c:numRef>
          </c:val>
          <c:smooth val="0"/>
          <c:extLst>
            <c:ext xmlns:c16="http://schemas.microsoft.com/office/drawing/2014/chart" uri="{C3380CC4-5D6E-409C-BE32-E72D297353CC}">
              <c16:uniqueId val="{00000014-5348-4CE2-934D-1B2206AEB7C7}"/>
            </c:ext>
          </c:extLst>
        </c:ser>
        <c:ser>
          <c:idx val="21"/>
          <c:order val="21"/>
          <c:tx>
            <c:v>bʊ́tsa</c:v>
          </c:tx>
          <c:spPr>
            <a:ln w="28575" cap="rnd">
              <a:solidFill>
                <a:srgbClr val="0033CC"/>
              </a:solidFill>
              <a:round/>
            </a:ln>
            <a:effectLst/>
          </c:spPr>
          <c:marker>
            <c:symbol val="none"/>
          </c:marker>
          <c:val>
            <c:numRef>
              <c:f>'tabDM,sorted'!$H$445:$M$445</c:f>
              <c:numCache>
                <c:formatCode>General</c:formatCode>
                <c:ptCount val="6"/>
                <c:pt idx="0">
                  <c:v>381</c:v>
                </c:pt>
                <c:pt idx="1">
                  <c:v>356</c:v>
                </c:pt>
                <c:pt idx="2">
                  <c:v>367</c:v>
                </c:pt>
                <c:pt idx="3">
                  <c:v>404</c:v>
                </c:pt>
                <c:pt idx="4">
                  <c:v>425</c:v>
                </c:pt>
                <c:pt idx="5">
                  <c:v>468</c:v>
                </c:pt>
              </c:numCache>
            </c:numRef>
          </c:val>
          <c:smooth val="0"/>
          <c:extLst>
            <c:ext xmlns:c16="http://schemas.microsoft.com/office/drawing/2014/chart" uri="{C3380CC4-5D6E-409C-BE32-E72D297353CC}">
              <c16:uniqueId val="{00000015-5348-4CE2-934D-1B2206AEB7C7}"/>
            </c:ext>
          </c:extLst>
        </c:ser>
        <c:ser>
          <c:idx val="22"/>
          <c:order val="22"/>
          <c:tx>
            <c:v>bʊ́tsa</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'tabDM,sorted'!$H$446:$M$446</c:f>
              <c:numCache>
                <c:formatCode>General</c:formatCode>
                <c:ptCount val="6"/>
                <c:pt idx="0">
                  <c:v>391</c:v>
                </c:pt>
                <c:pt idx="1">
                  <c:v>360</c:v>
                </c:pt>
                <c:pt idx="2">
                  <c:v>359</c:v>
                </c:pt>
                <c:pt idx="3">
                  <c:v>410</c:v>
                </c:pt>
                <c:pt idx="4">
                  <c:v>478</c:v>
                </c:pt>
                <c:pt idx="5">
                  <c:v>432</c:v>
                </c:pt>
              </c:numCache>
            </c:numRef>
          </c:val>
          <c:smooth val="0"/>
          <c:extLst>
            <c:ext xmlns:c16="http://schemas.microsoft.com/office/drawing/2014/chart" uri="{C3380CC4-5D6E-409C-BE32-E72D297353CC}">
              <c16:uniqueId val="{00000016-5348-4CE2-934D-1B2206AEB7C7}"/>
            </c:ext>
          </c:extLst>
        </c:ser>
        <c:ser>
          <c:idx val="23"/>
          <c:order val="23"/>
          <c:tx>
            <c:v>bʊ́tsa</c:v>
          </c:tx>
          <c:spPr>
            <a:ln w="28575" cap="rnd">
              <a:solidFill>
                <a:srgbClr val="0033CC"/>
              </a:solidFill>
              <a:round/>
            </a:ln>
            <a:effectLst/>
          </c:spPr>
          <c:marker>
            <c:symbol val="none"/>
          </c:marker>
          <c:val>
            <c:numRef>
              <c:f>'tabDM,sorted'!$H$447:$M$447</c:f>
              <c:numCache>
                <c:formatCode>General</c:formatCode>
                <c:ptCount val="6"/>
                <c:pt idx="0">
                  <c:v>442</c:v>
                </c:pt>
                <c:pt idx="1">
                  <c:v>351</c:v>
                </c:pt>
                <c:pt idx="2">
                  <c:v>346</c:v>
                </c:pt>
                <c:pt idx="3">
                  <c:v>421</c:v>
                </c:pt>
                <c:pt idx="4">
                  <c:v>459</c:v>
                </c:pt>
                <c:pt idx="5">
                  <c:v>408</c:v>
                </c:pt>
              </c:numCache>
            </c:numRef>
          </c:val>
          <c:smooth val="0"/>
          <c:extLst>
            <c:ext xmlns:c16="http://schemas.microsoft.com/office/drawing/2014/chart" uri="{C3380CC4-5D6E-409C-BE32-E72D297353CC}">
              <c16:uniqueId val="{00000017-5348-4CE2-934D-1B2206AEB7C7}"/>
            </c:ext>
          </c:extLst>
        </c:ser>
        <c:ser>
          <c:idx val="24"/>
          <c:order val="24"/>
          <c:tx>
            <c:v>χótsa</c:v>
          </c:tx>
          <c:spPr>
            <a:ln w="28575" cap="rnd">
              <a:solidFill>
                <a:srgbClr val="00CC00"/>
              </a:solidFill>
              <a:round/>
            </a:ln>
            <a:effectLst/>
          </c:spPr>
          <c:marker>
            <c:symbol val="none"/>
          </c:marker>
          <c:val>
            <c:numRef>
              <c:f>'tabDM,sorted'!$H$465:$M$465</c:f>
              <c:numCache>
                <c:formatCode>General</c:formatCode>
                <c:ptCount val="6"/>
                <c:pt idx="0">
                  <c:v>559</c:v>
                </c:pt>
                <c:pt idx="1">
                  <c:v>571</c:v>
                </c:pt>
                <c:pt idx="2">
                  <c:v>560</c:v>
                </c:pt>
                <c:pt idx="3">
                  <c:v>549</c:v>
                </c:pt>
                <c:pt idx="4">
                  <c:v>521</c:v>
                </c:pt>
                <c:pt idx="5">
                  <c:v>463</c:v>
                </c:pt>
              </c:numCache>
            </c:numRef>
          </c:val>
          <c:smooth val="0"/>
          <c:extLst>
            <c:ext xmlns:c16="http://schemas.microsoft.com/office/drawing/2014/chart" uri="{C3380CC4-5D6E-409C-BE32-E72D297353CC}">
              <c16:uniqueId val="{00000018-5348-4CE2-934D-1B2206AEB7C7}"/>
            </c:ext>
          </c:extLst>
        </c:ser>
        <c:ser>
          <c:idx val="25"/>
          <c:order val="25"/>
          <c:tx>
            <c:v>χótsa</c:v>
          </c:tx>
          <c:spPr>
            <a:ln w="28575" cap="rnd">
              <a:solidFill>
                <a:srgbClr val="00CC00"/>
              </a:solidFill>
              <a:round/>
            </a:ln>
            <a:effectLst/>
          </c:spPr>
          <c:marker>
            <c:symbol val="none"/>
          </c:marker>
          <c:val>
            <c:numRef>
              <c:f>'tabDM,sorted'!$H$466:$M$466</c:f>
              <c:numCache>
                <c:formatCode>General</c:formatCode>
                <c:ptCount val="6"/>
                <c:pt idx="0">
                  <c:v>548</c:v>
                </c:pt>
                <c:pt idx="1">
                  <c:v>555</c:v>
                </c:pt>
                <c:pt idx="2">
                  <c:v>557</c:v>
                </c:pt>
                <c:pt idx="3">
                  <c:v>537</c:v>
                </c:pt>
                <c:pt idx="4">
                  <c:v>498</c:v>
                </c:pt>
                <c:pt idx="5">
                  <c:v>451</c:v>
                </c:pt>
              </c:numCache>
            </c:numRef>
          </c:val>
          <c:smooth val="0"/>
          <c:extLst>
            <c:ext xmlns:c16="http://schemas.microsoft.com/office/drawing/2014/chart" uri="{C3380CC4-5D6E-409C-BE32-E72D297353CC}">
              <c16:uniqueId val="{00000019-5348-4CE2-934D-1B2206AEB7C7}"/>
            </c:ext>
          </c:extLst>
        </c:ser>
        <c:ser>
          <c:idx val="26"/>
          <c:order val="26"/>
          <c:tx>
            <c:v>χótsa</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'tabDM,sorted'!$H$467:$M$467</c:f>
              <c:numCache>
                <c:formatCode>General</c:formatCode>
                <c:ptCount val="6"/>
                <c:pt idx="0">
                  <c:v>555</c:v>
                </c:pt>
                <c:pt idx="1">
                  <c:v>565</c:v>
                </c:pt>
                <c:pt idx="2">
                  <c:v>558</c:v>
                </c:pt>
                <c:pt idx="3">
                  <c:v>537</c:v>
                </c:pt>
                <c:pt idx="4">
                  <c:v>495</c:v>
                </c:pt>
                <c:pt idx="5">
                  <c:v>445</c:v>
                </c:pt>
              </c:numCache>
            </c:numRef>
          </c:val>
          <c:smooth val="0"/>
          <c:extLst>
            <c:ext xmlns:c16="http://schemas.microsoft.com/office/drawing/2014/chart" uri="{C3380CC4-5D6E-409C-BE32-E72D297353CC}">
              <c16:uniqueId val="{0000001A-5348-4CE2-934D-1B2206AEB7C7}"/>
            </c:ext>
          </c:extLst>
        </c:ser>
        <c:ser>
          <c:idx val="27"/>
          <c:order val="27"/>
          <c:tx>
            <c:v>fɔ́sa</c:v>
          </c:tx>
          <c:spPr>
            <a:ln w="28575" cap="rnd">
              <a:solidFill>
                <a:srgbClr val="FFC000"/>
              </a:solidFill>
              <a:round/>
            </a:ln>
            <a:effectLst/>
          </c:spPr>
          <c:marker>
            <c:symbol val="none"/>
          </c:marker>
          <c:val>
            <c:numRef>
              <c:f>'tabDM,sorted'!$H$517:$M$517</c:f>
              <c:numCache>
                <c:formatCode>General</c:formatCode>
                <c:ptCount val="6"/>
                <c:pt idx="0">
                  <c:v>616</c:v>
                </c:pt>
                <c:pt idx="1">
                  <c:v>790</c:v>
                </c:pt>
                <c:pt idx="2">
                  <c:v>842</c:v>
                </c:pt>
                <c:pt idx="3">
                  <c:v>848</c:v>
                </c:pt>
                <c:pt idx="4">
                  <c:v>793</c:v>
                </c:pt>
                <c:pt idx="5">
                  <c:v>731</c:v>
                </c:pt>
              </c:numCache>
            </c:numRef>
          </c:val>
          <c:smooth val="0"/>
          <c:extLst>
            <c:ext xmlns:c16="http://schemas.microsoft.com/office/drawing/2014/chart" uri="{C3380CC4-5D6E-409C-BE32-E72D297353CC}">
              <c16:uniqueId val="{0000001B-5348-4CE2-934D-1B2206AEB7C7}"/>
            </c:ext>
          </c:extLst>
        </c:ser>
        <c:ser>
          <c:idx val="28"/>
          <c:order val="28"/>
          <c:tx>
            <c:v>fɔ́sa</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'tabDM,sorted'!$H$518:$M$518</c:f>
              <c:numCache>
                <c:formatCode>General</c:formatCode>
                <c:ptCount val="6"/>
                <c:pt idx="0">
                  <c:v>627</c:v>
                </c:pt>
                <c:pt idx="1">
                  <c:v>696</c:v>
                </c:pt>
                <c:pt idx="2">
                  <c:v>712</c:v>
                </c:pt>
                <c:pt idx="3">
                  <c:v>734</c:v>
                </c:pt>
                <c:pt idx="4">
                  <c:v>706</c:v>
                </c:pt>
                <c:pt idx="5">
                  <c:v>666</c:v>
                </c:pt>
              </c:numCache>
            </c:numRef>
          </c:val>
          <c:smooth val="0"/>
          <c:extLst>
            <c:ext xmlns:c16="http://schemas.microsoft.com/office/drawing/2014/chart" uri="{C3380CC4-5D6E-409C-BE32-E72D297353CC}">
              <c16:uniqueId val="{0000001C-5348-4CE2-934D-1B2206AEB7C7}"/>
            </c:ext>
          </c:extLst>
        </c:ser>
        <c:ser>
          <c:idx val="29"/>
          <c:order val="29"/>
          <c:tx>
            <c:v>fɔ́sa</c:v>
          </c:tx>
          <c:spPr>
            <a:ln w="28575" cap="rnd">
              <a:solidFill>
                <a:srgbClr val="FFC000"/>
              </a:solidFill>
              <a:round/>
            </a:ln>
            <a:effectLst/>
          </c:spPr>
          <c:marker>
            <c:symbol val="none"/>
          </c:marker>
          <c:val>
            <c:numRef>
              <c:f>'tabDM,sorted'!$H$519:$M$519</c:f>
              <c:numCache>
                <c:formatCode>General</c:formatCode>
                <c:ptCount val="6"/>
                <c:pt idx="0">
                  <c:v>666</c:v>
                </c:pt>
                <c:pt idx="1">
                  <c:v>729</c:v>
                </c:pt>
                <c:pt idx="2">
                  <c:v>735</c:v>
                </c:pt>
                <c:pt idx="3">
                  <c:v>720</c:v>
                </c:pt>
                <c:pt idx="4">
                  <c:v>688</c:v>
                </c:pt>
                <c:pt idx="5">
                  <c:v>649</c:v>
                </c:pt>
              </c:numCache>
            </c:numRef>
          </c:val>
          <c:smooth val="0"/>
          <c:extLst>
            <c:ext xmlns:c16="http://schemas.microsoft.com/office/drawing/2014/chart" uri="{C3380CC4-5D6E-409C-BE32-E72D297353CC}">
              <c16:uniqueId val="{0000001D-5348-4CE2-934D-1B2206AEB7C7}"/>
            </c:ext>
          </c:extLst>
        </c:ser>
        <c:dLbls>
          <c:showLegendKey val="0"/>
          <c:showVal val="0"/>
          <c:showCatName val="0"/>
          <c:showSerName val="0"/>
          <c:showPercent val="0"/>
          <c:showBubbleSize val="0"/>
        </c:dLbls>
        <c:smooth val="0"/>
        <c:axId val="544663248"/>
        <c:axId val="544668824"/>
      </c:lineChart>
      <c:catAx>
        <c:axId val="54466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4668824"/>
        <c:crosses val="autoZero"/>
        <c:auto val="1"/>
        <c:lblAlgn val="ctr"/>
        <c:lblOffset val="100"/>
        <c:noMultiLvlLbl val="0"/>
      </c:catAx>
      <c:valAx>
        <c:axId val="544668824"/>
        <c:scaling>
          <c:orientation val="minMax"/>
          <c:max val="850"/>
          <c:min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44663248"/>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F1 trajectories of back vowels in high-toned penultimate syllables  </a:t>
            </a:r>
            <a:endParaRPr lang="de-DE" sz="10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lineChart>
        <c:grouping val="standard"/>
        <c:varyColors val="0"/>
        <c:ser>
          <c:idx val="3"/>
          <c:order val="0"/>
          <c:tx>
            <c:v>bʊ́tsa</c:v>
          </c:tx>
          <c:spPr>
            <a:ln w="28575" cap="rnd">
              <a:solidFill>
                <a:srgbClr val="0033CC"/>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'tab2000,sorted'!$H$85:$M$85</c:f>
              <c:numCache>
                <c:formatCode>General</c:formatCode>
                <c:ptCount val="6"/>
                <c:pt idx="0">
                  <c:v>359</c:v>
                </c:pt>
                <c:pt idx="1">
                  <c:v>367</c:v>
                </c:pt>
                <c:pt idx="2">
                  <c:v>382</c:v>
                </c:pt>
                <c:pt idx="3">
                  <c:v>387</c:v>
                </c:pt>
                <c:pt idx="4">
                  <c:v>425</c:v>
                </c:pt>
                <c:pt idx="5">
                  <c:v>433</c:v>
                </c:pt>
              </c:numCache>
            </c:numRef>
          </c:val>
          <c:smooth val="0"/>
          <c:extLst>
            <c:ext xmlns:c16="http://schemas.microsoft.com/office/drawing/2014/chart" uri="{C3380CC4-5D6E-409C-BE32-E72D297353CC}">
              <c16:uniqueId val="{00000000-7050-4A8B-8F6C-FAABF03D61B5}"/>
            </c:ext>
          </c:extLst>
        </c:ser>
        <c:ser>
          <c:idx val="4"/>
          <c:order val="1"/>
          <c:tx>
            <c:v>bʊ́tsa</c:v>
          </c:tx>
          <c:spPr>
            <a:ln w="28575" cap="rnd">
              <a:solidFill>
                <a:srgbClr val="0033CC"/>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1-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'tab2000,sorted'!$N$4:$S$4</c:f>
              <c:strCache>
                <c:ptCount val="6"/>
                <c:pt idx="0">
                  <c:v>F2 (0.125)</c:v>
                </c:pt>
                <c:pt idx="1">
                  <c:v>F2 (0.25)</c:v>
                </c:pt>
                <c:pt idx="2">
                  <c:v>F2 (0.375)</c:v>
                </c:pt>
                <c:pt idx="3">
                  <c:v>F2 (0.5)</c:v>
                </c:pt>
                <c:pt idx="4">
                  <c:v>F2 (0.625)</c:v>
                </c:pt>
                <c:pt idx="5">
                  <c:v>F2 (0.75)</c:v>
                </c:pt>
              </c:strCache>
            </c:strRef>
          </c:cat>
          <c:val>
            <c:numRef>
              <c:f>'tab2000,sorted'!$H$86:$M$86</c:f>
              <c:numCache>
                <c:formatCode>General</c:formatCode>
                <c:ptCount val="6"/>
                <c:pt idx="0">
                  <c:v>403</c:v>
                </c:pt>
                <c:pt idx="1">
                  <c:v>409</c:v>
                </c:pt>
                <c:pt idx="2">
                  <c:v>404</c:v>
                </c:pt>
                <c:pt idx="3">
                  <c:v>397</c:v>
                </c:pt>
                <c:pt idx="4">
                  <c:v>389</c:v>
                </c:pt>
                <c:pt idx="5">
                  <c:v>374</c:v>
                </c:pt>
              </c:numCache>
            </c:numRef>
          </c:val>
          <c:smooth val="0"/>
          <c:extLst>
            <c:ext xmlns:c16="http://schemas.microsoft.com/office/drawing/2014/chart" uri="{C3380CC4-5D6E-409C-BE32-E72D297353CC}">
              <c16:uniqueId val="{00000002-7050-4A8B-8F6C-FAABF03D61B5}"/>
            </c:ext>
          </c:extLst>
        </c:ser>
        <c:ser>
          <c:idx val="5"/>
          <c:order val="2"/>
          <c:tx>
            <c:v>bʊ́tsa</c:v>
          </c:tx>
          <c:spPr>
            <a:ln w="28575" cap="rnd">
              <a:solidFill>
                <a:srgbClr val="0033CC"/>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'tab2000,sorted'!$H$87:$M$87</c:f>
              <c:numCache>
                <c:formatCode>General</c:formatCode>
                <c:ptCount val="6"/>
                <c:pt idx="0">
                  <c:v>392</c:v>
                </c:pt>
                <c:pt idx="1">
                  <c:v>380</c:v>
                </c:pt>
                <c:pt idx="2">
                  <c:v>391</c:v>
                </c:pt>
                <c:pt idx="3">
                  <c:v>396</c:v>
                </c:pt>
                <c:pt idx="4">
                  <c:v>403</c:v>
                </c:pt>
                <c:pt idx="5">
                  <c:v>414</c:v>
                </c:pt>
              </c:numCache>
            </c:numRef>
          </c:val>
          <c:smooth val="0"/>
          <c:extLst>
            <c:ext xmlns:c16="http://schemas.microsoft.com/office/drawing/2014/chart" uri="{C3380CC4-5D6E-409C-BE32-E72D297353CC}">
              <c16:uniqueId val="{00000003-7050-4A8B-8F6C-FAABF03D61B5}"/>
            </c:ext>
          </c:extLst>
        </c:ser>
        <c:ser>
          <c:idx val="6"/>
          <c:order val="3"/>
          <c:tx>
            <c:v>χótsa</c:v>
          </c:tx>
          <c:spPr>
            <a:ln w="28575" cap="rnd">
              <a:solidFill>
                <a:srgbClr val="00CC00"/>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'tab2000,sorted'!$H$100:$M$100</c:f>
              <c:numCache>
                <c:formatCode>General</c:formatCode>
                <c:ptCount val="6"/>
                <c:pt idx="0">
                  <c:v>444</c:v>
                </c:pt>
                <c:pt idx="1">
                  <c:v>474</c:v>
                </c:pt>
                <c:pt idx="2">
                  <c:v>473</c:v>
                </c:pt>
                <c:pt idx="3">
                  <c:v>461</c:v>
                </c:pt>
                <c:pt idx="4">
                  <c:v>444</c:v>
                </c:pt>
                <c:pt idx="5">
                  <c:v>424</c:v>
                </c:pt>
              </c:numCache>
            </c:numRef>
          </c:val>
          <c:smooth val="0"/>
          <c:extLst>
            <c:ext xmlns:c16="http://schemas.microsoft.com/office/drawing/2014/chart" uri="{C3380CC4-5D6E-409C-BE32-E72D297353CC}">
              <c16:uniqueId val="{00000004-7050-4A8B-8F6C-FAABF03D61B5}"/>
            </c:ext>
          </c:extLst>
        </c:ser>
        <c:ser>
          <c:idx val="7"/>
          <c:order val="4"/>
          <c:tx>
            <c:v>χótsa</c:v>
          </c:tx>
          <c:spPr>
            <a:ln w="28575" cap="rnd">
              <a:solidFill>
                <a:srgbClr val="00CC00"/>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'tab2000,sorted'!$H$101:$M$101</c:f>
              <c:numCache>
                <c:formatCode>General</c:formatCode>
                <c:ptCount val="6"/>
                <c:pt idx="0">
                  <c:v>443</c:v>
                </c:pt>
                <c:pt idx="1">
                  <c:v>465</c:v>
                </c:pt>
                <c:pt idx="2">
                  <c:v>465</c:v>
                </c:pt>
                <c:pt idx="3">
                  <c:v>453</c:v>
                </c:pt>
                <c:pt idx="4">
                  <c:v>440</c:v>
                </c:pt>
                <c:pt idx="5">
                  <c:v>433</c:v>
                </c:pt>
              </c:numCache>
            </c:numRef>
          </c:val>
          <c:smooth val="0"/>
          <c:extLst>
            <c:ext xmlns:c16="http://schemas.microsoft.com/office/drawing/2014/chart" uri="{C3380CC4-5D6E-409C-BE32-E72D297353CC}">
              <c16:uniqueId val="{00000005-7050-4A8B-8F6C-FAABF03D61B5}"/>
            </c:ext>
          </c:extLst>
        </c:ser>
        <c:ser>
          <c:idx val="8"/>
          <c:order val="5"/>
          <c:tx>
            <c:v>χótsa</c:v>
          </c:tx>
          <c:spPr>
            <a:ln w="28575" cap="rnd">
              <a:solidFill>
                <a:srgbClr val="00CC00"/>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'tab2000,sorted'!$H$102:$M$102</c:f>
              <c:numCache>
                <c:formatCode>General</c:formatCode>
                <c:ptCount val="6"/>
                <c:pt idx="0">
                  <c:v>419</c:v>
                </c:pt>
                <c:pt idx="1">
                  <c:v>461</c:v>
                </c:pt>
                <c:pt idx="2">
                  <c:v>468</c:v>
                </c:pt>
                <c:pt idx="3">
                  <c:v>445</c:v>
                </c:pt>
                <c:pt idx="4">
                  <c:v>423</c:v>
                </c:pt>
                <c:pt idx="5">
                  <c:v>443</c:v>
                </c:pt>
              </c:numCache>
            </c:numRef>
          </c:val>
          <c:smooth val="0"/>
          <c:extLst>
            <c:ext xmlns:c16="http://schemas.microsoft.com/office/drawing/2014/chart" uri="{C3380CC4-5D6E-409C-BE32-E72D297353CC}">
              <c16:uniqueId val="{00000006-7050-4A8B-8F6C-FAABF03D61B5}"/>
            </c:ext>
          </c:extLst>
        </c:ser>
        <c:ser>
          <c:idx val="9"/>
          <c:order val="6"/>
          <c:tx>
            <c:v>χótsa</c:v>
          </c:tx>
          <c:spPr>
            <a:ln w="28575" cap="rnd">
              <a:solidFill>
                <a:srgbClr val="00CC0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7-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'tab2000,sorted'!$N$4:$S$4</c:f>
              <c:strCache>
                <c:ptCount val="6"/>
                <c:pt idx="0">
                  <c:v>F2 (0.125)</c:v>
                </c:pt>
                <c:pt idx="1">
                  <c:v>F2 (0.25)</c:v>
                </c:pt>
                <c:pt idx="2">
                  <c:v>F2 (0.375)</c:v>
                </c:pt>
                <c:pt idx="3">
                  <c:v>F2 (0.5)</c:v>
                </c:pt>
                <c:pt idx="4">
                  <c:v>F2 (0.625)</c:v>
                </c:pt>
                <c:pt idx="5">
                  <c:v>F2 (0.75)</c:v>
                </c:pt>
              </c:strCache>
            </c:strRef>
          </c:cat>
          <c:val>
            <c:numRef>
              <c:f>'tab2000,sorted'!$H$103:$M$103</c:f>
              <c:numCache>
                <c:formatCode>General</c:formatCode>
                <c:ptCount val="6"/>
                <c:pt idx="0">
                  <c:v>441</c:v>
                </c:pt>
                <c:pt idx="1">
                  <c:v>436</c:v>
                </c:pt>
                <c:pt idx="2">
                  <c:v>431</c:v>
                </c:pt>
                <c:pt idx="3">
                  <c:v>432</c:v>
                </c:pt>
                <c:pt idx="4">
                  <c:v>446</c:v>
                </c:pt>
                <c:pt idx="5">
                  <c:v>439</c:v>
                </c:pt>
              </c:numCache>
            </c:numRef>
          </c:val>
          <c:smooth val="0"/>
          <c:extLst>
            <c:ext xmlns:c16="http://schemas.microsoft.com/office/drawing/2014/chart" uri="{C3380CC4-5D6E-409C-BE32-E72D297353CC}">
              <c16:uniqueId val="{00000008-7050-4A8B-8F6C-FAABF03D61B5}"/>
            </c:ext>
          </c:extLst>
        </c:ser>
        <c:ser>
          <c:idx val="10"/>
          <c:order val="7"/>
          <c:tx>
            <c:v>χótsa</c:v>
          </c:tx>
          <c:spPr>
            <a:ln w="28575" cap="rnd">
              <a:solidFill>
                <a:srgbClr val="00CC00"/>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'tab2000,sorted'!$H$104:$M$104</c:f>
              <c:numCache>
                <c:formatCode>General</c:formatCode>
                <c:ptCount val="6"/>
                <c:pt idx="0">
                  <c:v>434</c:v>
                </c:pt>
                <c:pt idx="1">
                  <c:v>440</c:v>
                </c:pt>
                <c:pt idx="2">
                  <c:v>430</c:v>
                </c:pt>
                <c:pt idx="3">
                  <c:v>425</c:v>
                </c:pt>
                <c:pt idx="4">
                  <c:v>422</c:v>
                </c:pt>
                <c:pt idx="5">
                  <c:v>440</c:v>
                </c:pt>
              </c:numCache>
            </c:numRef>
          </c:val>
          <c:smooth val="0"/>
          <c:extLst>
            <c:ext xmlns:c16="http://schemas.microsoft.com/office/drawing/2014/chart" uri="{C3380CC4-5D6E-409C-BE32-E72D297353CC}">
              <c16:uniqueId val="{00000009-7050-4A8B-8F6C-FAABF03D61B5}"/>
            </c:ext>
          </c:extLst>
        </c:ser>
        <c:ser>
          <c:idx val="11"/>
          <c:order val="8"/>
          <c:tx>
            <c:v>χótsa</c:v>
          </c:tx>
          <c:spPr>
            <a:ln w="28575" cap="rnd">
              <a:solidFill>
                <a:srgbClr val="00CC00"/>
              </a:solidFill>
              <a:round/>
            </a:ln>
            <a:effectLst/>
          </c:spPr>
          <c:marker>
            <c:symbol val="none"/>
          </c:marker>
          <c:cat>
            <c:strRef>
              <c:f>'tab2000,sorted'!$N$4:$S$4</c:f>
              <c:strCache>
                <c:ptCount val="6"/>
                <c:pt idx="0">
                  <c:v>F2 (0.125)</c:v>
                </c:pt>
                <c:pt idx="1">
                  <c:v>F2 (0.25)</c:v>
                </c:pt>
                <c:pt idx="2">
                  <c:v>F2 (0.375)</c:v>
                </c:pt>
                <c:pt idx="3">
                  <c:v>F2 (0.5)</c:v>
                </c:pt>
                <c:pt idx="4">
                  <c:v>F2 (0.625)</c:v>
                </c:pt>
                <c:pt idx="5">
                  <c:v>F2 (0.75)</c:v>
                </c:pt>
              </c:strCache>
            </c:strRef>
          </c:cat>
          <c:val>
            <c:numRef>
              <c:f>'tab2000,sorted'!$H$105:$M$105</c:f>
              <c:numCache>
                <c:formatCode>General</c:formatCode>
                <c:ptCount val="6"/>
                <c:pt idx="0">
                  <c:v>454</c:v>
                </c:pt>
                <c:pt idx="1">
                  <c:v>446</c:v>
                </c:pt>
                <c:pt idx="2">
                  <c:v>426</c:v>
                </c:pt>
                <c:pt idx="3">
                  <c:v>410</c:v>
                </c:pt>
                <c:pt idx="4">
                  <c:v>416</c:v>
                </c:pt>
                <c:pt idx="5">
                  <c:v>438</c:v>
                </c:pt>
              </c:numCache>
            </c:numRef>
          </c:val>
          <c:smooth val="0"/>
          <c:extLst>
            <c:ext xmlns:c16="http://schemas.microsoft.com/office/drawing/2014/chart" uri="{C3380CC4-5D6E-409C-BE32-E72D297353CC}">
              <c16:uniqueId val="{0000000A-7050-4A8B-8F6C-FAABF03D61B5}"/>
            </c:ext>
          </c:extLst>
        </c:ser>
        <c:ser>
          <c:idx val="0"/>
          <c:order val="9"/>
          <c:tx>
            <c:v>tʰʊ́tʰa</c:v>
          </c:tx>
          <c:spPr>
            <a:ln w="28575" cap="rnd">
              <a:solidFill>
                <a:srgbClr val="0033CC"/>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B-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'tab2000,sorted'!$H$77:$M$77</c:f>
              <c:numCache>
                <c:formatCode>General</c:formatCode>
                <c:ptCount val="6"/>
                <c:pt idx="0">
                  <c:v>432</c:v>
                </c:pt>
                <c:pt idx="1">
                  <c:v>438</c:v>
                </c:pt>
                <c:pt idx="2">
                  <c:v>408</c:v>
                </c:pt>
                <c:pt idx="3">
                  <c:v>369</c:v>
                </c:pt>
                <c:pt idx="4">
                  <c:v>343</c:v>
                </c:pt>
                <c:pt idx="5">
                  <c:v>324</c:v>
                </c:pt>
              </c:numCache>
            </c:numRef>
          </c:val>
          <c:smooth val="0"/>
          <c:extLst>
            <c:ext xmlns:c16="http://schemas.microsoft.com/office/drawing/2014/chart" uri="{C3380CC4-5D6E-409C-BE32-E72D297353CC}">
              <c16:uniqueId val="{0000000C-7050-4A8B-8F6C-FAABF03D61B5}"/>
            </c:ext>
          </c:extLst>
        </c:ser>
        <c:ser>
          <c:idx val="1"/>
          <c:order val="10"/>
          <c:tx>
            <c:v>tʰʊ́tʰa</c:v>
          </c:tx>
          <c:spPr>
            <a:ln w="28575" cap="rnd">
              <a:solidFill>
                <a:srgbClr val="0033CC"/>
              </a:solidFill>
              <a:round/>
            </a:ln>
            <a:effectLst/>
          </c:spPr>
          <c:marker>
            <c:symbol val="none"/>
          </c:marker>
          <c:val>
            <c:numRef>
              <c:f>'tab2000,sorted'!$H$78:$M$78</c:f>
              <c:numCache>
                <c:formatCode>General</c:formatCode>
                <c:ptCount val="6"/>
                <c:pt idx="0">
                  <c:v>443</c:v>
                </c:pt>
                <c:pt idx="1">
                  <c:v>437</c:v>
                </c:pt>
                <c:pt idx="2">
                  <c:v>422</c:v>
                </c:pt>
                <c:pt idx="3">
                  <c:v>394</c:v>
                </c:pt>
                <c:pt idx="4">
                  <c:v>368</c:v>
                </c:pt>
                <c:pt idx="5">
                  <c:v>396</c:v>
                </c:pt>
              </c:numCache>
            </c:numRef>
          </c:val>
          <c:smooth val="0"/>
          <c:extLst>
            <c:ext xmlns:c16="http://schemas.microsoft.com/office/drawing/2014/chart" uri="{C3380CC4-5D6E-409C-BE32-E72D297353CC}">
              <c16:uniqueId val="{0000000D-7050-4A8B-8F6C-FAABF03D61B5}"/>
            </c:ext>
          </c:extLst>
        </c:ser>
        <c:ser>
          <c:idx val="2"/>
          <c:order val="11"/>
          <c:tx>
            <c:v>tʰʊ́tʰa</c:v>
          </c:tx>
          <c:spPr>
            <a:ln w="28575" cap="rnd">
              <a:solidFill>
                <a:srgbClr val="0033CC"/>
              </a:solidFill>
              <a:round/>
            </a:ln>
            <a:effectLst/>
          </c:spPr>
          <c:marker>
            <c:symbol val="none"/>
          </c:marker>
          <c:val>
            <c:numRef>
              <c:f>'tab2000,sorted'!$H$79:$M$79</c:f>
              <c:numCache>
                <c:formatCode>General</c:formatCode>
                <c:ptCount val="6"/>
                <c:pt idx="0">
                  <c:v>429</c:v>
                </c:pt>
                <c:pt idx="1">
                  <c:v>421</c:v>
                </c:pt>
                <c:pt idx="2">
                  <c:v>415</c:v>
                </c:pt>
                <c:pt idx="3">
                  <c:v>398</c:v>
                </c:pt>
                <c:pt idx="4">
                  <c:v>404</c:v>
                </c:pt>
                <c:pt idx="5">
                  <c:v>456</c:v>
                </c:pt>
              </c:numCache>
            </c:numRef>
          </c:val>
          <c:smooth val="0"/>
          <c:extLst>
            <c:ext xmlns:c16="http://schemas.microsoft.com/office/drawing/2014/chart" uri="{C3380CC4-5D6E-409C-BE32-E72D297353CC}">
              <c16:uniqueId val="{0000000E-7050-4A8B-8F6C-FAABF03D61B5}"/>
            </c:ext>
          </c:extLst>
        </c:ser>
        <c:ser>
          <c:idx val="12"/>
          <c:order val="12"/>
          <c:tx>
            <c:v>búsa</c:v>
          </c:tx>
          <c:spPr>
            <a:ln w="28575" cap="rnd">
              <a:solidFill>
                <a:srgbClr val="7030A0"/>
              </a:solidFill>
              <a:round/>
            </a:ln>
            <a:effectLst/>
          </c:spPr>
          <c:marker>
            <c:symbol val="none"/>
          </c:marker>
          <c:val>
            <c:numRef>
              <c:f>'tab2000,sorted'!$H$57:$M$57</c:f>
              <c:numCache>
                <c:formatCode>General</c:formatCode>
                <c:ptCount val="6"/>
                <c:pt idx="0">
                  <c:v>275</c:v>
                </c:pt>
                <c:pt idx="1">
                  <c:v>268</c:v>
                </c:pt>
                <c:pt idx="2">
                  <c:v>275</c:v>
                </c:pt>
                <c:pt idx="3">
                  <c:v>290</c:v>
                </c:pt>
                <c:pt idx="4">
                  <c:v>281</c:v>
                </c:pt>
                <c:pt idx="5">
                  <c:v>263</c:v>
                </c:pt>
              </c:numCache>
            </c:numRef>
          </c:val>
          <c:smooth val="0"/>
          <c:extLst>
            <c:ext xmlns:c16="http://schemas.microsoft.com/office/drawing/2014/chart" uri="{C3380CC4-5D6E-409C-BE32-E72D297353CC}">
              <c16:uniqueId val="{0000000F-7050-4A8B-8F6C-FAABF03D61B5}"/>
            </c:ext>
          </c:extLst>
        </c:ser>
        <c:ser>
          <c:idx val="13"/>
          <c:order val="13"/>
          <c:tx>
            <c:v>búsa</c:v>
          </c:tx>
          <c:spPr>
            <a:ln w="28575" cap="rnd">
              <a:solidFill>
                <a:srgbClr val="7030A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0-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'tab2000,sorted'!$H$58:$M$58</c:f>
              <c:numCache>
                <c:formatCode>General</c:formatCode>
                <c:ptCount val="6"/>
                <c:pt idx="0">
                  <c:v>268</c:v>
                </c:pt>
                <c:pt idx="1">
                  <c:v>269</c:v>
                </c:pt>
                <c:pt idx="2">
                  <c:v>262</c:v>
                </c:pt>
                <c:pt idx="3">
                  <c:v>259</c:v>
                </c:pt>
                <c:pt idx="4">
                  <c:v>257</c:v>
                </c:pt>
                <c:pt idx="5">
                  <c:v>253</c:v>
                </c:pt>
              </c:numCache>
            </c:numRef>
          </c:val>
          <c:smooth val="0"/>
          <c:extLst>
            <c:ext xmlns:c16="http://schemas.microsoft.com/office/drawing/2014/chart" uri="{C3380CC4-5D6E-409C-BE32-E72D297353CC}">
              <c16:uniqueId val="{00000011-7050-4A8B-8F6C-FAABF03D61B5}"/>
            </c:ext>
          </c:extLst>
        </c:ser>
        <c:ser>
          <c:idx val="14"/>
          <c:order val="14"/>
          <c:tx>
            <c:v>búsa</c:v>
          </c:tx>
          <c:spPr>
            <a:ln w="28575" cap="rnd">
              <a:solidFill>
                <a:srgbClr val="7030A0"/>
              </a:solidFill>
              <a:round/>
            </a:ln>
            <a:effectLst/>
          </c:spPr>
          <c:marker>
            <c:symbol val="none"/>
          </c:marker>
          <c:val>
            <c:numRef>
              <c:f>'tab2000,sorted'!$H$59:$M$59</c:f>
              <c:numCache>
                <c:formatCode>General</c:formatCode>
                <c:ptCount val="6"/>
                <c:pt idx="0">
                  <c:v>272</c:v>
                </c:pt>
                <c:pt idx="1">
                  <c:v>259</c:v>
                </c:pt>
                <c:pt idx="2">
                  <c:v>253</c:v>
                </c:pt>
                <c:pt idx="3">
                  <c:v>245</c:v>
                </c:pt>
                <c:pt idx="4">
                  <c:v>241</c:v>
                </c:pt>
                <c:pt idx="5">
                  <c:v>258</c:v>
                </c:pt>
              </c:numCache>
            </c:numRef>
          </c:val>
          <c:smooth val="0"/>
          <c:extLst>
            <c:ext xmlns:c16="http://schemas.microsoft.com/office/drawing/2014/chart" uri="{C3380CC4-5D6E-409C-BE32-E72D297353CC}">
              <c16:uniqueId val="{00000012-7050-4A8B-8F6C-FAABF03D61B5}"/>
            </c:ext>
          </c:extLst>
        </c:ser>
        <c:ser>
          <c:idx val="15"/>
          <c:order val="15"/>
          <c:tx>
            <c:v>fúla</c:v>
          </c:tx>
          <c:spPr>
            <a:ln w="28575" cap="rnd">
              <a:solidFill>
                <a:srgbClr val="7030A0"/>
              </a:solidFill>
              <a:round/>
            </a:ln>
            <a:effectLst/>
          </c:spPr>
          <c:marker>
            <c:symbol val="none"/>
          </c:marker>
          <c:val>
            <c:numRef>
              <c:f>'tab2000,sorted'!$H$49:$M$49</c:f>
              <c:numCache>
                <c:formatCode>General</c:formatCode>
                <c:ptCount val="6"/>
                <c:pt idx="0">
                  <c:v>370</c:v>
                </c:pt>
                <c:pt idx="1">
                  <c:v>342</c:v>
                </c:pt>
                <c:pt idx="2">
                  <c:v>319</c:v>
                </c:pt>
                <c:pt idx="3">
                  <c:v>289</c:v>
                </c:pt>
                <c:pt idx="4">
                  <c:v>269</c:v>
                </c:pt>
                <c:pt idx="5">
                  <c:v>250</c:v>
                </c:pt>
              </c:numCache>
            </c:numRef>
          </c:val>
          <c:smooth val="0"/>
          <c:extLst>
            <c:ext xmlns:c16="http://schemas.microsoft.com/office/drawing/2014/chart" uri="{C3380CC4-5D6E-409C-BE32-E72D297353CC}">
              <c16:uniqueId val="{00000013-7050-4A8B-8F6C-FAABF03D61B5}"/>
            </c:ext>
          </c:extLst>
        </c:ser>
        <c:ser>
          <c:idx val="16"/>
          <c:order val="16"/>
          <c:tx>
            <c:v>fúla</c:v>
          </c:tx>
          <c:spPr>
            <a:ln w="28575" cap="rnd">
              <a:solidFill>
                <a:srgbClr val="7030A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4-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'tab2000,sorted'!$H$50:$M$50</c:f>
              <c:numCache>
                <c:formatCode>General</c:formatCode>
                <c:ptCount val="6"/>
                <c:pt idx="0">
                  <c:v>352</c:v>
                </c:pt>
                <c:pt idx="1">
                  <c:v>329</c:v>
                </c:pt>
                <c:pt idx="2">
                  <c:v>300</c:v>
                </c:pt>
                <c:pt idx="3">
                  <c:v>275</c:v>
                </c:pt>
                <c:pt idx="4">
                  <c:v>260</c:v>
                </c:pt>
                <c:pt idx="5">
                  <c:v>242</c:v>
                </c:pt>
              </c:numCache>
            </c:numRef>
          </c:val>
          <c:smooth val="0"/>
          <c:extLst>
            <c:ext xmlns:c16="http://schemas.microsoft.com/office/drawing/2014/chart" uri="{C3380CC4-5D6E-409C-BE32-E72D297353CC}">
              <c16:uniqueId val="{00000015-7050-4A8B-8F6C-FAABF03D61B5}"/>
            </c:ext>
          </c:extLst>
        </c:ser>
        <c:ser>
          <c:idx val="17"/>
          <c:order val="17"/>
          <c:tx>
            <c:v>fúla</c:v>
          </c:tx>
          <c:spPr>
            <a:ln w="28575" cap="rnd">
              <a:solidFill>
                <a:srgbClr val="7030A0"/>
              </a:solidFill>
              <a:round/>
            </a:ln>
            <a:effectLst/>
          </c:spPr>
          <c:marker>
            <c:symbol val="none"/>
          </c:marker>
          <c:val>
            <c:numRef>
              <c:f>'tab2000,sorted'!$H$51:$M$51</c:f>
              <c:numCache>
                <c:formatCode>General</c:formatCode>
                <c:ptCount val="6"/>
                <c:pt idx="0">
                  <c:v>327</c:v>
                </c:pt>
                <c:pt idx="1">
                  <c:v>298</c:v>
                </c:pt>
                <c:pt idx="2">
                  <c:v>281</c:v>
                </c:pt>
                <c:pt idx="3">
                  <c:v>279</c:v>
                </c:pt>
                <c:pt idx="4">
                  <c:v>268</c:v>
                </c:pt>
                <c:pt idx="5">
                  <c:v>278</c:v>
                </c:pt>
              </c:numCache>
            </c:numRef>
          </c:val>
          <c:smooth val="0"/>
          <c:extLst>
            <c:ext xmlns:c16="http://schemas.microsoft.com/office/drawing/2014/chart" uri="{C3380CC4-5D6E-409C-BE32-E72D297353CC}">
              <c16:uniqueId val="{00000016-7050-4A8B-8F6C-FAABF03D61B5}"/>
            </c:ext>
          </c:extLst>
        </c:ser>
        <c:ser>
          <c:idx val="18"/>
          <c:order val="18"/>
          <c:tx>
            <c:v>súna</c:v>
          </c:tx>
          <c:spPr>
            <a:ln w="28575" cap="rnd">
              <a:solidFill>
                <a:srgbClr val="7030A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7-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'tab2000,sorted'!$H$65:$M$65</c:f>
              <c:numCache>
                <c:formatCode>General</c:formatCode>
                <c:ptCount val="6"/>
                <c:pt idx="1">
                  <c:v>327</c:v>
                </c:pt>
                <c:pt idx="2">
                  <c:v>319</c:v>
                </c:pt>
                <c:pt idx="3">
                  <c:v>301</c:v>
                </c:pt>
                <c:pt idx="4">
                  <c:v>272</c:v>
                </c:pt>
                <c:pt idx="5">
                  <c:v>256</c:v>
                </c:pt>
              </c:numCache>
            </c:numRef>
          </c:val>
          <c:smooth val="0"/>
          <c:extLst>
            <c:ext xmlns:c16="http://schemas.microsoft.com/office/drawing/2014/chart" uri="{C3380CC4-5D6E-409C-BE32-E72D297353CC}">
              <c16:uniqueId val="{00000018-7050-4A8B-8F6C-FAABF03D61B5}"/>
            </c:ext>
          </c:extLst>
        </c:ser>
        <c:ser>
          <c:idx val="19"/>
          <c:order val="19"/>
          <c:tx>
            <c:v>súna</c:v>
          </c:tx>
          <c:spPr>
            <a:ln w="28575" cap="rnd">
              <a:solidFill>
                <a:srgbClr val="7030A0"/>
              </a:solidFill>
              <a:round/>
            </a:ln>
            <a:effectLst/>
          </c:spPr>
          <c:marker>
            <c:symbol val="none"/>
          </c:marker>
          <c:val>
            <c:numRef>
              <c:f>'tab2000,sorted'!$H$66:$M$66</c:f>
              <c:numCache>
                <c:formatCode>General</c:formatCode>
                <c:ptCount val="6"/>
                <c:pt idx="0">
                  <c:v>307</c:v>
                </c:pt>
                <c:pt idx="1">
                  <c:v>304</c:v>
                </c:pt>
                <c:pt idx="2">
                  <c:v>333</c:v>
                </c:pt>
                <c:pt idx="3">
                  <c:v>314</c:v>
                </c:pt>
                <c:pt idx="4">
                  <c:v>314</c:v>
                </c:pt>
                <c:pt idx="5">
                  <c:v>284</c:v>
                </c:pt>
              </c:numCache>
            </c:numRef>
          </c:val>
          <c:smooth val="0"/>
          <c:extLst>
            <c:ext xmlns:c16="http://schemas.microsoft.com/office/drawing/2014/chart" uri="{C3380CC4-5D6E-409C-BE32-E72D297353CC}">
              <c16:uniqueId val="{00000019-7050-4A8B-8F6C-FAABF03D61B5}"/>
            </c:ext>
          </c:extLst>
        </c:ser>
        <c:ser>
          <c:idx val="20"/>
          <c:order val="20"/>
          <c:tx>
            <c:v>súna</c:v>
          </c:tx>
          <c:spPr>
            <a:ln w="28575" cap="rnd">
              <a:solidFill>
                <a:srgbClr val="7030A0"/>
              </a:solidFill>
              <a:round/>
            </a:ln>
            <a:effectLst/>
          </c:spPr>
          <c:marker>
            <c:symbol val="none"/>
          </c:marker>
          <c:val>
            <c:numRef>
              <c:f>'tab2000,sorted'!$H$67:$M$67</c:f>
              <c:numCache>
                <c:formatCode>General</c:formatCode>
                <c:ptCount val="6"/>
                <c:pt idx="0">
                  <c:v>330</c:v>
                </c:pt>
                <c:pt idx="1">
                  <c:v>367</c:v>
                </c:pt>
                <c:pt idx="2">
                  <c:v>374</c:v>
                </c:pt>
                <c:pt idx="3">
                  <c:v>351</c:v>
                </c:pt>
                <c:pt idx="4">
                  <c:v>335</c:v>
                </c:pt>
                <c:pt idx="5">
                  <c:v>259</c:v>
                </c:pt>
              </c:numCache>
            </c:numRef>
          </c:val>
          <c:smooth val="0"/>
          <c:extLst>
            <c:ext xmlns:c16="http://schemas.microsoft.com/office/drawing/2014/chart" uri="{C3380CC4-5D6E-409C-BE32-E72D297353CC}">
              <c16:uniqueId val="{0000001A-7050-4A8B-8F6C-FAABF03D61B5}"/>
            </c:ext>
          </c:extLst>
        </c:ser>
        <c:ser>
          <c:idx val="21"/>
          <c:order val="21"/>
          <c:tx>
            <c:v>lóna</c:v>
          </c:tx>
          <c:spPr>
            <a:ln w="28575" cap="rnd">
              <a:solidFill>
                <a:srgbClr val="00CC00"/>
              </a:solidFill>
              <a:round/>
            </a:ln>
            <a:effectLst/>
          </c:spPr>
          <c:marker>
            <c:symbol val="none"/>
          </c:marker>
          <c:dLbls>
            <c:dLbl>
              <c:idx val="2"/>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B-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'tab2000,sorted'!$H$114:$M$114</c:f>
              <c:numCache>
                <c:formatCode>General</c:formatCode>
                <c:ptCount val="6"/>
                <c:pt idx="0">
                  <c:v>475</c:v>
                </c:pt>
                <c:pt idx="1">
                  <c:v>484</c:v>
                </c:pt>
                <c:pt idx="2">
                  <c:v>481</c:v>
                </c:pt>
                <c:pt idx="3">
                  <c:v>466</c:v>
                </c:pt>
                <c:pt idx="4">
                  <c:v>460</c:v>
                </c:pt>
                <c:pt idx="5">
                  <c:v>500</c:v>
                </c:pt>
              </c:numCache>
            </c:numRef>
          </c:val>
          <c:smooth val="0"/>
          <c:extLst>
            <c:ext xmlns:c16="http://schemas.microsoft.com/office/drawing/2014/chart" uri="{C3380CC4-5D6E-409C-BE32-E72D297353CC}">
              <c16:uniqueId val="{0000001C-7050-4A8B-8F6C-FAABF03D61B5}"/>
            </c:ext>
          </c:extLst>
        </c:ser>
        <c:ser>
          <c:idx val="22"/>
          <c:order val="22"/>
          <c:tx>
            <c:v>lóna</c:v>
          </c:tx>
          <c:spPr>
            <a:ln w="28575" cap="rnd">
              <a:solidFill>
                <a:srgbClr val="00CC00"/>
              </a:solidFill>
              <a:round/>
            </a:ln>
            <a:effectLst/>
          </c:spPr>
          <c:marker>
            <c:symbol val="none"/>
          </c:marker>
          <c:val>
            <c:numRef>
              <c:f>'tab2000,sorted'!$H$115:$M$115</c:f>
              <c:numCache>
                <c:formatCode>General</c:formatCode>
                <c:ptCount val="6"/>
                <c:pt idx="0">
                  <c:v>461</c:v>
                </c:pt>
                <c:pt idx="1">
                  <c:v>455</c:v>
                </c:pt>
                <c:pt idx="2">
                  <c:v>451</c:v>
                </c:pt>
                <c:pt idx="3">
                  <c:v>449</c:v>
                </c:pt>
                <c:pt idx="4">
                  <c:v>482</c:v>
                </c:pt>
                <c:pt idx="5">
                  <c:v>507</c:v>
                </c:pt>
              </c:numCache>
            </c:numRef>
          </c:val>
          <c:smooth val="0"/>
          <c:extLst>
            <c:ext xmlns:c16="http://schemas.microsoft.com/office/drawing/2014/chart" uri="{C3380CC4-5D6E-409C-BE32-E72D297353CC}">
              <c16:uniqueId val="{0000001D-7050-4A8B-8F6C-FAABF03D61B5}"/>
            </c:ext>
          </c:extLst>
        </c:ser>
        <c:ser>
          <c:idx val="23"/>
          <c:order val="23"/>
          <c:tx>
            <c:v>lóna</c:v>
          </c:tx>
          <c:spPr>
            <a:ln w="28575" cap="rnd">
              <a:solidFill>
                <a:srgbClr val="00CC00"/>
              </a:solidFill>
              <a:round/>
            </a:ln>
            <a:effectLst/>
          </c:spPr>
          <c:marker>
            <c:symbol val="none"/>
          </c:marker>
          <c:val>
            <c:numRef>
              <c:f>'tab2000,sorted'!$H$116:$M$116</c:f>
              <c:numCache>
                <c:formatCode>General</c:formatCode>
                <c:ptCount val="6"/>
                <c:pt idx="0">
                  <c:v>446</c:v>
                </c:pt>
                <c:pt idx="1">
                  <c:v>441</c:v>
                </c:pt>
                <c:pt idx="2">
                  <c:v>433</c:v>
                </c:pt>
                <c:pt idx="3">
                  <c:v>423</c:v>
                </c:pt>
                <c:pt idx="4">
                  <c:v>432</c:v>
                </c:pt>
                <c:pt idx="5">
                  <c:v>453</c:v>
                </c:pt>
              </c:numCache>
            </c:numRef>
          </c:val>
          <c:smooth val="0"/>
          <c:extLst>
            <c:ext xmlns:c16="http://schemas.microsoft.com/office/drawing/2014/chart" uri="{C3380CC4-5D6E-409C-BE32-E72D297353CC}">
              <c16:uniqueId val="{0000001E-7050-4A8B-8F6C-FAABF03D61B5}"/>
            </c:ext>
          </c:extLst>
        </c:ser>
        <c:ser>
          <c:idx val="24"/>
          <c:order val="24"/>
          <c:tx>
            <c:v>bóna</c:v>
          </c:tx>
          <c:spPr>
            <a:ln w="28575" cap="rnd">
              <a:solidFill>
                <a:srgbClr val="00CC0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F-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'tab2000,sorted'!$H$118:$M$118</c:f>
              <c:numCache>
                <c:formatCode>General</c:formatCode>
                <c:ptCount val="6"/>
                <c:pt idx="0">
                  <c:v>440</c:v>
                </c:pt>
                <c:pt idx="1">
                  <c:v>450</c:v>
                </c:pt>
                <c:pt idx="2">
                  <c:v>461</c:v>
                </c:pt>
                <c:pt idx="3">
                  <c:v>455</c:v>
                </c:pt>
                <c:pt idx="4">
                  <c:v>443</c:v>
                </c:pt>
                <c:pt idx="5">
                  <c:v>450</c:v>
                </c:pt>
              </c:numCache>
            </c:numRef>
          </c:val>
          <c:smooth val="0"/>
          <c:extLst>
            <c:ext xmlns:c16="http://schemas.microsoft.com/office/drawing/2014/chart" uri="{C3380CC4-5D6E-409C-BE32-E72D297353CC}">
              <c16:uniqueId val="{00000020-7050-4A8B-8F6C-FAABF03D61B5}"/>
            </c:ext>
          </c:extLst>
        </c:ser>
        <c:ser>
          <c:idx val="25"/>
          <c:order val="25"/>
          <c:tx>
            <c:v>bóna</c:v>
          </c:tx>
          <c:spPr>
            <a:ln w="28575" cap="rnd">
              <a:solidFill>
                <a:srgbClr val="00CC00"/>
              </a:solidFill>
              <a:round/>
            </a:ln>
            <a:effectLst/>
          </c:spPr>
          <c:marker>
            <c:symbol val="none"/>
          </c:marker>
          <c:val>
            <c:numRef>
              <c:f>'tab2000,sorted'!$H$119:$M$119</c:f>
              <c:numCache>
                <c:formatCode>General</c:formatCode>
                <c:ptCount val="6"/>
                <c:pt idx="0">
                  <c:v>419</c:v>
                </c:pt>
                <c:pt idx="1">
                  <c:v>431</c:v>
                </c:pt>
                <c:pt idx="2">
                  <c:v>432</c:v>
                </c:pt>
                <c:pt idx="3">
                  <c:v>426</c:v>
                </c:pt>
                <c:pt idx="4">
                  <c:v>421</c:v>
                </c:pt>
                <c:pt idx="5">
                  <c:v>441</c:v>
                </c:pt>
              </c:numCache>
            </c:numRef>
          </c:val>
          <c:smooth val="0"/>
          <c:extLst>
            <c:ext xmlns:c16="http://schemas.microsoft.com/office/drawing/2014/chart" uri="{C3380CC4-5D6E-409C-BE32-E72D297353CC}">
              <c16:uniqueId val="{00000021-7050-4A8B-8F6C-FAABF03D61B5}"/>
            </c:ext>
          </c:extLst>
        </c:ser>
        <c:ser>
          <c:idx val="26"/>
          <c:order val="26"/>
          <c:tx>
            <c:v>bóna</c:v>
          </c:tx>
          <c:spPr>
            <a:ln w="28575" cap="rnd">
              <a:solidFill>
                <a:srgbClr val="00CC00"/>
              </a:solidFill>
              <a:round/>
            </a:ln>
            <a:effectLst/>
          </c:spPr>
          <c:marker>
            <c:symbol val="none"/>
          </c:marker>
          <c:val>
            <c:numRef>
              <c:f>'tab2000,sorted'!$H$120:$M$120</c:f>
              <c:numCache>
                <c:formatCode>General</c:formatCode>
                <c:ptCount val="6"/>
                <c:pt idx="0">
                  <c:v>409</c:v>
                </c:pt>
                <c:pt idx="1">
                  <c:v>427</c:v>
                </c:pt>
                <c:pt idx="2">
                  <c:v>431</c:v>
                </c:pt>
                <c:pt idx="3">
                  <c:v>425</c:v>
                </c:pt>
                <c:pt idx="4">
                  <c:v>418</c:v>
                </c:pt>
                <c:pt idx="5">
                  <c:v>452</c:v>
                </c:pt>
              </c:numCache>
            </c:numRef>
          </c:val>
          <c:smooth val="0"/>
          <c:extLst>
            <c:ext xmlns:c16="http://schemas.microsoft.com/office/drawing/2014/chart" uri="{C3380CC4-5D6E-409C-BE32-E72D297353CC}">
              <c16:uniqueId val="{00000022-7050-4A8B-8F6C-FAABF03D61B5}"/>
            </c:ext>
          </c:extLst>
        </c:ser>
        <c:ser>
          <c:idx val="27"/>
          <c:order val="27"/>
          <c:tx>
            <c:v>fɔ́sa</c:v>
          </c:tx>
          <c:spPr>
            <a:ln w="28575" cap="rnd">
              <a:solidFill>
                <a:srgbClr val="FFC00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23-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'tab2000,sorted'!$H$147:$M$147</c:f>
              <c:numCache>
                <c:formatCode>General</c:formatCode>
                <c:ptCount val="6"/>
                <c:pt idx="0">
                  <c:v>553</c:v>
                </c:pt>
                <c:pt idx="1">
                  <c:v>619</c:v>
                </c:pt>
                <c:pt idx="2">
                  <c:v>652</c:v>
                </c:pt>
                <c:pt idx="3">
                  <c:v>637</c:v>
                </c:pt>
                <c:pt idx="4">
                  <c:v>633</c:v>
                </c:pt>
                <c:pt idx="5">
                  <c:v>612</c:v>
                </c:pt>
              </c:numCache>
            </c:numRef>
          </c:val>
          <c:smooth val="0"/>
          <c:extLst>
            <c:ext xmlns:c16="http://schemas.microsoft.com/office/drawing/2014/chart" uri="{C3380CC4-5D6E-409C-BE32-E72D297353CC}">
              <c16:uniqueId val="{00000024-7050-4A8B-8F6C-FAABF03D61B5}"/>
            </c:ext>
          </c:extLst>
        </c:ser>
        <c:ser>
          <c:idx val="28"/>
          <c:order val="28"/>
          <c:tx>
            <c:v>fɔ́sa</c:v>
          </c:tx>
          <c:spPr>
            <a:ln w="28575" cap="rnd">
              <a:solidFill>
                <a:srgbClr val="FFC000"/>
              </a:solidFill>
              <a:round/>
            </a:ln>
            <a:effectLst/>
          </c:spPr>
          <c:marker>
            <c:symbol val="none"/>
          </c:marker>
          <c:val>
            <c:numRef>
              <c:f>'tab2000,sorted'!$H$148:$M$148</c:f>
              <c:numCache>
                <c:formatCode>General</c:formatCode>
                <c:ptCount val="6"/>
                <c:pt idx="0">
                  <c:v>544</c:v>
                </c:pt>
                <c:pt idx="1">
                  <c:v>598</c:v>
                </c:pt>
                <c:pt idx="2">
                  <c:v>606</c:v>
                </c:pt>
                <c:pt idx="3">
                  <c:v>606</c:v>
                </c:pt>
                <c:pt idx="4">
                  <c:v>600</c:v>
                </c:pt>
                <c:pt idx="5">
                  <c:v>576</c:v>
                </c:pt>
              </c:numCache>
            </c:numRef>
          </c:val>
          <c:smooth val="0"/>
          <c:extLst>
            <c:ext xmlns:c16="http://schemas.microsoft.com/office/drawing/2014/chart" uri="{C3380CC4-5D6E-409C-BE32-E72D297353CC}">
              <c16:uniqueId val="{00000025-7050-4A8B-8F6C-FAABF03D61B5}"/>
            </c:ext>
          </c:extLst>
        </c:ser>
        <c:ser>
          <c:idx val="29"/>
          <c:order val="29"/>
          <c:tx>
            <c:v>fɔ́sa</c:v>
          </c:tx>
          <c:spPr>
            <a:ln w="28575" cap="rnd">
              <a:solidFill>
                <a:srgbClr val="FFC000"/>
              </a:solidFill>
              <a:round/>
            </a:ln>
            <a:effectLst/>
          </c:spPr>
          <c:marker>
            <c:symbol val="none"/>
          </c:marker>
          <c:val>
            <c:numRef>
              <c:f>'tab2000,sorted'!$H$149:$M$149</c:f>
              <c:numCache>
                <c:formatCode>General</c:formatCode>
                <c:ptCount val="6"/>
                <c:pt idx="0">
                  <c:v>578</c:v>
                </c:pt>
                <c:pt idx="1">
                  <c:v>596</c:v>
                </c:pt>
                <c:pt idx="2">
                  <c:v>598</c:v>
                </c:pt>
                <c:pt idx="3">
                  <c:v>586</c:v>
                </c:pt>
                <c:pt idx="4">
                  <c:v>566</c:v>
                </c:pt>
                <c:pt idx="5">
                  <c:v>560</c:v>
                </c:pt>
              </c:numCache>
            </c:numRef>
          </c:val>
          <c:smooth val="0"/>
          <c:extLst>
            <c:ext xmlns:c16="http://schemas.microsoft.com/office/drawing/2014/chart" uri="{C3380CC4-5D6E-409C-BE32-E72D297353CC}">
              <c16:uniqueId val="{00000026-7050-4A8B-8F6C-FAABF03D61B5}"/>
            </c:ext>
          </c:extLst>
        </c:ser>
        <c:ser>
          <c:idx val="30"/>
          <c:order val="30"/>
          <c:tx>
            <c:v>bɔ́na</c:v>
          </c:tx>
          <c:spPr>
            <a:ln w="28575" cap="rnd">
              <a:solidFill>
                <a:srgbClr val="FFC000"/>
              </a:solidFill>
              <a:round/>
            </a:ln>
            <a:effectLst/>
          </c:spPr>
          <c:marker>
            <c:symbol val="none"/>
          </c:marker>
          <c:val>
            <c:numRef>
              <c:f>'tab2000,sorted'!$H$152:$M$152</c:f>
              <c:numCache>
                <c:formatCode>General</c:formatCode>
                <c:ptCount val="6"/>
                <c:pt idx="0">
                  <c:v>460</c:v>
                </c:pt>
                <c:pt idx="1">
                  <c:v>497</c:v>
                </c:pt>
                <c:pt idx="2">
                  <c:v>583</c:v>
                </c:pt>
                <c:pt idx="3">
                  <c:v>612</c:v>
                </c:pt>
                <c:pt idx="4">
                  <c:v>604</c:v>
                </c:pt>
                <c:pt idx="5">
                  <c:v>582</c:v>
                </c:pt>
              </c:numCache>
            </c:numRef>
          </c:val>
          <c:smooth val="0"/>
          <c:extLst>
            <c:ext xmlns:c16="http://schemas.microsoft.com/office/drawing/2014/chart" uri="{C3380CC4-5D6E-409C-BE32-E72D297353CC}">
              <c16:uniqueId val="{00000027-7050-4A8B-8F6C-FAABF03D61B5}"/>
            </c:ext>
          </c:extLst>
        </c:ser>
        <c:ser>
          <c:idx val="31"/>
          <c:order val="31"/>
          <c:tx>
            <c:v>bɔ́na</c:v>
          </c:tx>
          <c:spPr>
            <a:ln w="28575" cap="rnd">
              <a:solidFill>
                <a:srgbClr val="FFC000"/>
              </a:solidFill>
              <a:round/>
            </a:ln>
            <a:effectLst/>
          </c:spPr>
          <c:marker>
            <c:symbol val="none"/>
          </c:marker>
          <c:val>
            <c:numRef>
              <c:f>'tab2000,sorted'!$H$153:$M$153</c:f>
              <c:numCache>
                <c:formatCode>General</c:formatCode>
                <c:ptCount val="6"/>
                <c:pt idx="0">
                  <c:v>580</c:v>
                </c:pt>
                <c:pt idx="1">
                  <c:v>603</c:v>
                </c:pt>
                <c:pt idx="2">
                  <c:v>603</c:v>
                </c:pt>
                <c:pt idx="3">
                  <c:v>597</c:v>
                </c:pt>
                <c:pt idx="4">
                  <c:v>580</c:v>
                </c:pt>
                <c:pt idx="5">
                  <c:v>539</c:v>
                </c:pt>
              </c:numCache>
            </c:numRef>
          </c:val>
          <c:smooth val="0"/>
          <c:extLst>
            <c:ext xmlns:c16="http://schemas.microsoft.com/office/drawing/2014/chart" uri="{C3380CC4-5D6E-409C-BE32-E72D297353CC}">
              <c16:uniqueId val="{00000028-7050-4A8B-8F6C-FAABF03D61B5}"/>
            </c:ext>
          </c:extLst>
        </c:ser>
        <c:ser>
          <c:idx val="32"/>
          <c:order val="32"/>
          <c:tx>
            <c:v>bɔ́na</c:v>
          </c:tx>
          <c:spPr>
            <a:ln w="28575" cap="rnd">
              <a:solidFill>
                <a:srgbClr val="FFC00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29-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'tab2000,sorted'!$H$154:$M$154</c:f>
              <c:numCache>
                <c:formatCode>General</c:formatCode>
                <c:ptCount val="6"/>
                <c:pt idx="0">
                  <c:v>523</c:v>
                </c:pt>
                <c:pt idx="1">
                  <c:v>561</c:v>
                </c:pt>
                <c:pt idx="2">
                  <c:v>603</c:v>
                </c:pt>
                <c:pt idx="3">
                  <c:v>598</c:v>
                </c:pt>
                <c:pt idx="4">
                  <c:v>575</c:v>
                </c:pt>
                <c:pt idx="5">
                  <c:v>562</c:v>
                </c:pt>
              </c:numCache>
            </c:numRef>
          </c:val>
          <c:smooth val="0"/>
          <c:extLst>
            <c:ext xmlns:c16="http://schemas.microsoft.com/office/drawing/2014/chart" uri="{C3380CC4-5D6E-409C-BE32-E72D297353CC}">
              <c16:uniqueId val="{0000002A-7050-4A8B-8F6C-FAABF03D61B5}"/>
            </c:ext>
          </c:extLst>
        </c:ser>
        <c:ser>
          <c:idx val="33"/>
          <c:order val="33"/>
          <c:tx>
            <c:v>tʃʰɔ́na</c:v>
          </c:tx>
          <c:spPr>
            <a:ln w="28575" cap="rnd">
              <a:solidFill>
                <a:srgbClr val="FFC000"/>
              </a:solidFill>
              <a:round/>
            </a:ln>
            <a:effectLst/>
          </c:spPr>
          <c:marker>
            <c:symbol val="none"/>
          </c:marker>
          <c:val>
            <c:numRef>
              <c:f>'tab2000,sorted'!$H$156:$M$156</c:f>
              <c:numCache>
                <c:formatCode>General</c:formatCode>
                <c:ptCount val="6"/>
                <c:pt idx="0">
                  <c:v>446</c:v>
                </c:pt>
                <c:pt idx="1">
                  <c:v>594</c:v>
                </c:pt>
                <c:pt idx="2">
                  <c:v>597</c:v>
                </c:pt>
                <c:pt idx="3">
                  <c:v>595</c:v>
                </c:pt>
                <c:pt idx="4">
                  <c:v>605</c:v>
                </c:pt>
                <c:pt idx="5">
                  <c:v>580</c:v>
                </c:pt>
              </c:numCache>
            </c:numRef>
          </c:val>
          <c:smooth val="0"/>
          <c:extLst>
            <c:ext xmlns:c16="http://schemas.microsoft.com/office/drawing/2014/chart" uri="{C3380CC4-5D6E-409C-BE32-E72D297353CC}">
              <c16:uniqueId val="{0000002B-7050-4A8B-8F6C-FAABF03D61B5}"/>
            </c:ext>
          </c:extLst>
        </c:ser>
        <c:ser>
          <c:idx val="34"/>
          <c:order val="34"/>
          <c:tx>
            <c:v>tʃʰɔ́na</c:v>
          </c:tx>
          <c:spPr>
            <a:ln w="28575" cap="rnd">
              <a:solidFill>
                <a:srgbClr val="FFC000"/>
              </a:solidFill>
              <a:round/>
            </a:ln>
            <a:effectLst/>
          </c:spPr>
          <c:marker>
            <c:symbol val="none"/>
          </c:marker>
          <c:val>
            <c:numRef>
              <c:f>'tab2000,sorted'!$H$157:$M$157</c:f>
              <c:numCache>
                <c:formatCode>General</c:formatCode>
                <c:ptCount val="6"/>
                <c:pt idx="0">
                  <c:v>520</c:v>
                </c:pt>
                <c:pt idx="1">
                  <c:v>602</c:v>
                </c:pt>
                <c:pt idx="2">
                  <c:v>608</c:v>
                </c:pt>
                <c:pt idx="3">
                  <c:v>596</c:v>
                </c:pt>
                <c:pt idx="4">
                  <c:v>588</c:v>
                </c:pt>
                <c:pt idx="5">
                  <c:v>649</c:v>
                </c:pt>
              </c:numCache>
            </c:numRef>
          </c:val>
          <c:smooth val="0"/>
          <c:extLst>
            <c:ext xmlns:c16="http://schemas.microsoft.com/office/drawing/2014/chart" uri="{C3380CC4-5D6E-409C-BE32-E72D297353CC}">
              <c16:uniqueId val="{0000002C-7050-4A8B-8F6C-FAABF03D61B5}"/>
            </c:ext>
          </c:extLst>
        </c:ser>
        <c:ser>
          <c:idx val="35"/>
          <c:order val="35"/>
          <c:tx>
            <c:v>tʃʰɔ́na</c:v>
          </c:tx>
          <c:spPr>
            <a:ln w="28575" cap="rnd">
              <a:solidFill>
                <a:srgbClr val="FFC000"/>
              </a:solidFill>
              <a:round/>
            </a:ln>
            <a:effectLst/>
          </c:spPr>
          <c:marker>
            <c:symbol val="none"/>
          </c:marker>
          <c:dLbls>
            <c:dLbl>
              <c:idx val="3"/>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2D-7050-4A8B-8F6C-FAABF03D61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'tab2000,sorted'!$H$158:$M$158</c:f>
              <c:numCache>
                <c:formatCode>General</c:formatCode>
                <c:ptCount val="6"/>
                <c:pt idx="0">
                  <c:v>561</c:v>
                </c:pt>
                <c:pt idx="1">
                  <c:v>589</c:v>
                </c:pt>
                <c:pt idx="2">
                  <c:v>570</c:v>
                </c:pt>
                <c:pt idx="3">
                  <c:v>544</c:v>
                </c:pt>
                <c:pt idx="4">
                  <c:v>535</c:v>
                </c:pt>
                <c:pt idx="5">
                  <c:v>530</c:v>
                </c:pt>
              </c:numCache>
            </c:numRef>
          </c:val>
          <c:smooth val="0"/>
          <c:extLst>
            <c:ext xmlns:c16="http://schemas.microsoft.com/office/drawing/2014/chart" uri="{C3380CC4-5D6E-409C-BE32-E72D297353CC}">
              <c16:uniqueId val="{0000002E-7050-4A8B-8F6C-FAABF03D61B5}"/>
            </c:ext>
          </c:extLst>
        </c:ser>
        <c:dLbls>
          <c:showLegendKey val="0"/>
          <c:showVal val="0"/>
          <c:showCatName val="0"/>
          <c:showSerName val="0"/>
          <c:showPercent val="0"/>
          <c:showBubbleSize val="0"/>
        </c:dLbls>
        <c:smooth val="0"/>
        <c:axId val="568159000"/>
        <c:axId val="568159656"/>
      </c:lineChart>
      <c:catAx>
        <c:axId val="568159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68159656"/>
        <c:crosses val="autoZero"/>
        <c:auto val="1"/>
        <c:lblAlgn val="ctr"/>
        <c:lblOffset val="100"/>
        <c:noMultiLvlLbl val="0"/>
      </c:catAx>
      <c:valAx>
        <c:axId val="568159656"/>
        <c:scaling>
          <c:orientation val="minMax"/>
          <c:max val="7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68159000"/>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F1 trajectories of front vowels in low-toned penultimate syllables (BJM)</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mʊdiidi</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'BJM2-4,sort2'!$I$3:$N$3</c:f>
              <c:strCache>
                <c:ptCount val="6"/>
                <c:pt idx="0">
                  <c:v>F1 (0.125)</c:v>
                </c:pt>
                <c:pt idx="1">
                  <c:v>F1 (0.25)</c:v>
                </c:pt>
                <c:pt idx="2">
                  <c:v>F1 (0.375)</c:v>
                </c:pt>
                <c:pt idx="3">
                  <c:v>F1 (0.5)</c:v>
                </c:pt>
                <c:pt idx="4">
                  <c:v>F1 (0.625)</c:v>
                </c:pt>
                <c:pt idx="5">
                  <c:v>F1 (0.75)</c:v>
                </c:pt>
              </c:strCache>
            </c:strRef>
          </c:cat>
          <c:val>
            <c:numRef>
              <c:f>'BJM2-4,sort2'!$I$330:$N$330</c:f>
              <c:numCache>
                <c:formatCode>General</c:formatCode>
                <c:ptCount val="6"/>
                <c:pt idx="0">
                  <c:v>188</c:v>
                </c:pt>
                <c:pt idx="1">
                  <c:v>190</c:v>
                </c:pt>
                <c:pt idx="2">
                  <c:v>183</c:v>
                </c:pt>
                <c:pt idx="3">
                  <c:v>171</c:v>
                </c:pt>
                <c:pt idx="4">
                  <c:v>168</c:v>
                </c:pt>
                <c:pt idx="5">
                  <c:v>173</c:v>
                </c:pt>
              </c:numCache>
            </c:numRef>
          </c:val>
          <c:smooth val="0"/>
          <c:extLst>
            <c:ext xmlns:c16="http://schemas.microsoft.com/office/drawing/2014/chart" uri="{C3380CC4-5D6E-409C-BE32-E72D297353CC}">
              <c16:uniqueId val="{00000000-6210-4F5F-BDE5-F3C742FABC4A}"/>
            </c:ext>
          </c:extLst>
        </c:ser>
        <c:ser>
          <c:idx val="1"/>
          <c:order val="1"/>
          <c:tx>
            <c:v>mʊdiidi</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'BJM2-4,sort2'!$I$331:$N$331</c:f>
              <c:numCache>
                <c:formatCode>General</c:formatCode>
                <c:ptCount val="6"/>
                <c:pt idx="0">
                  <c:v>199</c:v>
                </c:pt>
                <c:pt idx="1">
                  <c:v>186</c:v>
                </c:pt>
                <c:pt idx="2">
                  <c:v>189</c:v>
                </c:pt>
                <c:pt idx="3">
                  <c:v>207</c:v>
                </c:pt>
                <c:pt idx="4">
                  <c:v>190</c:v>
                </c:pt>
                <c:pt idx="5">
                  <c:v>170</c:v>
                </c:pt>
              </c:numCache>
            </c:numRef>
          </c:val>
          <c:smooth val="0"/>
          <c:extLst>
            <c:ext xmlns:c16="http://schemas.microsoft.com/office/drawing/2014/chart" uri="{C3380CC4-5D6E-409C-BE32-E72D297353CC}">
              <c16:uniqueId val="{00000001-6210-4F5F-BDE5-F3C742FABC4A}"/>
            </c:ext>
          </c:extLst>
        </c:ser>
        <c:ser>
          <c:idx val="2"/>
          <c:order val="2"/>
          <c:tx>
            <c:v>mʊdiidi</c:v>
          </c:tx>
          <c:spPr>
            <a:ln w="28575" cap="rnd">
              <a:solidFill>
                <a:srgbClr val="7030A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'BJM2-4,sort2'!$I$332:$N$332</c:f>
              <c:numCache>
                <c:formatCode>General</c:formatCode>
                <c:ptCount val="6"/>
                <c:pt idx="0">
                  <c:v>170</c:v>
                </c:pt>
                <c:pt idx="1">
                  <c:v>178</c:v>
                </c:pt>
                <c:pt idx="2">
                  <c:v>181</c:v>
                </c:pt>
                <c:pt idx="3">
                  <c:v>170</c:v>
                </c:pt>
                <c:pt idx="4">
                  <c:v>169</c:v>
                </c:pt>
                <c:pt idx="5">
                  <c:v>164</c:v>
                </c:pt>
              </c:numCache>
            </c:numRef>
          </c:val>
          <c:smooth val="0"/>
          <c:extLst>
            <c:ext xmlns:c16="http://schemas.microsoft.com/office/drawing/2014/chart" uri="{C3380CC4-5D6E-409C-BE32-E72D297353CC}">
              <c16:uniqueId val="{00000002-6210-4F5F-BDE5-F3C742FABC4A}"/>
            </c:ext>
          </c:extLst>
        </c:ser>
        <c:ser>
          <c:idx val="3"/>
          <c:order val="3"/>
          <c:tx>
            <c:v>lɪdí</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'BJM2-4,sort2'!$I$354:$N$354</c:f>
              <c:numCache>
                <c:formatCode>General</c:formatCode>
                <c:ptCount val="6"/>
                <c:pt idx="0">
                  <c:v>264</c:v>
                </c:pt>
                <c:pt idx="1">
                  <c:v>227</c:v>
                </c:pt>
                <c:pt idx="2">
                  <c:v>203</c:v>
                </c:pt>
                <c:pt idx="3">
                  <c:v>230</c:v>
                </c:pt>
                <c:pt idx="4">
                  <c:v>219</c:v>
                </c:pt>
                <c:pt idx="5">
                  <c:v>215</c:v>
                </c:pt>
              </c:numCache>
            </c:numRef>
          </c:val>
          <c:smooth val="0"/>
          <c:extLst>
            <c:ext xmlns:c16="http://schemas.microsoft.com/office/drawing/2014/chart" uri="{C3380CC4-5D6E-409C-BE32-E72D297353CC}">
              <c16:uniqueId val="{00000003-6210-4F5F-BDE5-F3C742FABC4A}"/>
            </c:ext>
          </c:extLst>
        </c:ser>
        <c:ser>
          <c:idx val="4"/>
          <c:order val="4"/>
          <c:tx>
            <c:v>lɪdí</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'BJM2-4,sort2'!$I$355:$N$355</c:f>
              <c:numCache>
                <c:formatCode>General</c:formatCode>
                <c:ptCount val="6"/>
                <c:pt idx="0">
                  <c:v>264</c:v>
                </c:pt>
                <c:pt idx="1">
                  <c:v>237</c:v>
                </c:pt>
                <c:pt idx="2">
                  <c:v>200</c:v>
                </c:pt>
                <c:pt idx="3">
                  <c:v>206</c:v>
                </c:pt>
                <c:pt idx="4">
                  <c:v>210</c:v>
                </c:pt>
                <c:pt idx="5">
                  <c:v>191</c:v>
                </c:pt>
              </c:numCache>
            </c:numRef>
          </c:val>
          <c:smooth val="0"/>
          <c:extLst>
            <c:ext xmlns:c16="http://schemas.microsoft.com/office/drawing/2014/chart" uri="{C3380CC4-5D6E-409C-BE32-E72D297353CC}">
              <c16:uniqueId val="{00000004-6210-4F5F-BDE5-F3C742FABC4A}"/>
            </c:ext>
          </c:extLst>
        </c:ser>
        <c:ser>
          <c:idx val="5"/>
          <c:order val="5"/>
          <c:tx>
            <c:v>lɪdí</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'BJM2-4,sort2'!$I$356:$N$356</c:f>
              <c:numCache>
                <c:formatCode>General</c:formatCode>
                <c:ptCount val="6"/>
                <c:pt idx="0">
                  <c:v>237</c:v>
                </c:pt>
                <c:pt idx="1">
                  <c:v>203</c:v>
                </c:pt>
                <c:pt idx="2">
                  <c:v>215</c:v>
                </c:pt>
                <c:pt idx="3">
                  <c:v>219</c:v>
                </c:pt>
                <c:pt idx="4">
                  <c:v>200</c:v>
                </c:pt>
                <c:pt idx="5">
                  <c:v>192</c:v>
                </c:pt>
              </c:numCache>
            </c:numRef>
          </c:val>
          <c:smooth val="0"/>
          <c:extLst>
            <c:ext xmlns:c16="http://schemas.microsoft.com/office/drawing/2014/chart" uri="{C3380CC4-5D6E-409C-BE32-E72D297353CC}">
              <c16:uniqueId val="{00000005-6210-4F5F-BDE5-F3C742FABC4A}"/>
            </c:ext>
          </c:extLst>
        </c:ser>
        <c:ser>
          <c:idx val="6"/>
          <c:order val="6"/>
          <c:tx>
            <c:v>lɪdí</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'BJM2-4,sort2'!$I$357:$N$357</c:f>
              <c:numCache>
                <c:formatCode>General</c:formatCode>
                <c:ptCount val="6"/>
                <c:pt idx="0">
                  <c:v>255</c:v>
                </c:pt>
                <c:pt idx="1">
                  <c:v>232</c:v>
                </c:pt>
                <c:pt idx="2">
                  <c:v>230</c:v>
                </c:pt>
                <c:pt idx="3">
                  <c:v>193</c:v>
                </c:pt>
                <c:pt idx="4">
                  <c:v>198</c:v>
                </c:pt>
                <c:pt idx="5">
                  <c:v>203</c:v>
                </c:pt>
              </c:numCache>
            </c:numRef>
          </c:val>
          <c:smooth val="0"/>
          <c:extLst>
            <c:ext xmlns:c16="http://schemas.microsoft.com/office/drawing/2014/chart" uri="{C3380CC4-5D6E-409C-BE32-E72D297353CC}">
              <c16:uniqueId val="{00000006-6210-4F5F-BDE5-F3C742FABC4A}"/>
            </c:ext>
          </c:extLst>
        </c:ser>
        <c:ser>
          <c:idx val="7"/>
          <c:order val="7"/>
          <c:tx>
            <c:v>lɪdí</c:v>
          </c:tx>
          <c:spPr>
            <a:ln w="28575" cap="rnd">
              <a:solidFill>
                <a:srgbClr val="0033CC"/>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'BJM2-4,sort2'!$I$358:$N$358</c:f>
              <c:numCache>
                <c:formatCode>General</c:formatCode>
                <c:ptCount val="6"/>
                <c:pt idx="0">
                  <c:v>230</c:v>
                </c:pt>
                <c:pt idx="1">
                  <c:v>211</c:v>
                </c:pt>
                <c:pt idx="2">
                  <c:v>218</c:v>
                </c:pt>
                <c:pt idx="3">
                  <c:v>193</c:v>
                </c:pt>
                <c:pt idx="4">
                  <c:v>188</c:v>
                </c:pt>
                <c:pt idx="5">
                  <c:v>149</c:v>
                </c:pt>
              </c:numCache>
            </c:numRef>
          </c:val>
          <c:smooth val="0"/>
          <c:extLst>
            <c:ext xmlns:c16="http://schemas.microsoft.com/office/drawing/2014/chart" uri="{C3380CC4-5D6E-409C-BE32-E72D297353CC}">
              <c16:uniqueId val="{00000007-6210-4F5F-BDE5-F3C742FABC4A}"/>
            </c:ext>
          </c:extLst>
        </c:ser>
        <c:ser>
          <c:idx val="8"/>
          <c:order val="8"/>
          <c:tx>
            <c:v>lɪdí</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'BJM2-4,sort2'!$I$359:$N$359</c:f>
              <c:numCache>
                <c:formatCode>General</c:formatCode>
                <c:ptCount val="6"/>
                <c:pt idx="0">
                  <c:v>234</c:v>
                </c:pt>
                <c:pt idx="1">
                  <c:v>230</c:v>
                </c:pt>
                <c:pt idx="2">
                  <c:v>216</c:v>
                </c:pt>
                <c:pt idx="3">
                  <c:v>205</c:v>
                </c:pt>
                <c:pt idx="4">
                  <c:v>192</c:v>
                </c:pt>
                <c:pt idx="5">
                  <c:v>157</c:v>
                </c:pt>
              </c:numCache>
            </c:numRef>
          </c:val>
          <c:smooth val="0"/>
          <c:extLst>
            <c:ext xmlns:c16="http://schemas.microsoft.com/office/drawing/2014/chart" uri="{C3380CC4-5D6E-409C-BE32-E72D297353CC}">
              <c16:uniqueId val="{00000008-6210-4F5F-BDE5-F3C742FABC4A}"/>
            </c:ext>
          </c:extLst>
        </c:ser>
        <c:ser>
          <c:idx val="9"/>
          <c:order val="9"/>
          <c:tx>
            <c:v>metsí</c:v>
          </c:tx>
          <c:spPr>
            <a:ln w="28575" cap="rnd">
              <a:solidFill>
                <a:srgbClr val="00CC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'BJM2-4,sort2'!$I$385:$N$385</c:f>
              <c:numCache>
                <c:formatCode>General</c:formatCode>
                <c:ptCount val="6"/>
                <c:pt idx="0">
                  <c:v>335</c:v>
                </c:pt>
                <c:pt idx="1">
                  <c:v>339</c:v>
                </c:pt>
                <c:pt idx="2">
                  <c:v>337</c:v>
                </c:pt>
                <c:pt idx="3">
                  <c:v>323</c:v>
                </c:pt>
                <c:pt idx="4">
                  <c:v>318</c:v>
                </c:pt>
                <c:pt idx="5">
                  <c:v>284</c:v>
                </c:pt>
              </c:numCache>
            </c:numRef>
          </c:val>
          <c:smooth val="0"/>
          <c:extLst>
            <c:ext xmlns:c16="http://schemas.microsoft.com/office/drawing/2014/chart" uri="{C3380CC4-5D6E-409C-BE32-E72D297353CC}">
              <c16:uniqueId val="{00000009-6210-4F5F-BDE5-F3C742FABC4A}"/>
            </c:ext>
          </c:extLst>
        </c:ser>
        <c:ser>
          <c:idx val="10"/>
          <c:order val="10"/>
          <c:tx>
            <c:v>metsí</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'BJM2-4,sort2'!$I$3:$N$3</c:f>
              <c:strCache>
                <c:ptCount val="6"/>
                <c:pt idx="0">
                  <c:v>F1 (0.125)</c:v>
                </c:pt>
                <c:pt idx="1">
                  <c:v>F1 (0.25)</c:v>
                </c:pt>
                <c:pt idx="2">
                  <c:v>F1 (0.375)</c:v>
                </c:pt>
                <c:pt idx="3">
                  <c:v>F1 (0.5)</c:v>
                </c:pt>
                <c:pt idx="4">
                  <c:v>F1 (0.625)</c:v>
                </c:pt>
                <c:pt idx="5">
                  <c:v>F1 (0.75)</c:v>
                </c:pt>
              </c:strCache>
            </c:strRef>
          </c:cat>
          <c:val>
            <c:numRef>
              <c:f>'BJM2-4,sort2'!$I$386:$N$386</c:f>
              <c:numCache>
                <c:formatCode>General</c:formatCode>
                <c:ptCount val="6"/>
                <c:pt idx="0">
                  <c:v>348</c:v>
                </c:pt>
                <c:pt idx="1">
                  <c:v>341</c:v>
                </c:pt>
                <c:pt idx="2">
                  <c:v>332</c:v>
                </c:pt>
                <c:pt idx="3">
                  <c:v>324</c:v>
                </c:pt>
                <c:pt idx="4">
                  <c:v>335</c:v>
                </c:pt>
                <c:pt idx="5">
                  <c:v>297</c:v>
                </c:pt>
              </c:numCache>
            </c:numRef>
          </c:val>
          <c:smooth val="0"/>
          <c:extLst>
            <c:ext xmlns:c16="http://schemas.microsoft.com/office/drawing/2014/chart" uri="{C3380CC4-5D6E-409C-BE32-E72D297353CC}">
              <c16:uniqueId val="{0000000A-6210-4F5F-BDE5-F3C742FABC4A}"/>
            </c:ext>
          </c:extLst>
        </c:ser>
        <c:ser>
          <c:idx val="11"/>
          <c:order val="11"/>
          <c:tx>
            <c:v>metsí</c:v>
          </c:tx>
          <c:spPr>
            <a:ln w="28575" cap="rnd">
              <a:solidFill>
                <a:srgbClr val="00CC00"/>
              </a:solidFill>
              <a:round/>
            </a:ln>
            <a:effectLst/>
          </c:spPr>
          <c:marker>
            <c:symbol val="none"/>
          </c:marker>
          <c:cat>
            <c:strRef>
              <c:f>'BJM2-4,sort2'!$I$3:$N$3</c:f>
              <c:strCache>
                <c:ptCount val="6"/>
                <c:pt idx="0">
                  <c:v>F1 (0.125)</c:v>
                </c:pt>
                <c:pt idx="1">
                  <c:v>F1 (0.25)</c:v>
                </c:pt>
                <c:pt idx="2">
                  <c:v>F1 (0.375)</c:v>
                </c:pt>
                <c:pt idx="3">
                  <c:v>F1 (0.5)</c:v>
                </c:pt>
                <c:pt idx="4">
                  <c:v>F1 (0.625)</c:v>
                </c:pt>
                <c:pt idx="5">
                  <c:v>F1 (0.75)</c:v>
                </c:pt>
              </c:strCache>
            </c:strRef>
          </c:cat>
          <c:val>
            <c:numRef>
              <c:f>'BJM2-4,sort2'!$I$387:$N$387</c:f>
              <c:numCache>
                <c:formatCode>General</c:formatCode>
                <c:ptCount val="6"/>
                <c:pt idx="0">
                  <c:v>330</c:v>
                </c:pt>
                <c:pt idx="1">
                  <c:v>329</c:v>
                </c:pt>
                <c:pt idx="2">
                  <c:v>328</c:v>
                </c:pt>
                <c:pt idx="3">
                  <c:v>319</c:v>
                </c:pt>
                <c:pt idx="4">
                  <c:v>310</c:v>
                </c:pt>
                <c:pt idx="5">
                  <c:v>272</c:v>
                </c:pt>
              </c:numCache>
            </c:numRef>
          </c:val>
          <c:smooth val="0"/>
          <c:extLst>
            <c:ext xmlns:c16="http://schemas.microsoft.com/office/drawing/2014/chart" uri="{C3380CC4-5D6E-409C-BE32-E72D297353CC}">
              <c16:uniqueId val="{0000000B-6210-4F5F-BDE5-F3C742FABC4A}"/>
            </c:ext>
          </c:extLst>
        </c:ser>
        <c:dLbls>
          <c:showLegendKey val="0"/>
          <c:showVal val="0"/>
          <c:showCatName val="0"/>
          <c:showSerName val="0"/>
          <c:showPercent val="0"/>
          <c:showBubbleSize val="0"/>
        </c:dLbls>
        <c:smooth val="0"/>
        <c:axId val="662790080"/>
        <c:axId val="662791392"/>
      </c:lineChart>
      <c:catAx>
        <c:axId val="66279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62791392"/>
        <c:crosses val="autoZero"/>
        <c:auto val="1"/>
        <c:lblAlgn val="ctr"/>
        <c:lblOffset val="100"/>
        <c:noMultiLvlLbl val="0"/>
      </c:catAx>
      <c:valAx>
        <c:axId val="662791392"/>
        <c:scaling>
          <c:orientation val="minMax"/>
          <c:max val="45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6279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4. Vowels in the context of  /C_ #: F1, F2 and F3 (size) at 0.5 of vowel</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'BJM2-4,sort'!$R$493:$R$505</c:f>
              <c:numCache>
                <c:formatCode>General</c:formatCode>
                <c:ptCount val="13"/>
                <c:pt idx="0">
                  <c:v>2178</c:v>
                </c:pt>
                <c:pt idx="1">
                  <c:v>2036</c:v>
                </c:pt>
                <c:pt idx="2">
                  <c:v>2011</c:v>
                </c:pt>
                <c:pt idx="4">
                  <c:v>2234</c:v>
                </c:pt>
                <c:pt idx="5">
                  <c:v>2270</c:v>
                </c:pt>
                <c:pt idx="6">
                  <c:v>2257</c:v>
                </c:pt>
                <c:pt idx="9">
                  <c:v>2162</c:v>
                </c:pt>
                <c:pt idx="10">
                  <c:v>2158</c:v>
                </c:pt>
                <c:pt idx="11">
                  <c:v>2055</c:v>
                </c:pt>
              </c:numCache>
            </c:numRef>
          </c:xVal>
          <c:yVal>
            <c:numRef>
              <c:f>'BJM2-4,sort'!$L$493:$L$505</c:f>
              <c:numCache>
                <c:formatCode>General</c:formatCode>
                <c:ptCount val="13"/>
                <c:pt idx="0">
                  <c:v>247</c:v>
                </c:pt>
                <c:pt idx="1">
                  <c:v>284</c:v>
                </c:pt>
                <c:pt idx="2">
                  <c:v>271</c:v>
                </c:pt>
                <c:pt idx="4">
                  <c:v>253</c:v>
                </c:pt>
                <c:pt idx="5">
                  <c:v>239</c:v>
                </c:pt>
                <c:pt idx="6">
                  <c:v>243</c:v>
                </c:pt>
                <c:pt idx="9">
                  <c:v>232</c:v>
                </c:pt>
                <c:pt idx="10">
                  <c:v>216</c:v>
                </c:pt>
                <c:pt idx="11">
                  <c:v>199</c:v>
                </c:pt>
              </c:numCache>
            </c:numRef>
          </c:yVal>
          <c:bubbleSize>
            <c:numRef>
              <c:f>'BJM2-4,sort'!$AC$493:$AC$505</c:f>
              <c:numCache>
                <c:formatCode>0.0</c:formatCode>
                <c:ptCount val="13"/>
                <c:pt idx="0">
                  <c:v>79.830827067669176</c:v>
                </c:pt>
                <c:pt idx="1">
                  <c:v>63.571428571428569</c:v>
                </c:pt>
                <c:pt idx="2">
                  <c:v>67.23684210526315</c:v>
                </c:pt>
                <c:pt idx="4">
                  <c:v>64.981203007518801</c:v>
                </c:pt>
                <c:pt idx="5">
                  <c:v>71.372180451127818</c:v>
                </c:pt>
                <c:pt idx="6">
                  <c:v>64.041353383458642</c:v>
                </c:pt>
                <c:pt idx="9">
                  <c:v>81.240601503759393</c:v>
                </c:pt>
                <c:pt idx="10">
                  <c:v>82.368421052631575</c:v>
                </c:pt>
                <c:pt idx="11">
                  <c:v>95.714285714285708</c:v>
                </c:pt>
              </c:numCache>
            </c:numRef>
          </c:bubbleSize>
          <c:bubble3D val="0"/>
          <c:extLst>
            <c:ext xmlns:c16="http://schemas.microsoft.com/office/drawing/2014/chart" uri="{C3380CC4-5D6E-409C-BE32-E72D297353CC}">
              <c16:uniqueId val="{00000000-36A3-48A6-974C-D7603475819F}"/>
            </c:ext>
          </c:extLst>
        </c:ser>
        <c:ser>
          <c:idx val="1"/>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'BJM2-4,sort'!$R$510:$R$518</c:f>
              <c:numCache>
                <c:formatCode>General</c:formatCode>
                <c:ptCount val="9"/>
                <c:pt idx="0">
                  <c:v>1976</c:v>
                </c:pt>
                <c:pt idx="1">
                  <c:v>1966</c:v>
                </c:pt>
                <c:pt idx="2">
                  <c:v>1990</c:v>
                </c:pt>
                <c:pt idx="5">
                  <c:v>2100</c:v>
                </c:pt>
                <c:pt idx="6">
                  <c:v>2151</c:v>
                </c:pt>
                <c:pt idx="7">
                  <c:v>2175</c:v>
                </c:pt>
              </c:numCache>
            </c:numRef>
          </c:xVal>
          <c:yVal>
            <c:numRef>
              <c:f>'BJM2-4,sort'!$L$510:$L$518</c:f>
              <c:numCache>
                <c:formatCode>General</c:formatCode>
                <c:ptCount val="9"/>
                <c:pt idx="0">
                  <c:v>376</c:v>
                </c:pt>
                <c:pt idx="1">
                  <c:v>346</c:v>
                </c:pt>
                <c:pt idx="2">
                  <c:v>336</c:v>
                </c:pt>
                <c:pt idx="5">
                  <c:v>402</c:v>
                </c:pt>
                <c:pt idx="6">
                  <c:v>384</c:v>
                </c:pt>
                <c:pt idx="7">
                  <c:v>382</c:v>
                </c:pt>
              </c:numCache>
            </c:numRef>
          </c:yVal>
          <c:bubbleSize>
            <c:numRef>
              <c:f>'BJM2-4,sort'!$AC$510:$AC$518</c:f>
              <c:numCache>
                <c:formatCode>0.0</c:formatCode>
                <c:ptCount val="9"/>
                <c:pt idx="0">
                  <c:v>59.906015037593988</c:v>
                </c:pt>
                <c:pt idx="1">
                  <c:v>64.041353383458642</c:v>
                </c:pt>
                <c:pt idx="2">
                  <c:v>69.022556390977442</c:v>
                </c:pt>
                <c:pt idx="5">
                  <c:v>67.518796992481199</c:v>
                </c:pt>
                <c:pt idx="6">
                  <c:v>67.23684210526315</c:v>
                </c:pt>
                <c:pt idx="7">
                  <c:v>69.21052631578948</c:v>
                </c:pt>
              </c:numCache>
            </c:numRef>
          </c:bubbleSize>
          <c:bubble3D val="0"/>
          <c:extLst>
            <c:ext xmlns:c16="http://schemas.microsoft.com/office/drawing/2014/chart" uri="{C3380CC4-5D6E-409C-BE32-E72D297353CC}">
              <c16:uniqueId val="{00000001-36A3-48A6-974C-D7603475819F}"/>
            </c:ext>
          </c:extLst>
        </c:ser>
        <c:ser>
          <c:idx val="2"/>
          <c:order val="2"/>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'BJM2-4,sort'!$R$529:$R$541</c:f>
              <c:numCache>
                <c:formatCode>General</c:formatCode>
                <c:ptCount val="13"/>
                <c:pt idx="0">
                  <c:v>1988</c:v>
                </c:pt>
                <c:pt idx="1">
                  <c:v>1993</c:v>
                </c:pt>
                <c:pt idx="2">
                  <c:v>1960</c:v>
                </c:pt>
                <c:pt idx="4">
                  <c:v>1977</c:v>
                </c:pt>
                <c:pt idx="5">
                  <c:v>1933</c:v>
                </c:pt>
                <c:pt idx="6">
                  <c:v>1959</c:v>
                </c:pt>
                <c:pt idx="7">
                  <c:v>2011</c:v>
                </c:pt>
                <c:pt idx="8">
                  <c:v>2006</c:v>
                </c:pt>
                <c:pt idx="9">
                  <c:v>1985</c:v>
                </c:pt>
                <c:pt idx="10">
                  <c:v>2056</c:v>
                </c:pt>
                <c:pt idx="11">
                  <c:v>1923</c:v>
                </c:pt>
              </c:numCache>
            </c:numRef>
          </c:xVal>
          <c:yVal>
            <c:numRef>
              <c:f>'BJM2-4,sort'!$L$529:$L$541</c:f>
              <c:numCache>
                <c:formatCode>General</c:formatCode>
                <c:ptCount val="13"/>
                <c:pt idx="0">
                  <c:v>408</c:v>
                </c:pt>
                <c:pt idx="1">
                  <c:v>393</c:v>
                </c:pt>
                <c:pt idx="2">
                  <c:v>410</c:v>
                </c:pt>
                <c:pt idx="4">
                  <c:v>394</c:v>
                </c:pt>
                <c:pt idx="5">
                  <c:v>397</c:v>
                </c:pt>
                <c:pt idx="6">
                  <c:v>397</c:v>
                </c:pt>
                <c:pt idx="7">
                  <c:v>407</c:v>
                </c:pt>
                <c:pt idx="8">
                  <c:v>414</c:v>
                </c:pt>
                <c:pt idx="9">
                  <c:v>400</c:v>
                </c:pt>
                <c:pt idx="10">
                  <c:v>383</c:v>
                </c:pt>
                <c:pt idx="11">
                  <c:v>416</c:v>
                </c:pt>
              </c:numCache>
            </c:numRef>
          </c:yVal>
          <c:bubbleSize>
            <c:numRef>
              <c:f>'BJM2-4,sort'!$AC$529:$AC$541</c:f>
              <c:numCache>
                <c:formatCode>0.0</c:formatCode>
                <c:ptCount val="13"/>
                <c:pt idx="0">
                  <c:v>54.266917293233085</c:v>
                </c:pt>
                <c:pt idx="1">
                  <c:v>49.661654135338345</c:v>
                </c:pt>
                <c:pt idx="2">
                  <c:v>54.078947368421055</c:v>
                </c:pt>
                <c:pt idx="4">
                  <c:v>59.81203007518797</c:v>
                </c:pt>
                <c:pt idx="5">
                  <c:v>59.342105263157897</c:v>
                </c:pt>
                <c:pt idx="6">
                  <c:v>55.018796992481199</c:v>
                </c:pt>
                <c:pt idx="7">
                  <c:v>59.81203007518797</c:v>
                </c:pt>
                <c:pt idx="8">
                  <c:v>60.375939849624061</c:v>
                </c:pt>
                <c:pt idx="9">
                  <c:v>55.582706766917291</c:v>
                </c:pt>
                <c:pt idx="10">
                  <c:v>59.718045112781958</c:v>
                </c:pt>
                <c:pt idx="11">
                  <c:v>49.379699248120303</c:v>
                </c:pt>
              </c:numCache>
            </c:numRef>
          </c:bubbleSize>
          <c:bubble3D val="0"/>
          <c:extLst>
            <c:ext xmlns:c16="http://schemas.microsoft.com/office/drawing/2014/chart" uri="{C3380CC4-5D6E-409C-BE32-E72D297353CC}">
              <c16:uniqueId val="{00000002-36A3-48A6-974C-D7603475819F}"/>
            </c:ext>
          </c:extLst>
        </c:ser>
        <c:ser>
          <c:idx val="3"/>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'BJM2-4,sort'!$R$552:$R$555</c:f>
              <c:numCache>
                <c:formatCode>General</c:formatCode>
                <c:ptCount val="4"/>
                <c:pt idx="0">
                  <c:v>1997</c:v>
                </c:pt>
                <c:pt idx="1">
                  <c:v>1796</c:v>
                </c:pt>
                <c:pt idx="2">
                  <c:v>1825</c:v>
                </c:pt>
              </c:numCache>
            </c:numRef>
          </c:xVal>
          <c:yVal>
            <c:numRef>
              <c:f>'BJM2-4,sort'!$L$552:$L$555</c:f>
              <c:numCache>
                <c:formatCode>General</c:formatCode>
                <c:ptCount val="4"/>
                <c:pt idx="0">
                  <c:v>610</c:v>
                </c:pt>
                <c:pt idx="1">
                  <c:v>607</c:v>
                </c:pt>
                <c:pt idx="2">
                  <c:v>552</c:v>
                </c:pt>
              </c:numCache>
            </c:numRef>
          </c:yVal>
          <c:bubbleSize>
            <c:numRef>
              <c:f>'BJM2-4,sort'!$AC$552:$AC$555</c:f>
              <c:numCache>
                <c:formatCode>0.0</c:formatCode>
                <c:ptCount val="4"/>
                <c:pt idx="0">
                  <c:v>75.78947368421052</c:v>
                </c:pt>
                <c:pt idx="1">
                  <c:v>59.624060150375939</c:v>
                </c:pt>
                <c:pt idx="2">
                  <c:v>66.390977443609017</c:v>
                </c:pt>
              </c:numCache>
            </c:numRef>
          </c:bubbleSize>
          <c:bubble3D val="0"/>
          <c:extLst>
            <c:ext xmlns:c16="http://schemas.microsoft.com/office/drawing/2014/chart" uri="{C3380CC4-5D6E-409C-BE32-E72D297353CC}">
              <c16:uniqueId val="{00000003-36A3-48A6-974C-D7603475819F}"/>
            </c:ext>
          </c:extLst>
        </c:ser>
        <c:ser>
          <c:idx val="4"/>
          <c:order val="4"/>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'BJM2-4,sort'!$R$561:$R$568</c:f>
              <c:numCache>
                <c:formatCode>General</c:formatCode>
                <c:ptCount val="8"/>
                <c:pt idx="0">
                  <c:v>1469</c:v>
                </c:pt>
                <c:pt idx="1">
                  <c:v>1476</c:v>
                </c:pt>
                <c:pt idx="2">
                  <c:v>1401</c:v>
                </c:pt>
                <c:pt idx="4">
                  <c:v>1436</c:v>
                </c:pt>
                <c:pt idx="5">
                  <c:v>1452</c:v>
                </c:pt>
                <c:pt idx="6">
                  <c:v>1418</c:v>
                </c:pt>
              </c:numCache>
            </c:numRef>
          </c:xVal>
          <c:yVal>
            <c:numRef>
              <c:f>'BJM2-4,sort'!$L$561:$L$568</c:f>
              <c:numCache>
                <c:formatCode>General</c:formatCode>
                <c:ptCount val="8"/>
                <c:pt idx="0">
                  <c:v>789</c:v>
                </c:pt>
                <c:pt idx="1">
                  <c:v>796</c:v>
                </c:pt>
                <c:pt idx="2">
                  <c:v>792</c:v>
                </c:pt>
                <c:pt idx="4">
                  <c:v>826</c:v>
                </c:pt>
                <c:pt idx="5">
                  <c:v>847</c:v>
                </c:pt>
                <c:pt idx="6">
                  <c:v>775</c:v>
                </c:pt>
              </c:numCache>
            </c:numRef>
          </c:yVal>
          <c:bubbleSize>
            <c:numRef>
              <c:f>'BJM2-4,sort'!$AC$561:$AC$568</c:f>
              <c:numCache>
                <c:formatCode>0.0</c:formatCode>
                <c:ptCount val="8"/>
                <c:pt idx="0">
                  <c:v>62.725563909774436</c:v>
                </c:pt>
                <c:pt idx="1">
                  <c:v>64.793233082706763</c:v>
                </c:pt>
                <c:pt idx="2">
                  <c:v>56.616541353383461</c:v>
                </c:pt>
                <c:pt idx="4">
                  <c:v>67.706766917293237</c:v>
                </c:pt>
                <c:pt idx="5">
                  <c:v>55.488721804511279</c:v>
                </c:pt>
                <c:pt idx="6">
                  <c:v>58.778195488721806</c:v>
                </c:pt>
              </c:numCache>
            </c:numRef>
          </c:bubbleSize>
          <c:bubble3D val="0"/>
          <c:extLst>
            <c:ext xmlns:c16="http://schemas.microsoft.com/office/drawing/2014/chart" uri="{C3380CC4-5D6E-409C-BE32-E72D297353CC}">
              <c16:uniqueId val="{00000004-36A3-48A6-974C-D7603475819F}"/>
            </c:ext>
          </c:extLst>
        </c:ser>
        <c:ser>
          <c:idx val="5"/>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'BJM2-4,sort'!$R$573:$R$584</c:f>
              <c:numCache>
                <c:formatCode>General</c:formatCode>
                <c:ptCount val="12"/>
                <c:pt idx="0">
                  <c:v>863</c:v>
                </c:pt>
                <c:pt idx="1">
                  <c:v>882</c:v>
                </c:pt>
                <c:pt idx="2">
                  <c:v>1027</c:v>
                </c:pt>
                <c:pt idx="4">
                  <c:v>924</c:v>
                </c:pt>
                <c:pt idx="5">
                  <c:v>810</c:v>
                </c:pt>
                <c:pt idx="8">
                  <c:v>803</c:v>
                </c:pt>
                <c:pt idx="9">
                  <c:v>901</c:v>
                </c:pt>
                <c:pt idx="10">
                  <c:v>875</c:v>
                </c:pt>
              </c:numCache>
            </c:numRef>
          </c:xVal>
          <c:yVal>
            <c:numRef>
              <c:f>'BJM2-4,sort'!$L$573:$L$584</c:f>
              <c:numCache>
                <c:formatCode>General</c:formatCode>
                <c:ptCount val="12"/>
                <c:pt idx="0">
                  <c:v>251</c:v>
                </c:pt>
                <c:pt idx="1">
                  <c:v>280</c:v>
                </c:pt>
                <c:pt idx="2">
                  <c:v>311</c:v>
                </c:pt>
                <c:pt idx="4">
                  <c:v>228</c:v>
                </c:pt>
                <c:pt idx="5">
                  <c:v>236</c:v>
                </c:pt>
                <c:pt idx="8">
                  <c:v>225</c:v>
                </c:pt>
                <c:pt idx="9">
                  <c:v>329</c:v>
                </c:pt>
                <c:pt idx="10">
                  <c:v>247</c:v>
                </c:pt>
              </c:numCache>
            </c:numRef>
          </c:yVal>
          <c:bubbleSize>
            <c:numRef>
              <c:f>'BJM2-4,sort'!$AC$573:$AC$584</c:f>
              <c:numCache>
                <c:formatCode>0.0</c:formatCode>
                <c:ptCount val="12"/>
                <c:pt idx="0">
                  <c:v>27.669172932330827</c:v>
                </c:pt>
                <c:pt idx="1">
                  <c:v>22.31203007518797</c:v>
                </c:pt>
                <c:pt idx="2">
                  <c:v>30.488721804511279</c:v>
                </c:pt>
                <c:pt idx="4">
                  <c:v>34.34210526315789</c:v>
                </c:pt>
                <c:pt idx="5">
                  <c:v>36.691729323308266</c:v>
                </c:pt>
                <c:pt idx="8">
                  <c:v>10</c:v>
                </c:pt>
                <c:pt idx="9">
                  <c:v>16.390977443609025</c:v>
                </c:pt>
                <c:pt idx="10">
                  <c:v>18.928571428571431</c:v>
                </c:pt>
              </c:numCache>
            </c:numRef>
          </c:bubbleSize>
          <c:bubble3D val="0"/>
          <c:extLst>
            <c:ext xmlns:c16="http://schemas.microsoft.com/office/drawing/2014/chart" uri="{C3380CC4-5D6E-409C-BE32-E72D297353CC}">
              <c16:uniqueId val="{00000005-36A3-48A6-974C-D7603475819F}"/>
            </c:ext>
          </c:extLst>
        </c:ser>
        <c:ser>
          <c:idx val="6"/>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'BJM2-4,sort'!$R$589:$R$600</c:f>
              <c:numCache>
                <c:formatCode>General</c:formatCode>
                <c:ptCount val="12"/>
                <c:pt idx="0">
                  <c:v>784</c:v>
                </c:pt>
                <c:pt idx="1">
                  <c:v>786</c:v>
                </c:pt>
                <c:pt idx="2">
                  <c:v>808</c:v>
                </c:pt>
                <c:pt idx="3">
                  <c:v>791</c:v>
                </c:pt>
                <c:pt idx="4">
                  <c:v>772</c:v>
                </c:pt>
                <c:pt idx="5">
                  <c:v>799</c:v>
                </c:pt>
                <c:pt idx="8">
                  <c:v>664</c:v>
                </c:pt>
                <c:pt idx="9">
                  <c:v>696</c:v>
                </c:pt>
                <c:pt idx="10">
                  <c:v>688</c:v>
                </c:pt>
              </c:numCache>
            </c:numRef>
          </c:xVal>
          <c:yVal>
            <c:numRef>
              <c:f>'BJM2-4,sort'!$L$589:$L$600</c:f>
              <c:numCache>
                <c:formatCode>General</c:formatCode>
                <c:ptCount val="12"/>
                <c:pt idx="0">
                  <c:v>373</c:v>
                </c:pt>
                <c:pt idx="1">
                  <c:v>372</c:v>
                </c:pt>
                <c:pt idx="2">
                  <c:v>364</c:v>
                </c:pt>
                <c:pt idx="3">
                  <c:v>376</c:v>
                </c:pt>
                <c:pt idx="4">
                  <c:v>332</c:v>
                </c:pt>
                <c:pt idx="5">
                  <c:v>383</c:v>
                </c:pt>
                <c:pt idx="8">
                  <c:v>341</c:v>
                </c:pt>
                <c:pt idx="9">
                  <c:v>380</c:v>
                </c:pt>
                <c:pt idx="10">
                  <c:v>371</c:v>
                </c:pt>
              </c:numCache>
            </c:numRef>
          </c:yVal>
          <c:bubbleSize>
            <c:numRef>
              <c:f>'BJM2-4,sort'!$AC$589:$AC$600</c:f>
              <c:numCache>
                <c:formatCode>0.0</c:formatCode>
                <c:ptCount val="12"/>
                <c:pt idx="0">
                  <c:v>46.560150375939848</c:v>
                </c:pt>
                <c:pt idx="1">
                  <c:v>53.139097744360903</c:v>
                </c:pt>
                <c:pt idx="2">
                  <c:v>36.127819548872182</c:v>
                </c:pt>
                <c:pt idx="3">
                  <c:v>48.815789473684212</c:v>
                </c:pt>
                <c:pt idx="4">
                  <c:v>52.763157894736842</c:v>
                </c:pt>
                <c:pt idx="5">
                  <c:v>49.849624060150376</c:v>
                </c:pt>
                <c:pt idx="8">
                  <c:v>61.973684210526315</c:v>
                </c:pt>
                <c:pt idx="9">
                  <c:v>46.372180451127818</c:v>
                </c:pt>
                <c:pt idx="10">
                  <c:v>73.439849624060145</c:v>
                </c:pt>
              </c:numCache>
            </c:numRef>
          </c:bubbleSize>
          <c:bubble3D val="0"/>
          <c:extLst>
            <c:ext xmlns:c16="http://schemas.microsoft.com/office/drawing/2014/chart" uri="{C3380CC4-5D6E-409C-BE32-E72D297353CC}">
              <c16:uniqueId val="{00000006-36A3-48A6-974C-D7603475819F}"/>
            </c:ext>
          </c:extLst>
        </c:ser>
        <c:ser>
          <c:idx val="7"/>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'BJM2-4,sort'!$R$605:$R$616</c:f>
              <c:numCache>
                <c:formatCode>General</c:formatCode>
                <c:ptCount val="12"/>
                <c:pt idx="0">
                  <c:v>902</c:v>
                </c:pt>
                <c:pt idx="1">
                  <c:v>957</c:v>
                </c:pt>
                <c:pt idx="2">
                  <c:v>931</c:v>
                </c:pt>
                <c:pt idx="5">
                  <c:v>758</c:v>
                </c:pt>
                <c:pt idx="6">
                  <c:v>813</c:v>
                </c:pt>
                <c:pt idx="7">
                  <c:v>843</c:v>
                </c:pt>
                <c:pt idx="8">
                  <c:v>818</c:v>
                </c:pt>
                <c:pt idx="9">
                  <c:v>871</c:v>
                </c:pt>
                <c:pt idx="10">
                  <c:v>853</c:v>
                </c:pt>
              </c:numCache>
            </c:numRef>
          </c:xVal>
          <c:yVal>
            <c:numRef>
              <c:f>'BJM2-4,sort'!$L$605:$L$616</c:f>
              <c:numCache>
                <c:formatCode>General</c:formatCode>
                <c:ptCount val="12"/>
                <c:pt idx="0">
                  <c:v>376</c:v>
                </c:pt>
                <c:pt idx="1">
                  <c:v>374</c:v>
                </c:pt>
                <c:pt idx="2">
                  <c:v>377</c:v>
                </c:pt>
                <c:pt idx="5">
                  <c:v>391</c:v>
                </c:pt>
                <c:pt idx="6">
                  <c:v>399</c:v>
                </c:pt>
                <c:pt idx="7">
                  <c:v>405</c:v>
                </c:pt>
                <c:pt idx="8">
                  <c:v>389</c:v>
                </c:pt>
                <c:pt idx="9">
                  <c:v>388</c:v>
                </c:pt>
                <c:pt idx="10">
                  <c:v>394</c:v>
                </c:pt>
              </c:numCache>
            </c:numRef>
          </c:yVal>
          <c:bubbleSize>
            <c:numRef>
              <c:f>'BJM2-4,sort'!$AC$605:$AC$616</c:f>
              <c:numCache>
                <c:formatCode>0.0</c:formatCode>
                <c:ptCount val="12"/>
                <c:pt idx="0">
                  <c:v>35.563909774436091</c:v>
                </c:pt>
                <c:pt idx="1">
                  <c:v>38.101503759398497</c:v>
                </c:pt>
                <c:pt idx="2">
                  <c:v>31.898496240601503</c:v>
                </c:pt>
                <c:pt idx="5">
                  <c:v>40.545112781954884</c:v>
                </c:pt>
                <c:pt idx="6">
                  <c:v>40.827067669172934</c:v>
                </c:pt>
                <c:pt idx="7">
                  <c:v>32.650375939849624</c:v>
                </c:pt>
                <c:pt idx="8">
                  <c:v>42.048872180451127</c:v>
                </c:pt>
                <c:pt idx="9">
                  <c:v>33.120300751879697</c:v>
                </c:pt>
                <c:pt idx="10">
                  <c:v>42.518796992481199</c:v>
                </c:pt>
              </c:numCache>
            </c:numRef>
          </c:bubbleSize>
          <c:bubble3D val="0"/>
          <c:extLst>
            <c:ext xmlns:c16="http://schemas.microsoft.com/office/drawing/2014/chart" uri="{C3380CC4-5D6E-409C-BE32-E72D297353CC}">
              <c16:uniqueId val="{00000007-36A3-48A6-974C-D7603475819F}"/>
            </c:ext>
          </c:extLst>
        </c:ser>
        <c:ser>
          <c:idx val="8"/>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'BJM2-4,sort'!$R$621:$R$624</c:f>
              <c:numCache>
                <c:formatCode>General</c:formatCode>
                <c:ptCount val="4"/>
                <c:pt idx="0">
                  <c:v>901</c:v>
                </c:pt>
                <c:pt idx="1">
                  <c:v>872</c:v>
                </c:pt>
                <c:pt idx="2">
                  <c:v>862</c:v>
                </c:pt>
              </c:numCache>
            </c:numRef>
          </c:xVal>
          <c:yVal>
            <c:numRef>
              <c:f>'BJM2-4,sort'!$L$621:$L$624</c:f>
              <c:numCache>
                <c:formatCode>General</c:formatCode>
                <c:ptCount val="4"/>
                <c:pt idx="0">
                  <c:v>605</c:v>
                </c:pt>
                <c:pt idx="1">
                  <c:v>539</c:v>
                </c:pt>
                <c:pt idx="2">
                  <c:v>561</c:v>
                </c:pt>
              </c:numCache>
            </c:numRef>
          </c:yVal>
          <c:bubbleSize>
            <c:numRef>
              <c:f>'BJM2-4,sort'!$AC$621:$AC$624</c:f>
              <c:numCache>
                <c:formatCode>0.0</c:formatCode>
                <c:ptCount val="4"/>
                <c:pt idx="0">
                  <c:v>43.176691729323309</c:v>
                </c:pt>
                <c:pt idx="1">
                  <c:v>46.466165413533837</c:v>
                </c:pt>
                <c:pt idx="2">
                  <c:v>48.345864661654133</c:v>
                </c:pt>
              </c:numCache>
            </c:numRef>
          </c:bubbleSize>
          <c:bubble3D val="0"/>
          <c:extLst>
            <c:ext xmlns:c16="http://schemas.microsoft.com/office/drawing/2014/chart" uri="{C3380CC4-5D6E-409C-BE32-E72D297353CC}">
              <c16:uniqueId val="{00000008-36A3-48A6-974C-D7603475819F}"/>
            </c:ext>
          </c:extLst>
        </c:ser>
        <c:dLbls>
          <c:showLegendKey val="0"/>
          <c:showVal val="0"/>
          <c:showCatName val="0"/>
          <c:showSerName val="0"/>
          <c:showPercent val="0"/>
          <c:showBubbleSize val="0"/>
        </c:dLbls>
        <c:bubbleScale val="20"/>
        <c:showNegBubbles val="0"/>
        <c:axId val="631244808"/>
        <c:axId val="631240872"/>
      </c:bubbleChart>
      <c:valAx>
        <c:axId val="631244808"/>
        <c:scaling>
          <c:orientation val="maxMin"/>
          <c:max val="25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31240872"/>
        <c:crosses val="autoZero"/>
        <c:crossBetween val="midCat"/>
        <c:majorUnit val="100"/>
      </c:valAx>
      <c:valAx>
        <c:axId val="631240872"/>
        <c:scaling>
          <c:orientation val="maxMin"/>
          <c:max val="10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p>
              <a:p>
                <a:pPr>
                  <a:defRPr/>
                </a:pP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31244808"/>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F1 trajectories of front vowels in high-toned CV words (BJM)</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lɪ́</c:v>
          </c:tx>
          <c:spPr>
            <a:ln w="28575" cap="rnd">
              <a:solidFill>
                <a:srgbClr val="0033CC"/>
              </a:solidFill>
              <a:round/>
            </a:ln>
            <a:effectLst/>
          </c:spPr>
          <c:marker>
            <c:symbol val="none"/>
          </c:marker>
          <c:cat>
            <c:strRef>
              <c:f>'BJM2-4,sort'!$I$3:$N$3</c:f>
              <c:strCache>
                <c:ptCount val="6"/>
                <c:pt idx="0">
                  <c:v>F1 (0.125)</c:v>
                </c:pt>
                <c:pt idx="1">
                  <c:v>F1 (0.25)</c:v>
                </c:pt>
                <c:pt idx="2">
                  <c:v>F1 (0.375)</c:v>
                </c:pt>
                <c:pt idx="3">
                  <c:v>F1 (0.5)</c:v>
                </c:pt>
                <c:pt idx="4">
                  <c:v>F1 (0.625)</c:v>
                </c:pt>
                <c:pt idx="5">
                  <c:v>F1 (0.75)</c:v>
                </c:pt>
              </c:strCache>
            </c:strRef>
          </c:cat>
          <c:val>
            <c:numRef>
              <c:f>'BJM2-4,sort'!$I$510:$N$510</c:f>
              <c:numCache>
                <c:formatCode>General</c:formatCode>
                <c:ptCount val="6"/>
                <c:pt idx="0">
                  <c:v>403</c:v>
                </c:pt>
                <c:pt idx="1">
                  <c:v>400</c:v>
                </c:pt>
                <c:pt idx="2">
                  <c:v>386</c:v>
                </c:pt>
                <c:pt idx="3">
                  <c:v>376</c:v>
                </c:pt>
                <c:pt idx="4">
                  <c:v>333</c:v>
                </c:pt>
                <c:pt idx="5">
                  <c:v>269</c:v>
                </c:pt>
              </c:numCache>
            </c:numRef>
          </c:val>
          <c:smooth val="0"/>
          <c:extLst>
            <c:ext xmlns:c16="http://schemas.microsoft.com/office/drawing/2014/chart" uri="{C3380CC4-5D6E-409C-BE32-E72D297353CC}">
              <c16:uniqueId val="{00000000-1798-4A50-A69A-4EACD82A4708}"/>
            </c:ext>
          </c:extLst>
        </c:ser>
        <c:ser>
          <c:idx val="1"/>
          <c:order val="1"/>
          <c:tx>
            <c:v>lɪ́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'BJM2-4,sort'!$I$511:$N$511</c:f>
              <c:numCache>
                <c:formatCode>General</c:formatCode>
                <c:ptCount val="6"/>
                <c:pt idx="0">
                  <c:v>398</c:v>
                </c:pt>
                <c:pt idx="1">
                  <c:v>395</c:v>
                </c:pt>
                <c:pt idx="2">
                  <c:v>380</c:v>
                </c:pt>
                <c:pt idx="3">
                  <c:v>346</c:v>
                </c:pt>
                <c:pt idx="4">
                  <c:v>269</c:v>
                </c:pt>
                <c:pt idx="5">
                  <c:v>272</c:v>
                </c:pt>
              </c:numCache>
            </c:numRef>
          </c:val>
          <c:smooth val="0"/>
          <c:extLst>
            <c:ext xmlns:c16="http://schemas.microsoft.com/office/drawing/2014/chart" uri="{C3380CC4-5D6E-409C-BE32-E72D297353CC}">
              <c16:uniqueId val="{00000001-1798-4A50-A69A-4EACD82A4708}"/>
            </c:ext>
          </c:extLst>
        </c:ser>
        <c:ser>
          <c:idx val="2"/>
          <c:order val="2"/>
          <c:tx>
            <c:v>lɪ́</c:v>
          </c:tx>
          <c:spPr>
            <a:ln w="28575" cap="rnd">
              <a:solidFill>
                <a:srgbClr val="0033CC"/>
              </a:solidFill>
              <a:round/>
            </a:ln>
            <a:effectLst/>
          </c:spPr>
          <c:marker>
            <c:symbol val="none"/>
          </c:marker>
          <c:val>
            <c:numRef>
              <c:f>'BJM2-4,sort'!$I$512:$N$512</c:f>
              <c:numCache>
                <c:formatCode>General</c:formatCode>
                <c:ptCount val="6"/>
                <c:pt idx="0">
                  <c:v>408</c:v>
                </c:pt>
                <c:pt idx="1">
                  <c:v>401</c:v>
                </c:pt>
                <c:pt idx="2">
                  <c:v>372</c:v>
                </c:pt>
                <c:pt idx="3">
                  <c:v>336</c:v>
                </c:pt>
                <c:pt idx="4">
                  <c:v>282</c:v>
                </c:pt>
                <c:pt idx="5">
                  <c:v>248</c:v>
                </c:pt>
              </c:numCache>
            </c:numRef>
          </c:val>
          <c:smooth val="0"/>
          <c:extLst>
            <c:ext xmlns:c16="http://schemas.microsoft.com/office/drawing/2014/chart" uri="{C3380CC4-5D6E-409C-BE32-E72D297353CC}">
              <c16:uniqueId val="{00000002-1798-4A50-A69A-4EACD82A4708}"/>
            </c:ext>
          </c:extLst>
        </c:ser>
        <c:ser>
          <c:idx val="3"/>
          <c:order val="3"/>
          <c:tx>
            <c:v>kɪ́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'BJM2-4,sort'!$I$515:$N$515</c:f>
              <c:numCache>
                <c:formatCode>General</c:formatCode>
                <c:ptCount val="6"/>
                <c:pt idx="0">
                  <c:v>398</c:v>
                </c:pt>
                <c:pt idx="1">
                  <c:v>403</c:v>
                </c:pt>
                <c:pt idx="2">
                  <c:v>402</c:v>
                </c:pt>
                <c:pt idx="3">
                  <c:v>402</c:v>
                </c:pt>
                <c:pt idx="4">
                  <c:v>370</c:v>
                </c:pt>
                <c:pt idx="5">
                  <c:v>289</c:v>
                </c:pt>
              </c:numCache>
            </c:numRef>
          </c:val>
          <c:smooth val="0"/>
          <c:extLst>
            <c:ext xmlns:c16="http://schemas.microsoft.com/office/drawing/2014/chart" uri="{C3380CC4-5D6E-409C-BE32-E72D297353CC}">
              <c16:uniqueId val="{00000003-1798-4A50-A69A-4EACD82A4708}"/>
            </c:ext>
          </c:extLst>
        </c:ser>
        <c:ser>
          <c:idx val="4"/>
          <c:order val="4"/>
          <c:tx>
            <c:v>kɪ́</c:v>
          </c:tx>
          <c:spPr>
            <a:ln w="28575" cap="rnd">
              <a:solidFill>
                <a:srgbClr val="0033CC"/>
              </a:solidFill>
              <a:round/>
            </a:ln>
            <a:effectLst/>
          </c:spPr>
          <c:marker>
            <c:symbol val="none"/>
          </c:marker>
          <c:val>
            <c:numRef>
              <c:f>'BJM2-4,sort'!$I$516:$N$516</c:f>
              <c:numCache>
                <c:formatCode>General</c:formatCode>
                <c:ptCount val="6"/>
                <c:pt idx="0">
                  <c:v>383</c:v>
                </c:pt>
                <c:pt idx="1">
                  <c:v>388</c:v>
                </c:pt>
                <c:pt idx="2">
                  <c:v>386</c:v>
                </c:pt>
                <c:pt idx="3">
                  <c:v>384</c:v>
                </c:pt>
                <c:pt idx="4">
                  <c:v>370</c:v>
                </c:pt>
                <c:pt idx="5">
                  <c:v>317</c:v>
                </c:pt>
              </c:numCache>
            </c:numRef>
          </c:val>
          <c:smooth val="0"/>
          <c:extLst>
            <c:ext xmlns:c16="http://schemas.microsoft.com/office/drawing/2014/chart" uri="{C3380CC4-5D6E-409C-BE32-E72D297353CC}">
              <c16:uniqueId val="{00000004-1798-4A50-A69A-4EACD82A4708}"/>
            </c:ext>
          </c:extLst>
        </c:ser>
        <c:ser>
          <c:idx val="5"/>
          <c:order val="5"/>
          <c:tx>
            <c:v>kɪ́</c:v>
          </c:tx>
          <c:spPr>
            <a:ln w="28575" cap="rnd">
              <a:solidFill>
                <a:srgbClr val="0033CC"/>
              </a:solidFill>
              <a:round/>
            </a:ln>
            <a:effectLst/>
          </c:spPr>
          <c:marker>
            <c:symbol val="none"/>
          </c:marker>
          <c:val>
            <c:numRef>
              <c:f>'BJM2-4,sort'!$I$517:$N$517</c:f>
              <c:numCache>
                <c:formatCode>General</c:formatCode>
                <c:ptCount val="6"/>
                <c:pt idx="0">
                  <c:v>395</c:v>
                </c:pt>
                <c:pt idx="1">
                  <c:v>401</c:v>
                </c:pt>
                <c:pt idx="2">
                  <c:v>386</c:v>
                </c:pt>
                <c:pt idx="3">
                  <c:v>382</c:v>
                </c:pt>
                <c:pt idx="4">
                  <c:v>366</c:v>
                </c:pt>
                <c:pt idx="5">
                  <c:v>342</c:v>
                </c:pt>
              </c:numCache>
            </c:numRef>
          </c:val>
          <c:smooth val="0"/>
          <c:extLst>
            <c:ext xmlns:c16="http://schemas.microsoft.com/office/drawing/2014/chart" uri="{C3380CC4-5D6E-409C-BE32-E72D297353CC}">
              <c16:uniqueId val="{00000005-1798-4A50-A69A-4EACD82A4708}"/>
            </c:ext>
          </c:extLst>
        </c:ser>
        <c:ser>
          <c:idx val="6"/>
          <c:order val="6"/>
          <c:tx>
            <c:v>sé</c:v>
          </c:tx>
          <c:spPr>
            <a:ln w="28575" cap="rnd">
              <a:solidFill>
                <a:srgbClr val="00CC00"/>
              </a:solidFill>
              <a:round/>
            </a:ln>
            <a:effectLst/>
          </c:spPr>
          <c:marker>
            <c:symbol val="none"/>
          </c:marker>
          <c:dLbls>
            <c:dLbl>
              <c:idx val="4"/>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06-1798-4A50-A69A-4EACD82A470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'BJM2-4,sort'!$I$529:$N$529</c:f>
              <c:numCache>
                <c:formatCode>General</c:formatCode>
                <c:ptCount val="6"/>
                <c:pt idx="0">
                  <c:v>404</c:v>
                </c:pt>
                <c:pt idx="1">
                  <c:v>407</c:v>
                </c:pt>
                <c:pt idx="2">
                  <c:v>404</c:v>
                </c:pt>
                <c:pt idx="3">
                  <c:v>408</c:v>
                </c:pt>
                <c:pt idx="4">
                  <c:v>409</c:v>
                </c:pt>
                <c:pt idx="5">
                  <c:v>379</c:v>
                </c:pt>
              </c:numCache>
            </c:numRef>
          </c:val>
          <c:smooth val="0"/>
          <c:extLst>
            <c:ext xmlns:c16="http://schemas.microsoft.com/office/drawing/2014/chart" uri="{C3380CC4-5D6E-409C-BE32-E72D297353CC}">
              <c16:uniqueId val="{00000007-1798-4A50-A69A-4EACD82A4708}"/>
            </c:ext>
          </c:extLst>
        </c:ser>
        <c:ser>
          <c:idx val="7"/>
          <c:order val="7"/>
          <c:tx>
            <c:v>sé</c:v>
          </c:tx>
          <c:spPr>
            <a:ln w="28575" cap="rnd">
              <a:solidFill>
                <a:srgbClr val="00CC00"/>
              </a:solidFill>
              <a:round/>
            </a:ln>
            <a:effectLst/>
          </c:spPr>
          <c:marker>
            <c:symbol val="none"/>
          </c:marker>
          <c:val>
            <c:numRef>
              <c:f>'BJM2-4,sort'!$I$530:$N$530</c:f>
              <c:numCache>
                <c:formatCode>General</c:formatCode>
                <c:ptCount val="6"/>
                <c:pt idx="0">
                  <c:v>413</c:v>
                </c:pt>
                <c:pt idx="1">
                  <c:v>405</c:v>
                </c:pt>
                <c:pt idx="2">
                  <c:v>395</c:v>
                </c:pt>
                <c:pt idx="3">
                  <c:v>393</c:v>
                </c:pt>
                <c:pt idx="4">
                  <c:v>395</c:v>
                </c:pt>
                <c:pt idx="5">
                  <c:v>358</c:v>
                </c:pt>
              </c:numCache>
            </c:numRef>
          </c:val>
          <c:smooth val="0"/>
          <c:extLst>
            <c:ext xmlns:c16="http://schemas.microsoft.com/office/drawing/2014/chart" uri="{C3380CC4-5D6E-409C-BE32-E72D297353CC}">
              <c16:uniqueId val="{00000008-1798-4A50-A69A-4EACD82A4708}"/>
            </c:ext>
          </c:extLst>
        </c:ser>
        <c:ser>
          <c:idx val="8"/>
          <c:order val="8"/>
          <c:tx>
            <c:v>sé</c:v>
          </c:tx>
          <c:spPr>
            <a:ln w="28575" cap="rnd">
              <a:solidFill>
                <a:srgbClr val="00CC00"/>
              </a:solidFill>
              <a:round/>
            </a:ln>
            <a:effectLst/>
          </c:spPr>
          <c:marker>
            <c:symbol val="none"/>
          </c:marker>
          <c:val>
            <c:numRef>
              <c:f>'BJM2-4,sort'!$I$531:$N$531</c:f>
              <c:numCache>
                <c:formatCode>General</c:formatCode>
                <c:ptCount val="6"/>
                <c:pt idx="0">
                  <c:v>396</c:v>
                </c:pt>
                <c:pt idx="1">
                  <c:v>405</c:v>
                </c:pt>
                <c:pt idx="2">
                  <c:v>402</c:v>
                </c:pt>
                <c:pt idx="3">
                  <c:v>410</c:v>
                </c:pt>
                <c:pt idx="4">
                  <c:v>412</c:v>
                </c:pt>
                <c:pt idx="5">
                  <c:v>386</c:v>
                </c:pt>
              </c:numCache>
            </c:numRef>
          </c:val>
          <c:smooth val="0"/>
          <c:extLst>
            <c:ext xmlns:c16="http://schemas.microsoft.com/office/drawing/2014/chart" uri="{C3380CC4-5D6E-409C-BE32-E72D297353CC}">
              <c16:uniqueId val="{00000009-1798-4A50-A69A-4EACD82A4708}"/>
            </c:ext>
          </c:extLst>
        </c:ser>
        <c:ser>
          <c:idx val="9"/>
          <c:order val="9"/>
          <c:tx>
            <c:v>tsé</c:v>
          </c:tx>
          <c:spPr>
            <a:ln w="28575" cap="rnd">
              <a:solidFill>
                <a:srgbClr val="00CC00"/>
              </a:solidFill>
              <a:round/>
            </a:ln>
            <a:effectLst/>
          </c:spPr>
          <c:marker>
            <c:symbol val="none"/>
          </c:marker>
          <c:val>
            <c:numRef>
              <c:f>'BJM2-4,sort'!$I$533:$N$533</c:f>
              <c:numCache>
                <c:formatCode>General</c:formatCode>
                <c:ptCount val="6"/>
                <c:pt idx="0">
                  <c:v>434</c:v>
                </c:pt>
                <c:pt idx="1">
                  <c:v>420</c:v>
                </c:pt>
                <c:pt idx="2">
                  <c:v>402</c:v>
                </c:pt>
                <c:pt idx="3">
                  <c:v>394</c:v>
                </c:pt>
                <c:pt idx="4">
                  <c:v>397</c:v>
                </c:pt>
                <c:pt idx="5">
                  <c:v>376</c:v>
                </c:pt>
              </c:numCache>
            </c:numRef>
          </c:val>
          <c:smooth val="0"/>
          <c:extLst>
            <c:ext xmlns:c16="http://schemas.microsoft.com/office/drawing/2014/chart" uri="{C3380CC4-5D6E-409C-BE32-E72D297353CC}">
              <c16:uniqueId val="{0000000A-1798-4A50-A69A-4EACD82A4708}"/>
            </c:ext>
          </c:extLst>
        </c:ser>
        <c:ser>
          <c:idx val="10"/>
          <c:order val="10"/>
          <c:tx>
            <c:v>tsé</c:v>
          </c:tx>
          <c:spPr>
            <a:ln w="28575" cap="rnd">
              <a:solidFill>
                <a:srgbClr val="00CC00"/>
              </a:solidFill>
              <a:round/>
            </a:ln>
            <a:effectLst/>
          </c:spPr>
          <c:marker>
            <c:symbol val="none"/>
          </c:marker>
          <c:val>
            <c:numRef>
              <c:f>'BJM2-4,sort'!$I$534:$N$534</c:f>
              <c:numCache>
                <c:formatCode>General</c:formatCode>
                <c:ptCount val="6"/>
                <c:pt idx="0">
                  <c:v>396</c:v>
                </c:pt>
                <c:pt idx="1">
                  <c:v>399</c:v>
                </c:pt>
                <c:pt idx="2">
                  <c:v>396</c:v>
                </c:pt>
                <c:pt idx="3">
                  <c:v>397</c:v>
                </c:pt>
                <c:pt idx="4">
                  <c:v>392</c:v>
                </c:pt>
                <c:pt idx="5">
                  <c:v>386</c:v>
                </c:pt>
              </c:numCache>
            </c:numRef>
          </c:val>
          <c:smooth val="0"/>
          <c:extLst>
            <c:ext xmlns:c16="http://schemas.microsoft.com/office/drawing/2014/chart" uri="{C3380CC4-5D6E-409C-BE32-E72D297353CC}">
              <c16:uniqueId val="{0000000B-1798-4A50-A69A-4EACD82A4708}"/>
            </c:ext>
          </c:extLst>
        </c:ser>
        <c:ser>
          <c:idx val="11"/>
          <c:order val="11"/>
          <c:tx>
            <c:v>tsé</c:v>
          </c:tx>
          <c:spPr>
            <a:ln w="28575" cap="rnd">
              <a:solidFill>
                <a:srgbClr val="00CC00"/>
              </a:solidFill>
              <a:round/>
            </a:ln>
            <a:effectLst/>
          </c:spPr>
          <c:marker>
            <c:symbol val="none"/>
          </c:marker>
          <c:val>
            <c:numRef>
              <c:f>'BJM2-4,sort'!$I$535:$N$535</c:f>
              <c:numCache>
                <c:formatCode>General</c:formatCode>
                <c:ptCount val="6"/>
                <c:pt idx="0">
                  <c:v>406</c:v>
                </c:pt>
                <c:pt idx="1">
                  <c:v>404</c:v>
                </c:pt>
                <c:pt idx="2">
                  <c:v>399</c:v>
                </c:pt>
                <c:pt idx="3">
                  <c:v>397</c:v>
                </c:pt>
                <c:pt idx="4">
                  <c:v>392</c:v>
                </c:pt>
                <c:pt idx="5">
                  <c:v>388</c:v>
                </c:pt>
              </c:numCache>
            </c:numRef>
          </c:val>
          <c:smooth val="0"/>
          <c:extLst>
            <c:ext xmlns:c16="http://schemas.microsoft.com/office/drawing/2014/chart" uri="{C3380CC4-5D6E-409C-BE32-E72D297353CC}">
              <c16:uniqueId val="{0000000C-1798-4A50-A69A-4EACD82A4708}"/>
            </c:ext>
          </c:extLst>
        </c:ser>
        <c:ser>
          <c:idx val="12"/>
          <c:order val="12"/>
          <c:tx>
            <c:v>tsé</c:v>
          </c:tx>
          <c:spPr>
            <a:ln w="28575" cap="rnd">
              <a:solidFill>
                <a:srgbClr val="00CC00"/>
              </a:solidFill>
              <a:round/>
            </a:ln>
            <a:effectLst/>
          </c:spPr>
          <c:marker>
            <c:symbol val="none"/>
          </c:marker>
          <c:val>
            <c:numRef>
              <c:f>'BJM2-4,sort'!$I$536:$N$536</c:f>
              <c:numCache>
                <c:formatCode>General</c:formatCode>
                <c:ptCount val="6"/>
                <c:pt idx="0">
                  <c:v>416</c:v>
                </c:pt>
                <c:pt idx="1">
                  <c:v>407</c:v>
                </c:pt>
                <c:pt idx="2">
                  <c:v>402</c:v>
                </c:pt>
                <c:pt idx="3">
                  <c:v>407</c:v>
                </c:pt>
                <c:pt idx="4">
                  <c:v>417</c:v>
                </c:pt>
                <c:pt idx="5">
                  <c:v>403</c:v>
                </c:pt>
              </c:numCache>
            </c:numRef>
          </c:val>
          <c:smooth val="0"/>
          <c:extLst>
            <c:ext xmlns:c16="http://schemas.microsoft.com/office/drawing/2014/chart" uri="{C3380CC4-5D6E-409C-BE32-E72D297353CC}">
              <c16:uniqueId val="{0000000D-1798-4A50-A69A-4EACD82A4708}"/>
            </c:ext>
          </c:extLst>
        </c:ser>
        <c:ser>
          <c:idx val="13"/>
          <c:order val="13"/>
          <c:tx>
            <c:v>tsé</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'BJM2-4,sort'!$I$537:$N$537</c:f>
              <c:numCache>
                <c:formatCode>General</c:formatCode>
                <c:ptCount val="6"/>
                <c:pt idx="0">
                  <c:v>414</c:v>
                </c:pt>
                <c:pt idx="1">
                  <c:v>409</c:v>
                </c:pt>
                <c:pt idx="2">
                  <c:v>404</c:v>
                </c:pt>
                <c:pt idx="3">
                  <c:v>414</c:v>
                </c:pt>
                <c:pt idx="4">
                  <c:v>417</c:v>
                </c:pt>
                <c:pt idx="5">
                  <c:v>377</c:v>
                </c:pt>
              </c:numCache>
            </c:numRef>
          </c:val>
          <c:smooth val="0"/>
          <c:extLst>
            <c:ext xmlns:c16="http://schemas.microsoft.com/office/drawing/2014/chart" uri="{C3380CC4-5D6E-409C-BE32-E72D297353CC}">
              <c16:uniqueId val="{0000000E-1798-4A50-A69A-4EACD82A4708}"/>
            </c:ext>
          </c:extLst>
        </c:ser>
        <c:ser>
          <c:idx val="14"/>
          <c:order val="14"/>
          <c:tx>
            <c:v>tsé</c:v>
          </c:tx>
          <c:spPr>
            <a:ln w="28575" cap="rnd">
              <a:solidFill>
                <a:srgbClr val="00CC00"/>
              </a:solidFill>
              <a:round/>
            </a:ln>
            <a:effectLst/>
          </c:spPr>
          <c:marker>
            <c:symbol val="none"/>
          </c:marker>
          <c:val>
            <c:numRef>
              <c:f>'BJM2-4,sort'!$I$538:$N$538</c:f>
              <c:numCache>
                <c:formatCode>General</c:formatCode>
                <c:ptCount val="6"/>
                <c:pt idx="0">
                  <c:v>421</c:v>
                </c:pt>
                <c:pt idx="1">
                  <c:v>413</c:v>
                </c:pt>
                <c:pt idx="2">
                  <c:v>404</c:v>
                </c:pt>
                <c:pt idx="3">
                  <c:v>400</c:v>
                </c:pt>
                <c:pt idx="4">
                  <c:v>405</c:v>
                </c:pt>
                <c:pt idx="5">
                  <c:v>388</c:v>
                </c:pt>
              </c:numCache>
            </c:numRef>
          </c:val>
          <c:smooth val="0"/>
          <c:extLst>
            <c:ext xmlns:c16="http://schemas.microsoft.com/office/drawing/2014/chart" uri="{C3380CC4-5D6E-409C-BE32-E72D297353CC}">
              <c16:uniqueId val="{0000000F-1798-4A50-A69A-4EACD82A4708}"/>
            </c:ext>
          </c:extLst>
        </c:ser>
        <c:ser>
          <c:idx val="15"/>
          <c:order val="15"/>
          <c:tx>
            <c:v>tsé</c:v>
          </c:tx>
          <c:spPr>
            <a:ln w="28575" cap="rnd">
              <a:solidFill>
                <a:srgbClr val="00CC00"/>
              </a:solidFill>
              <a:round/>
            </a:ln>
            <a:effectLst/>
          </c:spPr>
          <c:marker>
            <c:symbol val="none"/>
          </c:marker>
          <c:val>
            <c:numRef>
              <c:f>'BJM2-4,sort'!$I$539:$N$539</c:f>
              <c:numCache>
                <c:formatCode>General</c:formatCode>
                <c:ptCount val="6"/>
                <c:pt idx="0">
                  <c:v>422</c:v>
                </c:pt>
                <c:pt idx="1">
                  <c:v>394</c:v>
                </c:pt>
                <c:pt idx="2">
                  <c:v>380</c:v>
                </c:pt>
                <c:pt idx="3">
                  <c:v>383</c:v>
                </c:pt>
                <c:pt idx="4">
                  <c:v>390</c:v>
                </c:pt>
                <c:pt idx="5">
                  <c:v>407</c:v>
                </c:pt>
              </c:numCache>
            </c:numRef>
          </c:val>
          <c:smooth val="0"/>
          <c:extLst>
            <c:ext xmlns:c16="http://schemas.microsoft.com/office/drawing/2014/chart" uri="{C3380CC4-5D6E-409C-BE32-E72D297353CC}">
              <c16:uniqueId val="{00000010-1798-4A50-A69A-4EACD82A4708}"/>
            </c:ext>
          </c:extLst>
        </c:ser>
        <c:ser>
          <c:idx val="16"/>
          <c:order val="16"/>
          <c:tx>
            <c:v>tsé</c:v>
          </c:tx>
          <c:spPr>
            <a:ln w="28575" cap="rnd">
              <a:solidFill>
                <a:srgbClr val="00CC00"/>
              </a:solidFill>
              <a:round/>
            </a:ln>
            <a:effectLst/>
          </c:spPr>
          <c:marker>
            <c:symbol val="none"/>
          </c:marker>
          <c:val>
            <c:numRef>
              <c:f>'BJM2-4,sort'!$I$540:$N$540</c:f>
              <c:numCache>
                <c:formatCode>General</c:formatCode>
                <c:ptCount val="6"/>
                <c:pt idx="0">
                  <c:v>413</c:v>
                </c:pt>
                <c:pt idx="1">
                  <c:v>421</c:v>
                </c:pt>
                <c:pt idx="2">
                  <c:v>420</c:v>
                </c:pt>
                <c:pt idx="3">
                  <c:v>416</c:v>
                </c:pt>
                <c:pt idx="4">
                  <c:v>389</c:v>
                </c:pt>
                <c:pt idx="5">
                  <c:v>346</c:v>
                </c:pt>
              </c:numCache>
            </c:numRef>
          </c:val>
          <c:smooth val="0"/>
          <c:extLst>
            <c:ext xmlns:c16="http://schemas.microsoft.com/office/drawing/2014/chart" uri="{C3380CC4-5D6E-409C-BE32-E72D297353CC}">
              <c16:uniqueId val="{00000011-1798-4A50-A69A-4EACD82A4708}"/>
            </c:ext>
          </c:extLst>
        </c:ser>
        <c:ser>
          <c:idx val="17"/>
          <c:order val="17"/>
          <c:tx>
            <c:v>tsɛ́</c:v>
          </c:tx>
          <c:spPr>
            <a:ln w="28575" cap="rnd">
              <a:solidFill>
                <a:srgbClr val="FFC000"/>
              </a:solidFill>
              <a:round/>
            </a:ln>
            <a:effectLst/>
          </c:spPr>
          <c:marker>
            <c:symbol val="none"/>
          </c:marker>
          <c:val>
            <c:numRef>
              <c:f>'BJM2-4,sort'!$I$552:$N$552</c:f>
              <c:numCache>
                <c:formatCode>General</c:formatCode>
                <c:ptCount val="6"/>
                <c:pt idx="0">
                  <c:v>600</c:v>
                </c:pt>
                <c:pt idx="1">
                  <c:v>619</c:v>
                </c:pt>
                <c:pt idx="2">
                  <c:v>616</c:v>
                </c:pt>
                <c:pt idx="3">
                  <c:v>610</c:v>
                </c:pt>
                <c:pt idx="4">
                  <c:v>594</c:v>
                </c:pt>
                <c:pt idx="5">
                  <c:v>581</c:v>
                </c:pt>
              </c:numCache>
            </c:numRef>
          </c:val>
          <c:smooth val="0"/>
          <c:extLst>
            <c:ext xmlns:c16="http://schemas.microsoft.com/office/drawing/2014/chart" uri="{C3380CC4-5D6E-409C-BE32-E72D297353CC}">
              <c16:uniqueId val="{00000012-1798-4A50-A69A-4EACD82A4708}"/>
            </c:ext>
          </c:extLst>
        </c:ser>
        <c:ser>
          <c:idx val="18"/>
          <c:order val="18"/>
          <c:tx>
            <c:v>tsɛ́</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'BJM2-4,sort'!$I$553:$N$553</c:f>
              <c:numCache>
                <c:formatCode>General</c:formatCode>
                <c:ptCount val="6"/>
                <c:pt idx="0">
                  <c:v>561</c:v>
                </c:pt>
                <c:pt idx="1">
                  <c:v>598</c:v>
                </c:pt>
                <c:pt idx="2">
                  <c:v>605</c:v>
                </c:pt>
                <c:pt idx="3">
                  <c:v>607</c:v>
                </c:pt>
                <c:pt idx="4">
                  <c:v>593</c:v>
                </c:pt>
                <c:pt idx="5">
                  <c:v>547</c:v>
                </c:pt>
              </c:numCache>
            </c:numRef>
          </c:val>
          <c:smooth val="0"/>
          <c:extLst>
            <c:ext xmlns:c16="http://schemas.microsoft.com/office/drawing/2014/chart" uri="{C3380CC4-5D6E-409C-BE32-E72D297353CC}">
              <c16:uniqueId val="{00000013-1798-4A50-A69A-4EACD82A4708}"/>
            </c:ext>
          </c:extLst>
        </c:ser>
        <c:ser>
          <c:idx val="19"/>
          <c:order val="19"/>
          <c:tx>
            <c:v>tsɛ́</c:v>
          </c:tx>
          <c:spPr>
            <a:ln w="28575" cap="rnd">
              <a:solidFill>
                <a:srgbClr val="FFC000"/>
              </a:solidFill>
              <a:round/>
            </a:ln>
            <a:effectLst/>
          </c:spPr>
          <c:marker>
            <c:symbol val="none"/>
          </c:marker>
          <c:val>
            <c:numRef>
              <c:f>'BJM2-4,sort'!$I$554:$N$554</c:f>
              <c:numCache>
                <c:formatCode>General</c:formatCode>
                <c:ptCount val="6"/>
                <c:pt idx="0">
                  <c:v>542</c:v>
                </c:pt>
                <c:pt idx="1">
                  <c:v>560</c:v>
                </c:pt>
                <c:pt idx="2">
                  <c:v>564</c:v>
                </c:pt>
                <c:pt idx="3">
                  <c:v>552</c:v>
                </c:pt>
                <c:pt idx="4">
                  <c:v>524</c:v>
                </c:pt>
                <c:pt idx="5">
                  <c:v>507</c:v>
                </c:pt>
              </c:numCache>
            </c:numRef>
          </c:val>
          <c:smooth val="0"/>
          <c:extLst>
            <c:ext xmlns:c16="http://schemas.microsoft.com/office/drawing/2014/chart" uri="{C3380CC4-5D6E-409C-BE32-E72D297353CC}">
              <c16:uniqueId val="{00000014-1798-4A50-A69A-4EACD82A4708}"/>
            </c:ext>
          </c:extLst>
        </c:ser>
        <c:ser>
          <c:idx val="20"/>
          <c:order val="20"/>
          <c:tx>
            <c:v>dí</c:v>
          </c:tx>
          <c:spPr>
            <a:ln w="28575" cap="rnd">
              <a:solidFill>
                <a:srgbClr val="7030A0"/>
              </a:solidFill>
              <a:round/>
            </a:ln>
            <a:effectLst/>
          </c:spPr>
          <c:marker>
            <c:symbol val="none"/>
          </c:marker>
          <c:val>
            <c:numRef>
              <c:f>'BJM2-4,sort'!$I$493:$N$493</c:f>
              <c:numCache>
                <c:formatCode>General</c:formatCode>
                <c:ptCount val="6"/>
                <c:pt idx="0">
                  <c:v>241</c:v>
                </c:pt>
                <c:pt idx="1">
                  <c:v>251</c:v>
                </c:pt>
                <c:pt idx="2">
                  <c:v>245</c:v>
                </c:pt>
                <c:pt idx="3">
                  <c:v>247</c:v>
                </c:pt>
                <c:pt idx="4">
                  <c:v>221</c:v>
                </c:pt>
                <c:pt idx="5">
                  <c:v>215</c:v>
                </c:pt>
              </c:numCache>
            </c:numRef>
          </c:val>
          <c:smooth val="0"/>
          <c:extLst>
            <c:ext xmlns:c16="http://schemas.microsoft.com/office/drawing/2014/chart" uri="{C3380CC4-5D6E-409C-BE32-E72D297353CC}">
              <c16:uniqueId val="{00000015-1798-4A50-A69A-4EACD82A4708}"/>
            </c:ext>
          </c:extLst>
        </c:ser>
        <c:ser>
          <c:idx val="21"/>
          <c:order val="21"/>
          <c:tx>
            <c:v>dí</c:v>
          </c:tx>
          <c:spPr>
            <a:ln w="28575" cap="rnd">
              <a:solidFill>
                <a:srgbClr val="7030A0"/>
              </a:solidFill>
              <a:round/>
            </a:ln>
            <a:effectLst/>
          </c:spPr>
          <c:marker>
            <c:symbol val="none"/>
          </c:marker>
          <c:val>
            <c:numRef>
              <c:f>'BJM2-4,sort'!$I$494:$N$494</c:f>
              <c:numCache>
                <c:formatCode>General</c:formatCode>
                <c:ptCount val="6"/>
                <c:pt idx="0">
                  <c:v>274</c:v>
                </c:pt>
                <c:pt idx="1">
                  <c:v>274</c:v>
                </c:pt>
                <c:pt idx="2">
                  <c:v>280</c:v>
                </c:pt>
                <c:pt idx="3">
                  <c:v>284</c:v>
                </c:pt>
                <c:pt idx="4">
                  <c:v>246</c:v>
                </c:pt>
                <c:pt idx="5">
                  <c:v>222</c:v>
                </c:pt>
              </c:numCache>
            </c:numRef>
          </c:val>
          <c:smooth val="0"/>
          <c:extLst>
            <c:ext xmlns:c16="http://schemas.microsoft.com/office/drawing/2014/chart" uri="{C3380CC4-5D6E-409C-BE32-E72D297353CC}">
              <c16:uniqueId val="{00000016-1798-4A50-A69A-4EACD82A4708}"/>
            </c:ext>
          </c:extLst>
        </c:ser>
        <c:ser>
          <c:idx val="22"/>
          <c:order val="22"/>
          <c:tx>
            <c:v>dí</c:v>
          </c:tx>
          <c:spPr>
            <a:ln w="28575" cap="rnd">
              <a:solidFill>
                <a:srgbClr val="7030A0"/>
              </a:solidFill>
              <a:round/>
            </a:ln>
            <a:effectLst/>
          </c:spPr>
          <c:marker>
            <c:symbol val="none"/>
          </c:marker>
          <c:dLbls>
            <c:dLbl>
              <c:idx val="4"/>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7-1798-4A50-A69A-4EACD82A470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'BJM2-4,sort'!$I$495:$N$495</c:f>
              <c:numCache>
                <c:formatCode>General</c:formatCode>
                <c:ptCount val="6"/>
                <c:pt idx="0">
                  <c:v>270</c:v>
                </c:pt>
                <c:pt idx="1">
                  <c:v>264</c:v>
                </c:pt>
                <c:pt idx="2">
                  <c:v>268</c:v>
                </c:pt>
                <c:pt idx="3">
                  <c:v>271</c:v>
                </c:pt>
                <c:pt idx="4">
                  <c:v>293</c:v>
                </c:pt>
                <c:pt idx="5">
                  <c:v>266</c:v>
                </c:pt>
              </c:numCache>
            </c:numRef>
          </c:val>
          <c:smooth val="0"/>
          <c:extLst>
            <c:ext xmlns:c16="http://schemas.microsoft.com/office/drawing/2014/chart" uri="{C3380CC4-5D6E-409C-BE32-E72D297353CC}">
              <c16:uniqueId val="{00000018-1798-4A50-A69A-4EACD82A4708}"/>
            </c:ext>
          </c:extLst>
        </c:ser>
        <c:ser>
          <c:idx val="23"/>
          <c:order val="23"/>
          <c:tx>
            <c:v>tsí</c:v>
          </c:tx>
          <c:spPr>
            <a:ln w="28575" cap="rnd">
              <a:solidFill>
                <a:srgbClr val="7030A0"/>
              </a:solidFill>
              <a:round/>
            </a:ln>
            <a:effectLst/>
          </c:spPr>
          <c:marker>
            <c:symbol val="none"/>
          </c:marker>
          <c:val>
            <c:numRef>
              <c:f>'BJM2-4,sort'!$I$497:$N$497</c:f>
              <c:numCache>
                <c:formatCode>General</c:formatCode>
                <c:ptCount val="6"/>
                <c:pt idx="0">
                  <c:v>282</c:v>
                </c:pt>
                <c:pt idx="1">
                  <c:v>260</c:v>
                </c:pt>
                <c:pt idx="2">
                  <c:v>258</c:v>
                </c:pt>
                <c:pt idx="3">
                  <c:v>253</c:v>
                </c:pt>
                <c:pt idx="4">
                  <c:v>238</c:v>
                </c:pt>
                <c:pt idx="5">
                  <c:v>234</c:v>
                </c:pt>
              </c:numCache>
            </c:numRef>
          </c:val>
          <c:smooth val="0"/>
          <c:extLst>
            <c:ext xmlns:c16="http://schemas.microsoft.com/office/drawing/2014/chart" uri="{C3380CC4-5D6E-409C-BE32-E72D297353CC}">
              <c16:uniqueId val="{00000019-1798-4A50-A69A-4EACD82A4708}"/>
            </c:ext>
          </c:extLst>
        </c:ser>
        <c:ser>
          <c:idx val="24"/>
          <c:order val="24"/>
          <c:tx>
            <c:v>tsí</c:v>
          </c:tx>
          <c:spPr>
            <a:ln w="28575" cap="rnd">
              <a:solidFill>
                <a:srgbClr val="7030A0"/>
              </a:solidFill>
              <a:round/>
            </a:ln>
            <a:effectLst/>
          </c:spPr>
          <c:marker>
            <c:symbol val="none"/>
          </c:marker>
          <c:dLbls>
            <c:dLbl>
              <c:idx val="4"/>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extLst>
                <c:ext xmlns:c16="http://schemas.microsoft.com/office/drawing/2014/chart" uri="{C3380CC4-5D6E-409C-BE32-E72D297353CC}">
                  <c16:uniqueId val="{0000001A-1798-4A50-A69A-4EACD82A470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'BJM2-4,sort'!$I$498:$N$498</c:f>
              <c:numCache>
                <c:formatCode>General</c:formatCode>
                <c:ptCount val="6"/>
                <c:pt idx="0">
                  <c:v>295</c:v>
                </c:pt>
                <c:pt idx="1">
                  <c:v>255</c:v>
                </c:pt>
                <c:pt idx="2">
                  <c:v>244</c:v>
                </c:pt>
                <c:pt idx="3">
                  <c:v>239</c:v>
                </c:pt>
                <c:pt idx="4">
                  <c:v>241</c:v>
                </c:pt>
                <c:pt idx="5">
                  <c:v>245</c:v>
                </c:pt>
              </c:numCache>
            </c:numRef>
          </c:val>
          <c:smooth val="0"/>
          <c:extLst>
            <c:ext xmlns:c16="http://schemas.microsoft.com/office/drawing/2014/chart" uri="{C3380CC4-5D6E-409C-BE32-E72D297353CC}">
              <c16:uniqueId val="{0000001B-1798-4A50-A69A-4EACD82A4708}"/>
            </c:ext>
          </c:extLst>
        </c:ser>
        <c:ser>
          <c:idx val="25"/>
          <c:order val="25"/>
          <c:tx>
            <c:v>tsí</c:v>
          </c:tx>
          <c:spPr>
            <a:ln w="28575" cap="rnd">
              <a:solidFill>
                <a:srgbClr val="7030A0"/>
              </a:solidFill>
              <a:round/>
            </a:ln>
            <a:effectLst/>
          </c:spPr>
          <c:marker>
            <c:symbol val="none"/>
          </c:marker>
          <c:val>
            <c:numRef>
              <c:f>'BJM2-4,sort'!$I$499:$N$499</c:f>
              <c:numCache>
                <c:formatCode>General</c:formatCode>
                <c:ptCount val="6"/>
                <c:pt idx="0">
                  <c:v>394</c:v>
                </c:pt>
                <c:pt idx="1">
                  <c:v>308</c:v>
                </c:pt>
                <c:pt idx="2">
                  <c:v>247</c:v>
                </c:pt>
                <c:pt idx="3">
                  <c:v>243</c:v>
                </c:pt>
                <c:pt idx="4">
                  <c:v>245</c:v>
                </c:pt>
                <c:pt idx="5">
                  <c:v>242</c:v>
                </c:pt>
              </c:numCache>
            </c:numRef>
          </c:val>
          <c:smooth val="0"/>
          <c:extLst>
            <c:ext xmlns:c16="http://schemas.microsoft.com/office/drawing/2014/chart" uri="{C3380CC4-5D6E-409C-BE32-E72D297353CC}">
              <c16:uniqueId val="{0000001C-1798-4A50-A69A-4EACD82A4708}"/>
            </c:ext>
          </c:extLst>
        </c:ser>
        <c:dLbls>
          <c:showLegendKey val="0"/>
          <c:showVal val="0"/>
          <c:showCatName val="0"/>
          <c:showSerName val="0"/>
          <c:showPercent val="0"/>
          <c:showBubbleSize val="0"/>
        </c:dLbls>
        <c:smooth val="0"/>
        <c:axId val="685141216"/>
        <c:axId val="685147448"/>
      </c:lineChart>
      <c:catAx>
        <c:axId val="68514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85147448"/>
        <c:crosses val="autoZero"/>
        <c:auto val="1"/>
        <c:lblAlgn val="ctr"/>
        <c:lblOffset val="100"/>
        <c:noMultiLvlLbl val="0"/>
      </c:catAx>
      <c:valAx>
        <c:axId val="685147448"/>
        <c:scaling>
          <c:orientation val="minMax"/>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85141216"/>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2. Vowels in the context of /_Ca#: F1, F2 and F3 (size) at 0.5 of vowel</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'tab,sorted'!$R$173:$R$194</c:f>
              <c:numCache>
                <c:formatCode>General</c:formatCode>
                <c:ptCount val="22"/>
                <c:pt idx="0">
                  <c:v>2529</c:v>
                </c:pt>
                <c:pt idx="1">
                  <c:v>2505</c:v>
                </c:pt>
                <c:pt idx="2">
                  <c:v>2406</c:v>
                </c:pt>
                <c:pt idx="4">
                  <c:v>2547</c:v>
                </c:pt>
                <c:pt idx="5">
                  <c:v>2467</c:v>
                </c:pt>
                <c:pt idx="6">
                  <c:v>2452</c:v>
                </c:pt>
                <c:pt idx="8">
                  <c:v>2581</c:v>
                </c:pt>
                <c:pt idx="9">
                  <c:v>2757</c:v>
                </c:pt>
                <c:pt idx="10">
                  <c:v>2718</c:v>
                </c:pt>
                <c:pt idx="12">
                  <c:v>2578</c:v>
                </c:pt>
                <c:pt idx="13">
                  <c:v>2533</c:v>
                </c:pt>
                <c:pt idx="14">
                  <c:v>2585</c:v>
                </c:pt>
                <c:pt idx="18">
                  <c:v>2638</c:v>
                </c:pt>
                <c:pt idx="19">
                  <c:v>2564</c:v>
                </c:pt>
                <c:pt idx="20">
                  <c:v>2674</c:v>
                </c:pt>
              </c:numCache>
            </c:numRef>
          </c:xVal>
          <c:yVal>
            <c:numRef>
              <c:f>'tab,sorted'!$L$173:$L$194</c:f>
              <c:numCache>
                <c:formatCode>General</c:formatCode>
                <c:ptCount val="22"/>
                <c:pt idx="0">
                  <c:v>239</c:v>
                </c:pt>
                <c:pt idx="1">
                  <c:v>238</c:v>
                </c:pt>
                <c:pt idx="2">
                  <c:v>229</c:v>
                </c:pt>
                <c:pt idx="4">
                  <c:v>269</c:v>
                </c:pt>
                <c:pt idx="5">
                  <c:v>265</c:v>
                </c:pt>
                <c:pt idx="6">
                  <c:v>299</c:v>
                </c:pt>
                <c:pt idx="8">
                  <c:v>213</c:v>
                </c:pt>
                <c:pt idx="9">
                  <c:v>221</c:v>
                </c:pt>
                <c:pt idx="10">
                  <c:v>182</c:v>
                </c:pt>
                <c:pt idx="12">
                  <c:v>248</c:v>
                </c:pt>
                <c:pt idx="13">
                  <c:v>284</c:v>
                </c:pt>
                <c:pt idx="14">
                  <c:v>274</c:v>
                </c:pt>
                <c:pt idx="18">
                  <c:v>240</c:v>
                </c:pt>
                <c:pt idx="19">
                  <c:v>251</c:v>
                </c:pt>
                <c:pt idx="20">
                  <c:v>243</c:v>
                </c:pt>
              </c:numCache>
            </c:numRef>
          </c:yVal>
          <c:bubbleSize>
            <c:numRef>
              <c:f>'tab,sorted'!$AC$173:$AC$194</c:f>
              <c:numCache>
                <c:formatCode>0.0</c:formatCode>
                <c:ptCount val="22"/>
                <c:pt idx="0">
                  <c:v>101.81091877496671</c:v>
                </c:pt>
                <c:pt idx="1">
                  <c:v>95.885486018641814</c:v>
                </c:pt>
                <c:pt idx="2">
                  <c:v>93.488681757656451</c:v>
                </c:pt>
                <c:pt idx="4">
                  <c:v>96.284953395472698</c:v>
                </c:pt>
                <c:pt idx="5">
                  <c:v>87.962716378162455</c:v>
                </c:pt>
                <c:pt idx="6">
                  <c:v>101.67776298268974</c:v>
                </c:pt>
                <c:pt idx="8">
                  <c:v>104.40745672436751</c:v>
                </c:pt>
                <c:pt idx="9">
                  <c:v>82.237017310252995</c:v>
                </c:pt>
                <c:pt idx="10">
                  <c:v>98.082556591211713</c:v>
                </c:pt>
                <c:pt idx="12">
                  <c:v>77.776298268974699</c:v>
                </c:pt>
                <c:pt idx="13">
                  <c:v>74.314247669773636</c:v>
                </c:pt>
                <c:pt idx="14">
                  <c:v>87.363515312916107</c:v>
                </c:pt>
                <c:pt idx="18">
                  <c:v>100.54593874833556</c:v>
                </c:pt>
                <c:pt idx="19">
                  <c:v>100.27962716378163</c:v>
                </c:pt>
                <c:pt idx="20">
                  <c:v>110</c:v>
                </c:pt>
              </c:numCache>
            </c:numRef>
          </c:bubbleSize>
          <c:bubble3D val="0"/>
          <c:extLst>
            <c:ext xmlns:c16="http://schemas.microsoft.com/office/drawing/2014/chart" uri="{C3380CC4-5D6E-409C-BE32-E72D297353CC}">
              <c16:uniqueId val="{00000000-FF62-4BFB-B381-12CF61C73B40}"/>
            </c:ext>
          </c:extLst>
        </c:ser>
        <c:ser>
          <c:idx val="1"/>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'tab,sorted'!$R$199:$R$224</c:f>
              <c:numCache>
                <c:formatCode>General</c:formatCode>
                <c:ptCount val="26"/>
                <c:pt idx="0">
                  <c:v>2624</c:v>
                </c:pt>
                <c:pt idx="1">
                  <c:v>2589</c:v>
                </c:pt>
                <c:pt idx="2">
                  <c:v>2547</c:v>
                </c:pt>
                <c:pt idx="4">
                  <c:v>2634</c:v>
                </c:pt>
                <c:pt idx="5">
                  <c:v>2668</c:v>
                </c:pt>
                <c:pt idx="6">
                  <c:v>2754</c:v>
                </c:pt>
                <c:pt idx="8">
                  <c:v>2525</c:v>
                </c:pt>
                <c:pt idx="9">
                  <c:v>2573</c:v>
                </c:pt>
                <c:pt idx="10">
                  <c:v>2565</c:v>
                </c:pt>
                <c:pt idx="14">
                  <c:v>2732</c:v>
                </c:pt>
                <c:pt idx="15">
                  <c:v>2752</c:v>
                </c:pt>
                <c:pt idx="16">
                  <c:v>2756</c:v>
                </c:pt>
                <c:pt idx="18">
                  <c:v>2663</c:v>
                </c:pt>
                <c:pt idx="19">
                  <c:v>2800</c:v>
                </c:pt>
                <c:pt idx="20">
                  <c:v>2905</c:v>
                </c:pt>
                <c:pt idx="22">
                  <c:v>2765</c:v>
                </c:pt>
                <c:pt idx="23">
                  <c:v>2698</c:v>
                </c:pt>
                <c:pt idx="24">
                  <c:v>2818</c:v>
                </c:pt>
              </c:numCache>
            </c:numRef>
          </c:xVal>
          <c:yVal>
            <c:numRef>
              <c:f>'tab,sorted'!$L$199:$L$224</c:f>
              <c:numCache>
                <c:formatCode>General</c:formatCode>
                <c:ptCount val="26"/>
                <c:pt idx="0">
                  <c:v>357</c:v>
                </c:pt>
                <c:pt idx="1">
                  <c:v>335</c:v>
                </c:pt>
                <c:pt idx="2">
                  <c:v>357</c:v>
                </c:pt>
                <c:pt idx="4">
                  <c:v>315</c:v>
                </c:pt>
                <c:pt idx="5">
                  <c:v>308</c:v>
                </c:pt>
                <c:pt idx="6">
                  <c:v>308</c:v>
                </c:pt>
                <c:pt idx="8">
                  <c:v>330</c:v>
                </c:pt>
                <c:pt idx="9">
                  <c:v>329</c:v>
                </c:pt>
                <c:pt idx="10">
                  <c:v>339</c:v>
                </c:pt>
                <c:pt idx="14">
                  <c:v>324</c:v>
                </c:pt>
                <c:pt idx="15">
                  <c:v>323</c:v>
                </c:pt>
                <c:pt idx="16">
                  <c:v>310</c:v>
                </c:pt>
                <c:pt idx="18">
                  <c:v>322</c:v>
                </c:pt>
                <c:pt idx="19">
                  <c:v>311</c:v>
                </c:pt>
                <c:pt idx="20">
                  <c:v>303</c:v>
                </c:pt>
                <c:pt idx="22">
                  <c:v>309</c:v>
                </c:pt>
                <c:pt idx="23">
                  <c:v>307</c:v>
                </c:pt>
                <c:pt idx="24">
                  <c:v>294</c:v>
                </c:pt>
              </c:numCache>
            </c:numRef>
          </c:yVal>
          <c:bubbleSize>
            <c:numRef>
              <c:f>'tab,sorted'!$AC$199:$AC$224</c:f>
              <c:numCache>
                <c:formatCode>0.0</c:formatCode>
                <c:ptCount val="26"/>
                <c:pt idx="0">
                  <c:v>101.27829560585886</c:v>
                </c:pt>
                <c:pt idx="1">
                  <c:v>94.620505992010649</c:v>
                </c:pt>
                <c:pt idx="2">
                  <c:v>83.701731025299594</c:v>
                </c:pt>
                <c:pt idx="4">
                  <c:v>95.952063914780297</c:v>
                </c:pt>
                <c:pt idx="5">
                  <c:v>99.480692410119843</c:v>
                </c:pt>
                <c:pt idx="6">
                  <c:v>85.699067909454058</c:v>
                </c:pt>
                <c:pt idx="8">
                  <c:v>61.930758988015981</c:v>
                </c:pt>
                <c:pt idx="9">
                  <c:v>68.721704394141142</c:v>
                </c:pt>
                <c:pt idx="10">
                  <c:v>66.591211717709712</c:v>
                </c:pt>
                <c:pt idx="14">
                  <c:v>95.885486018641814</c:v>
                </c:pt>
                <c:pt idx="15">
                  <c:v>89.427430093209054</c:v>
                </c:pt>
                <c:pt idx="16">
                  <c:v>100.67909454061251</c:v>
                </c:pt>
                <c:pt idx="18">
                  <c:v>81.438082556591212</c:v>
                </c:pt>
                <c:pt idx="19">
                  <c:v>84.766977363515309</c:v>
                </c:pt>
                <c:pt idx="20">
                  <c:v>112.46338215712383</c:v>
                </c:pt>
                <c:pt idx="22">
                  <c:v>77.976031957390148</c:v>
                </c:pt>
                <c:pt idx="23">
                  <c:v>76.378162450066583</c:v>
                </c:pt>
                <c:pt idx="24">
                  <c:v>83.901464713715043</c:v>
                </c:pt>
              </c:numCache>
            </c:numRef>
          </c:bubbleSize>
          <c:bubble3D val="0"/>
          <c:extLst>
            <c:ext xmlns:c16="http://schemas.microsoft.com/office/drawing/2014/chart" uri="{C3380CC4-5D6E-409C-BE32-E72D297353CC}">
              <c16:uniqueId val="{00000001-FF62-4BFB-B381-12CF61C73B40}"/>
            </c:ext>
          </c:extLst>
        </c:ser>
        <c:ser>
          <c:idx val="2"/>
          <c:order val="2"/>
          <c:tx>
            <c:v>ɪ?</c:v>
          </c:tx>
          <c:spPr>
            <a:solidFill>
              <a:srgbClr val="00CC00"/>
            </a:solidFill>
            <a:ln w="25400">
              <a:noFill/>
            </a:ln>
            <a:effectLst/>
          </c:spPr>
          <c:invertIfNegative val="0"/>
          <c:xVal>
            <c:numRef>
              <c:f>'tab,sorted'!$R$227:$R$230</c:f>
              <c:numCache>
                <c:formatCode>General</c:formatCode>
                <c:ptCount val="4"/>
                <c:pt idx="0">
                  <c:v>2570</c:v>
                </c:pt>
                <c:pt idx="1">
                  <c:v>2584</c:v>
                </c:pt>
                <c:pt idx="2">
                  <c:v>2631</c:v>
                </c:pt>
              </c:numCache>
            </c:numRef>
          </c:xVal>
          <c:yVal>
            <c:numRef>
              <c:f>'tab,sorted'!$L$227:$L$230</c:f>
              <c:numCache>
                <c:formatCode>General</c:formatCode>
                <c:ptCount val="4"/>
                <c:pt idx="0">
                  <c:v>390</c:v>
                </c:pt>
                <c:pt idx="1">
                  <c:v>380</c:v>
                </c:pt>
                <c:pt idx="2">
                  <c:v>357</c:v>
                </c:pt>
              </c:numCache>
            </c:numRef>
          </c:yVal>
          <c:bubbleSize>
            <c:numRef>
              <c:f>'tab,sorted'!$AC$227:$AC$230</c:f>
              <c:numCache>
                <c:formatCode>0.0</c:formatCode>
                <c:ptCount val="4"/>
                <c:pt idx="0">
                  <c:v>76.577896138482018</c:v>
                </c:pt>
                <c:pt idx="1">
                  <c:v>82.103861517976028</c:v>
                </c:pt>
                <c:pt idx="2">
                  <c:v>82.170439414114512</c:v>
                </c:pt>
              </c:numCache>
            </c:numRef>
          </c:bubbleSize>
          <c:bubble3D val="0"/>
          <c:extLst>
            <c:ext xmlns:c16="http://schemas.microsoft.com/office/drawing/2014/chart" uri="{C3380CC4-5D6E-409C-BE32-E72D297353CC}">
              <c16:uniqueId val="{00000002-FF62-4BFB-B381-12CF61C73B40}"/>
            </c:ext>
          </c:extLst>
        </c:ser>
        <c:ser>
          <c:idx val="3"/>
          <c:order val="3"/>
          <c:tx>
            <c:v>e</c:v>
          </c:tx>
          <c:spPr>
            <a:solidFill>
              <a:srgbClr val="00CC00"/>
            </a:solidFill>
            <a:ln w="25400">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FF62-4BFB-B381-12CF61C73B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'tab,sorted'!$R$235:$R$255</c:f>
              <c:numCache>
                <c:formatCode>General</c:formatCode>
                <c:ptCount val="21"/>
                <c:pt idx="0">
                  <c:v>2649</c:v>
                </c:pt>
                <c:pt idx="1">
                  <c:v>2601</c:v>
                </c:pt>
                <c:pt idx="2">
                  <c:v>2599</c:v>
                </c:pt>
                <c:pt idx="4">
                  <c:v>2730</c:v>
                </c:pt>
                <c:pt idx="5">
                  <c:v>2727</c:v>
                </c:pt>
                <c:pt idx="6">
                  <c:v>2754</c:v>
                </c:pt>
                <c:pt idx="8">
                  <c:v>2583</c:v>
                </c:pt>
                <c:pt idx="9">
                  <c:v>2589</c:v>
                </c:pt>
                <c:pt idx="10">
                  <c:v>2676</c:v>
                </c:pt>
                <c:pt idx="13">
                  <c:v>2524</c:v>
                </c:pt>
                <c:pt idx="14">
                  <c:v>2522</c:v>
                </c:pt>
                <c:pt idx="15">
                  <c:v>2559</c:v>
                </c:pt>
                <c:pt idx="17">
                  <c:v>2324</c:v>
                </c:pt>
                <c:pt idx="18">
                  <c:v>2414</c:v>
                </c:pt>
                <c:pt idx="19">
                  <c:v>2416</c:v>
                </c:pt>
              </c:numCache>
            </c:numRef>
          </c:xVal>
          <c:yVal>
            <c:numRef>
              <c:f>'tab,sorted'!$L$235:$L$255</c:f>
              <c:numCache>
                <c:formatCode>General</c:formatCode>
                <c:ptCount val="21"/>
                <c:pt idx="0">
                  <c:v>344</c:v>
                </c:pt>
                <c:pt idx="1">
                  <c:v>346</c:v>
                </c:pt>
                <c:pt idx="2">
                  <c:v>324</c:v>
                </c:pt>
                <c:pt idx="4">
                  <c:v>334</c:v>
                </c:pt>
                <c:pt idx="5">
                  <c:v>325</c:v>
                </c:pt>
                <c:pt idx="6">
                  <c:v>323</c:v>
                </c:pt>
                <c:pt idx="8">
                  <c:v>379</c:v>
                </c:pt>
                <c:pt idx="9">
                  <c:v>378</c:v>
                </c:pt>
                <c:pt idx="10">
                  <c:v>361</c:v>
                </c:pt>
                <c:pt idx="13">
                  <c:v>374</c:v>
                </c:pt>
                <c:pt idx="14">
                  <c:v>376</c:v>
                </c:pt>
                <c:pt idx="15">
                  <c:v>363</c:v>
                </c:pt>
                <c:pt idx="17">
                  <c:v>481</c:v>
                </c:pt>
                <c:pt idx="18">
                  <c:v>539</c:v>
                </c:pt>
                <c:pt idx="19">
                  <c:v>519</c:v>
                </c:pt>
              </c:numCache>
            </c:numRef>
          </c:yVal>
          <c:bubbleSize>
            <c:numRef>
              <c:f>'tab,sorted'!$AC$235:$AC$255</c:f>
              <c:numCache>
                <c:formatCode>0.0</c:formatCode>
                <c:ptCount val="21"/>
                <c:pt idx="0">
                  <c:v>82.836218375499328</c:v>
                </c:pt>
                <c:pt idx="1">
                  <c:v>79.17443408788283</c:v>
                </c:pt>
                <c:pt idx="2">
                  <c:v>83.968042609853526</c:v>
                </c:pt>
                <c:pt idx="4">
                  <c:v>71.051930758988021</c:v>
                </c:pt>
                <c:pt idx="5">
                  <c:v>72.71637816245007</c:v>
                </c:pt>
                <c:pt idx="6">
                  <c:v>83.501997336884159</c:v>
                </c:pt>
                <c:pt idx="8">
                  <c:v>65.059920106524629</c:v>
                </c:pt>
                <c:pt idx="9">
                  <c:v>79.840213049267646</c:v>
                </c:pt>
                <c:pt idx="10">
                  <c:v>76.178428761651134</c:v>
                </c:pt>
                <c:pt idx="13">
                  <c:v>61.797603195739015</c:v>
                </c:pt>
                <c:pt idx="14">
                  <c:v>63.462050599201064</c:v>
                </c:pt>
                <c:pt idx="15">
                  <c:v>63.39547270306258</c:v>
                </c:pt>
                <c:pt idx="17">
                  <c:v>41.424766977363518</c:v>
                </c:pt>
                <c:pt idx="18">
                  <c:v>43.288948069241009</c:v>
                </c:pt>
                <c:pt idx="19">
                  <c:v>53.475366178428764</c:v>
                </c:pt>
              </c:numCache>
            </c:numRef>
          </c:bubbleSize>
          <c:bubble3D val="0"/>
          <c:extLst>
            <c:ext xmlns:c16="http://schemas.microsoft.com/office/drawing/2014/chart" uri="{C3380CC4-5D6E-409C-BE32-E72D297353CC}">
              <c16:uniqueId val="{00000004-FF62-4BFB-B381-12CF61C73B40}"/>
            </c:ext>
          </c:extLst>
        </c:ser>
        <c:ser>
          <c:idx val="4"/>
          <c:order val="4"/>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'tab,sorted'!$R$262:$R$282</c:f>
              <c:numCache>
                <c:formatCode>General</c:formatCode>
                <c:ptCount val="21"/>
                <c:pt idx="0">
                  <c:v>2793</c:v>
                </c:pt>
                <c:pt idx="1">
                  <c:v>2609</c:v>
                </c:pt>
                <c:pt idx="2">
                  <c:v>2504</c:v>
                </c:pt>
                <c:pt idx="4">
                  <c:v>2402</c:v>
                </c:pt>
                <c:pt idx="5">
                  <c:v>2473</c:v>
                </c:pt>
                <c:pt idx="6">
                  <c:v>2384</c:v>
                </c:pt>
                <c:pt idx="8">
                  <c:v>2518</c:v>
                </c:pt>
                <c:pt idx="9">
                  <c:v>2339</c:v>
                </c:pt>
                <c:pt idx="10">
                  <c:v>2271</c:v>
                </c:pt>
                <c:pt idx="12">
                  <c:v>2539</c:v>
                </c:pt>
                <c:pt idx="13">
                  <c:v>2612</c:v>
                </c:pt>
                <c:pt idx="14">
                  <c:v>2651</c:v>
                </c:pt>
                <c:pt idx="17">
                  <c:v>2276</c:v>
                </c:pt>
                <c:pt idx="18">
                  <c:v>2219</c:v>
                </c:pt>
                <c:pt idx="19">
                  <c:v>2285</c:v>
                </c:pt>
              </c:numCache>
            </c:numRef>
          </c:xVal>
          <c:yVal>
            <c:numRef>
              <c:f>'tab,sorted'!$L$262:$L$282</c:f>
              <c:numCache>
                <c:formatCode>General</c:formatCode>
                <c:ptCount val="21"/>
                <c:pt idx="0">
                  <c:v>461</c:v>
                </c:pt>
                <c:pt idx="1">
                  <c:v>459</c:v>
                </c:pt>
                <c:pt idx="2">
                  <c:v>456</c:v>
                </c:pt>
                <c:pt idx="4">
                  <c:v>570</c:v>
                </c:pt>
                <c:pt idx="5">
                  <c:v>513</c:v>
                </c:pt>
                <c:pt idx="6">
                  <c:v>529</c:v>
                </c:pt>
                <c:pt idx="8">
                  <c:v>514</c:v>
                </c:pt>
                <c:pt idx="9">
                  <c:v>531</c:v>
                </c:pt>
                <c:pt idx="10">
                  <c:v>508</c:v>
                </c:pt>
                <c:pt idx="12">
                  <c:v>452</c:v>
                </c:pt>
                <c:pt idx="13">
                  <c:v>419</c:v>
                </c:pt>
                <c:pt idx="14">
                  <c:v>437</c:v>
                </c:pt>
                <c:pt idx="17">
                  <c:v>498</c:v>
                </c:pt>
                <c:pt idx="18">
                  <c:v>514</c:v>
                </c:pt>
                <c:pt idx="19">
                  <c:v>489</c:v>
                </c:pt>
              </c:numCache>
            </c:numRef>
          </c:yVal>
          <c:bubbleSize>
            <c:numRef>
              <c:f>'tab,sorted'!$AC$262:$AC$282</c:f>
              <c:numCache>
                <c:formatCode>0.0</c:formatCode>
                <c:ptCount val="21"/>
                <c:pt idx="0">
                  <c:v>73.44873501997337</c:v>
                </c:pt>
                <c:pt idx="1">
                  <c:v>67.523302263648475</c:v>
                </c:pt>
                <c:pt idx="2">
                  <c:v>62.663115845539281</c:v>
                </c:pt>
                <c:pt idx="4">
                  <c:v>54.074567243675098</c:v>
                </c:pt>
                <c:pt idx="5">
                  <c:v>94.354194407456731</c:v>
                </c:pt>
                <c:pt idx="6">
                  <c:v>85.099866844207725</c:v>
                </c:pt>
                <c:pt idx="8">
                  <c:v>48.415446071904128</c:v>
                </c:pt>
                <c:pt idx="9">
                  <c:v>78.908122503328897</c:v>
                </c:pt>
                <c:pt idx="10">
                  <c:v>20.053262316910786</c:v>
                </c:pt>
                <c:pt idx="12">
                  <c:v>46.484687083888147</c:v>
                </c:pt>
                <c:pt idx="13">
                  <c:v>65.459387483355528</c:v>
                </c:pt>
                <c:pt idx="14">
                  <c:v>104.67376830892144</c:v>
                </c:pt>
                <c:pt idx="17">
                  <c:v>38.82822902796272</c:v>
                </c:pt>
                <c:pt idx="18">
                  <c:v>54.007989347536615</c:v>
                </c:pt>
                <c:pt idx="19">
                  <c:v>58.002663115845536</c:v>
                </c:pt>
              </c:numCache>
            </c:numRef>
          </c:bubbleSize>
          <c:bubble3D val="0"/>
          <c:extLst>
            <c:ext xmlns:c16="http://schemas.microsoft.com/office/drawing/2014/chart" uri="{C3380CC4-5D6E-409C-BE32-E72D297353CC}">
              <c16:uniqueId val="{00000005-FF62-4BFB-B381-12CF61C73B40}"/>
            </c:ext>
          </c:extLst>
        </c:ser>
        <c:ser>
          <c:idx val="5"/>
          <c:order val="5"/>
          <c:tx>
            <c:v>a</c:v>
          </c:tx>
          <c:spPr>
            <a:solidFill>
              <a:srgbClr val="FF0000"/>
            </a:solidFill>
            <a:ln w="3175">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'tab,sorted'!$R$287:$R$304</c:f>
              <c:numCache>
                <c:formatCode>General</c:formatCode>
                <c:ptCount val="18"/>
                <c:pt idx="0">
                  <c:v>1816</c:v>
                </c:pt>
                <c:pt idx="1">
                  <c:v>1681</c:v>
                </c:pt>
                <c:pt idx="2">
                  <c:v>1730</c:v>
                </c:pt>
                <c:pt idx="4">
                  <c:v>1684</c:v>
                </c:pt>
                <c:pt idx="5">
                  <c:v>1660</c:v>
                </c:pt>
                <c:pt idx="7">
                  <c:v>1866</c:v>
                </c:pt>
                <c:pt idx="8">
                  <c:v>1759</c:v>
                </c:pt>
                <c:pt idx="9">
                  <c:v>1739</c:v>
                </c:pt>
                <c:pt idx="12">
                  <c:v>1611</c:v>
                </c:pt>
                <c:pt idx="13">
                  <c:v>1706</c:v>
                </c:pt>
                <c:pt idx="14">
                  <c:v>1651</c:v>
                </c:pt>
                <c:pt idx="16">
                  <c:v>1713</c:v>
                </c:pt>
              </c:numCache>
            </c:numRef>
          </c:xVal>
          <c:yVal>
            <c:numRef>
              <c:f>'tab,sorted'!$L$287:$L$304</c:f>
              <c:numCache>
                <c:formatCode>General</c:formatCode>
                <c:ptCount val="18"/>
                <c:pt idx="0">
                  <c:v>1108</c:v>
                </c:pt>
                <c:pt idx="1">
                  <c:v>812</c:v>
                </c:pt>
                <c:pt idx="2">
                  <c:v>896</c:v>
                </c:pt>
                <c:pt idx="4">
                  <c:v>763</c:v>
                </c:pt>
                <c:pt idx="5">
                  <c:v>505</c:v>
                </c:pt>
                <c:pt idx="7">
                  <c:v>974</c:v>
                </c:pt>
                <c:pt idx="8">
                  <c:v>891</c:v>
                </c:pt>
                <c:pt idx="9">
                  <c:v>880</c:v>
                </c:pt>
                <c:pt idx="12">
                  <c:v>783</c:v>
                </c:pt>
                <c:pt idx="13">
                  <c:v>1147</c:v>
                </c:pt>
                <c:pt idx="14">
                  <c:v>892</c:v>
                </c:pt>
                <c:pt idx="16">
                  <c:v>1079</c:v>
                </c:pt>
              </c:numCache>
            </c:numRef>
          </c:yVal>
          <c:bubbleSize>
            <c:numRef>
              <c:f>'tab,sorted'!$AC$287:$AC$304</c:f>
              <c:numCache>
                <c:formatCode>0.0</c:formatCode>
                <c:ptCount val="18"/>
                <c:pt idx="0">
                  <c:v>63.195739014647138</c:v>
                </c:pt>
                <c:pt idx="1">
                  <c:v>69.254327563249007</c:v>
                </c:pt>
                <c:pt idx="2">
                  <c:v>74.513981358189085</c:v>
                </c:pt>
                <c:pt idx="4">
                  <c:v>46.418109187749664</c:v>
                </c:pt>
                <c:pt idx="5">
                  <c:v>32.769640479360852</c:v>
                </c:pt>
                <c:pt idx="7">
                  <c:v>50.945406125166443</c:v>
                </c:pt>
                <c:pt idx="8">
                  <c:v>53.342210386151798</c:v>
                </c:pt>
                <c:pt idx="9">
                  <c:v>55.339547270306255</c:v>
                </c:pt>
                <c:pt idx="12">
                  <c:v>67.057256990679093</c:v>
                </c:pt>
                <c:pt idx="13">
                  <c:v>67.057256990679093</c:v>
                </c:pt>
                <c:pt idx="14">
                  <c:v>75.978695073235684</c:v>
                </c:pt>
                <c:pt idx="16">
                  <c:v>27.110519307589879</c:v>
                </c:pt>
              </c:numCache>
            </c:numRef>
          </c:bubbleSize>
          <c:bubble3D val="0"/>
          <c:extLst>
            <c:ext xmlns:c16="http://schemas.microsoft.com/office/drawing/2014/chart" uri="{C3380CC4-5D6E-409C-BE32-E72D297353CC}">
              <c16:uniqueId val="{00000006-FF62-4BFB-B381-12CF61C73B40}"/>
            </c:ext>
          </c:extLst>
        </c:ser>
        <c:ser>
          <c:idx val="6"/>
          <c:order val="6"/>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'tab,sorted'!$R$309:$R$323</c:f>
              <c:numCache>
                <c:formatCode>General</c:formatCode>
                <c:ptCount val="15"/>
                <c:pt idx="0">
                  <c:v>659</c:v>
                </c:pt>
                <c:pt idx="1">
                  <c:v>909</c:v>
                </c:pt>
                <c:pt idx="2">
                  <c:v>963</c:v>
                </c:pt>
                <c:pt idx="4">
                  <c:v>497</c:v>
                </c:pt>
                <c:pt idx="5">
                  <c:v>559</c:v>
                </c:pt>
                <c:pt idx="7">
                  <c:v>749</c:v>
                </c:pt>
                <c:pt idx="8">
                  <c:v>518</c:v>
                </c:pt>
                <c:pt idx="9">
                  <c:v>903</c:v>
                </c:pt>
                <c:pt idx="12">
                  <c:v>712</c:v>
                </c:pt>
                <c:pt idx="13">
                  <c:v>653</c:v>
                </c:pt>
              </c:numCache>
            </c:numRef>
          </c:xVal>
          <c:yVal>
            <c:numRef>
              <c:f>'tab,sorted'!$L$309:$L$323</c:f>
              <c:numCache>
                <c:formatCode>General</c:formatCode>
                <c:ptCount val="15"/>
                <c:pt idx="0">
                  <c:v>250</c:v>
                </c:pt>
                <c:pt idx="1">
                  <c:v>199</c:v>
                </c:pt>
                <c:pt idx="2">
                  <c:v>212</c:v>
                </c:pt>
                <c:pt idx="4">
                  <c:v>304</c:v>
                </c:pt>
                <c:pt idx="5">
                  <c:v>318</c:v>
                </c:pt>
                <c:pt idx="7">
                  <c:v>322</c:v>
                </c:pt>
                <c:pt idx="8">
                  <c:v>269</c:v>
                </c:pt>
                <c:pt idx="9">
                  <c:v>330</c:v>
                </c:pt>
                <c:pt idx="12">
                  <c:v>253</c:v>
                </c:pt>
                <c:pt idx="13">
                  <c:v>371</c:v>
                </c:pt>
              </c:numCache>
            </c:numRef>
          </c:yVal>
          <c:bubbleSize>
            <c:numRef>
              <c:f>'tab,sorted'!$AC$309:$AC$323</c:f>
              <c:numCache>
                <c:formatCode>0.0</c:formatCode>
                <c:ptCount val="15"/>
                <c:pt idx="0">
                  <c:v>20</c:v>
                </c:pt>
                <c:pt idx="1">
                  <c:v>20</c:v>
                </c:pt>
                <c:pt idx="2">
                  <c:v>21.651131824234355</c:v>
                </c:pt>
                <c:pt idx="4">
                  <c:v>24.314247669773636</c:v>
                </c:pt>
                <c:pt idx="5">
                  <c:v>20.51930758988016</c:v>
                </c:pt>
                <c:pt idx="7">
                  <c:v>20</c:v>
                </c:pt>
                <c:pt idx="8">
                  <c:v>20</c:v>
                </c:pt>
                <c:pt idx="9">
                  <c:v>33.30226364846871</c:v>
                </c:pt>
                <c:pt idx="12">
                  <c:v>25.51264980026631</c:v>
                </c:pt>
                <c:pt idx="13">
                  <c:v>38.22902796271638</c:v>
                </c:pt>
              </c:numCache>
            </c:numRef>
          </c:bubbleSize>
          <c:bubble3D val="0"/>
          <c:extLst>
            <c:ext xmlns:c16="http://schemas.microsoft.com/office/drawing/2014/chart" uri="{C3380CC4-5D6E-409C-BE32-E72D297353CC}">
              <c16:uniqueId val="{00000007-FF62-4BFB-B381-12CF61C73B40}"/>
            </c:ext>
          </c:extLst>
        </c:ser>
        <c:ser>
          <c:idx val="7"/>
          <c:order val="7"/>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'tab,sorted'!$R$328:$R$345</c:f>
              <c:numCache>
                <c:formatCode>General</c:formatCode>
                <c:ptCount val="18"/>
                <c:pt idx="0">
                  <c:v>463</c:v>
                </c:pt>
                <c:pt idx="1">
                  <c:v>598</c:v>
                </c:pt>
                <c:pt idx="2">
                  <c:v>603</c:v>
                </c:pt>
                <c:pt idx="4">
                  <c:v>607</c:v>
                </c:pt>
                <c:pt idx="5">
                  <c:v>730</c:v>
                </c:pt>
                <c:pt idx="6">
                  <c:v>745</c:v>
                </c:pt>
                <c:pt idx="8">
                  <c:v>645</c:v>
                </c:pt>
                <c:pt idx="9">
                  <c:v>621</c:v>
                </c:pt>
                <c:pt idx="11">
                  <c:v>833</c:v>
                </c:pt>
                <c:pt idx="12">
                  <c:v>521</c:v>
                </c:pt>
                <c:pt idx="15">
                  <c:v>683</c:v>
                </c:pt>
                <c:pt idx="16">
                  <c:v>697</c:v>
                </c:pt>
              </c:numCache>
            </c:numRef>
          </c:xVal>
          <c:yVal>
            <c:numRef>
              <c:f>'tab,sorted'!$L$328:$L$345</c:f>
              <c:numCache>
                <c:formatCode>General</c:formatCode>
                <c:ptCount val="18"/>
                <c:pt idx="0">
                  <c:v>322</c:v>
                </c:pt>
                <c:pt idx="1">
                  <c:v>341</c:v>
                </c:pt>
                <c:pt idx="2">
                  <c:v>302</c:v>
                </c:pt>
                <c:pt idx="4">
                  <c:v>362</c:v>
                </c:pt>
                <c:pt idx="5">
                  <c:v>384</c:v>
                </c:pt>
                <c:pt idx="6">
                  <c:v>392</c:v>
                </c:pt>
                <c:pt idx="8">
                  <c:v>364</c:v>
                </c:pt>
                <c:pt idx="9">
                  <c:v>380</c:v>
                </c:pt>
                <c:pt idx="11">
                  <c:v>465</c:v>
                </c:pt>
                <c:pt idx="12">
                  <c:v>441</c:v>
                </c:pt>
                <c:pt idx="15">
                  <c:v>385</c:v>
                </c:pt>
                <c:pt idx="16">
                  <c:v>391</c:v>
                </c:pt>
              </c:numCache>
            </c:numRef>
          </c:yVal>
          <c:bubbleSize>
            <c:numRef>
              <c:f>'tab,sorted'!$AC$328:$AC$345</c:f>
              <c:numCache>
                <c:formatCode>0.0</c:formatCode>
                <c:ptCount val="18"/>
                <c:pt idx="0">
                  <c:v>27.643142476697736</c:v>
                </c:pt>
                <c:pt idx="1">
                  <c:v>21.717709720372838</c:v>
                </c:pt>
                <c:pt idx="2">
                  <c:v>20</c:v>
                </c:pt>
                <c:pt idx="4">
                  <c:v>43.022636484687084</c:v>
                </c:pt>
                <c:pt idx="5">
                  <c:v>46.018641810918773</c:v>
                </c:pt>
                <c:pt idx="6">
                  <c:v>23.848202396804261</c:v>
                </c:pt>
                <c:pt idx="8">
                  <c:v>20</c:v>
                </c:pt>
                <c:pt idx="9">
                  <c:v>34.63382157123835</c:v>
                </c:pt>
                <c:pt idx="11">
                  <c:v>56.804260985352862</c:v>
                </c:pt>
                <c:pt idx="12">
                  <c:v>32.303595206391478</c:v>
                </c:pt>
                <c:pt idx="15">
                  <c:v>42.623169107856192</c:v>
                </c:pt>
                <c:pt idx="16">
                  <c:v>44.820239680426099</c:v>
                </c:pt>
              </c:numCache>
            </c:numRef>
          </c:bubbleSize>
          <c:bubble3D val="0"/>
          <c:extLst>
            <c:ext xmlns:c16="http://schemas.microsoft.com/office/drawing/2014/chart" uri="{C3380CC4-5D6E-409C-BE32-E72D297353CC}">
              <c16:uniqueId val="{00000008-FF62-4BFB-B381-12CF61C73B40}"/>
            </c:ext>
          </c:extLst>
        </c:ser>
        <c:ser>
          <c:idx val="8"/>
          <c:order val="8"/>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'tab,sorted'!$R$350:$R$366</c:f>
              <c:numCache>
                <c:formatCode>General</c:formatCode>
                <c:ptCount val="17"/>
                <c:pt idx="0">
                  <c:v>782</c:v>
                </c:pt>
                <c:pt idx="1">
                  <c:v>861</c:v>
                </c:pt>
                <c:pt idx="2">
                  <c:v>824</c:v>
                </c:pt>
                <c:pt idx="4">
                  <c:v>596</c:v>
                </c:pt>
                <c:pt idx="5">
                  <c:v>641</c:v>
                </c:pt>
                <c:pt idx="6">
                  <c:v>654</c:v>
                </c:pt>
                <c:pt idx="9">
                  <c:v>599</c:v>
                </c:pt>
                <c:pt idx="10">
                  <c:v>574</c:v>
                </c:pt>
                <c:pt idx="11">
                  <c:v>723</c:v>
                </c:pt>
                <c:pt idx="13">
                  <c:v>714</c:v>
                </c:pt>
                <c:pt idx="14">
                  <c:v>790</c:v>
                </c:pt>
                <c:pt idx="15">
                  <c:v>891</c:v>
                </c:pt>
              </c:numCache>
            </c:numRef>
          </c:xVal>
          <c:yVal>
            <c:numRef>
              <c:f>'tab,sorted'!$L$350:$L$366</c:f>
              <c:numCache>
                <c:formatCode>General</c:formatCode>
                <c:ptCount val="17"/>
                <c:pt idx="0">
                  <c:v>319</c:v>
                </c:pt>
                <c:pt idx="1">
                  <c:v>387</c:v>
                </c:pt>
                <c:pt idx="2">
                  <c:v>339</c:v>
                </c:pt>
                <c:pt idx="4">
                  <c:v>448</c:v>
                </c:pt>
                <c:pt idx="5">
                  <c:v>342</c:v>
                </c:pt>
                <c:pt idx="6">
                  <c:v>433</c:v>
                </c:pt>
                <c:pt idx="9">
                  <c:v>331</c:v>
                </c:pt>
                <c:pt idx="10">
                  <c:v>340</c:v>
                </c:pt>
                <c:pt idx="11">
                  <c:v>364</c:v>
                </c:pt>
                <c:pt idx="13">
                  <c:v>362</c:v>
                </c:pt>
                <c:pt idx="14">
                  <c:v>382</c:v>
                </c:pt>
                <c:pt idx="15">
                  <c:v>338</c:v>
                </c:pt>
              </c:numCache>
            </c:numRef>
          </c:yVal>
          <c:bubbleSize>
            <c:numRef>
              <c:f>'tab,sorted'!$AC$350:$AC$366</c:f>
              <c:numCache>
                <c:formatCode>0.0</c:formatCode>
                <c:ptCount val="17"/>
                <c:pt idx="0">
                  <c:v>61.664447403462049</c:v>
                </c:pt>
                <c:pt idx="1">
                  <c:v>58.135818908122502</c:v>
                </c:pt>
                <c:pt idx="2">
                  <c:v>60.532623169107858</c:v>
                </c:pt>
                <c:pt idx="4">
                  <c:v>63.728362183754996</c:v>
                </c:pt>
                <c:pt idx="5">
                  <c:v>25.312916111850868</c:v>
                </c:pt>
                <c:pt idx="6">
                  <c:v>63.129161118508655</c:v>
                </c:pt>
                <c:pt idx="9">
                  <c:v>50.479360852197068</c:v>
                </c:pt>
                <c:pt idx="10">
                  <c:v>32.703062583222369</c:v>
                </c:pt>
                <c:pt idx="11">
                  <c:v>43.422103861517975</c:v>
                </c:pt>
                <c:pt idx="13">
                  <c:v>48.881491344873503</c:v>
                </c:pt>
                <c:pt idx="14">
                  <c:v>41.424766977363518</c:v>
                </c:pt>
                <c:pt idx="15">
                  <c:v>46.085219707057256</c:v>
                </c:pt>
              </c:numCache>
            </c:numRef>
          </c:bubbleSize>
          <c:bubble3D val="0"/>
          <c:extLst>
            <c:ext xmlns:c16="http://schemas.microsoft.com/office/drawing/2014/chart" uri="{C3380CC4-5D6E-409C-BE32-E72D297353CC}">
              <c16:uniqueId val="{00000009-FF62-4BFB-B381-12CF61C73B40}"/>
            </c:ext>
          </c:extLst>
        </c:ser>
        <c:ser>
          <c:idx val="9"/>
          <c:order val="9"/>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'tab,sorted'!$R$371:$R$394</c:f>
              <c:numCache>
                <c:formatCode>General</c:formatCode>
                <c:ptCount val="24"/>
                <c:pt idx="0">
                  <c:v>774</c:v>
                </c:pt>
                <c:pt idx="1">
                  <c:v>901</c:v>
                </c:pt>
                <c:pt idx="2">
                  <c:v>749</c:v>
                </c:pt>
                <c:pt idx="4">
                  <c:v>760</c:v>
                </c:pt>
                <c:pt idx="5">
                  <c:v>821</c:v>
                </c:pt>
                <c:pt idx="6">
                  <c:v>830</c:v>
                </c:pt>
                <c:pt idx="8">
                  <c:v>903</c:v>
                </c:pt>
                <c:pt idx="9">
                  <c:v>1008</c:v>
                </c:pt>
                <c:pt idx="10">
                  <c:v>893</c:v>
                </c:pt>
                <c:pt idx="12">
                  <c:v>820</c:v>
                </c:pt>
                <c:pt idx="13">
                  <c:v>793</c:v>
                </c:pt>
                <c:pt idx="14">
                  <c:v>978</c:v>
                </c:pt>
                <c:pt idx="16">
                  <c:v>772</c:v>
                </c:pt>
                <c:pt idx="17">
                  <c:v>780</c:v>
                </c:pt>
                <c:pt idx="18">
                  <c:v>1037</c:v>
                </c:pt>
                <c:pt idx="20">
                  <c:v>887</c:v>
                </c:pt>
                <c:pt idx="21">
                  <c:v>938</c:v>
                </c:pt>
                <c:pt idx="22">
                  <c:v>1075</c:v>
                </c:pt>
              </c:numCache>
            </c:numRef>
          </c:xVal>
          <c:yVal>
            <c:numRef>
              <c:f>'tab,sorted'!$L$371:$L$394</c:f>
              <c:numCache>
                <c:formatCode>General</c:formatCode>
                <c:ptCount val="24"/>
                <c:pt idx="0">
                  <c:v>537</c:v>
                </c:pt>
                <c:pt idx="1">
                  <c:v>634</c:v>
                </c:pt>
                <c:pt idx="2">
                  <c:v>618</c:v>
                </c:pt>
                <c:pt idx="4">
                  <c:v>530</c:v>
                </c:pt>
                <c:pt idx="5">
                  <c:v>691</c:v>
                </c:pt>
                <c:pt idx="6">
                  <c:v>582</c:v>
                </c:pt>
                <c:pt idx="8">
                  <c:v>519</c:v>
                </c:pt>
                <c:pt idx="9">
                  <c:v>547</c:v>
                </c:pt>
                <c:pt idx="10">
                  <c:v>557</c:v>
                </c:pt>
                <c:pt idx="12">
                  <c:v>550</c:v>
                </c:pt>
                <c:pt idx="13">
                  <c:v>546</c:v>
                </c:pt>
                <c:pt idx="14">
                  <c:v>576</c:v>
                </c:pt>
                <c:pt idx="16">
                  <c:v>441</c:v>
                </c:pt>
                <c:pt idx="17">
                  <c:v>563</c:v>
                </c:pt>
                <c:pt idx="18">
                  <c:v>631</c:v>
                </c:pt>
                <c:pt idx="20">
                  <c:v>514</c:v>
                </c:pt>
                <c:pt idx="21">
                  <c:v>574</c:v>
                </c:pt>
                <c:pt idx="22">
                  <c:v>680</c:v>
                </c:pt>
              </c:numCache>
            </c:numRef>
          </c:yVal>
          <c:bubbleSize>
            <c:numRef>
              <c:f>'tab,sorted'!$AC$371:$AC$394</c:f>
              <c:numCache>
                <c:formatCode>0.0</c:formatCode>
                <c:ptCount val="24"/>
                <c:pt idx="0">
                  <c:v>50.612516644474034</c:v>
                </c:pt>
                <c:pt idx="1">
                  <c:v>49.813581890812252</c:v>
                </c:pt>
                <c:pt idx="2">
                  <c:v>51.544607190412783</c:v>
                </c:pt>
                <c:pt idx="4">
                  <c:v>44.820239680426099</c:v>
                </c:pt>
                <c:pt idx="5">
                  <c:v>53.808255659121173</c:v>
                </c:pt>
                <c:pt idx="6">
                  <c:v>35.299600532623174</c:v>
                </c:pt>
                <c:pt idx="8">
                  <c:v>61.864181091877498</c:v>
                </c:pt>
                <c:pt idx="9">
                  <c:v>63.59520639147803</c:v>
                </c:pt>
                <c:pt idx="10">
                  <c:v>71.584553928095872</c:v>
                </c:pt>
                <c:pt idx="12">
                  <c:v>65.259653794940078</c:v>
                </c:pt>
                <c:pt idx="13">
                  <c:v>20.918774966711052</c:v>
                </c:pt>
                <c:pt idx="14">
                  <c:v>20</c:v>
                </c:pt>
                <c:pt idx="16">
                  <c:v>52.609853528628499</c:v>
                </c:pt>
                <c:pt idx="17">
                  <c:v>53.54194407456724</c:v>
                </c:pt>
                <c:pt idx="18">
                  <c:v>50.87882822902796</c:v>
                </c:pt>
                <c:pt idx="20">
                  <c:v>50.745672436751001</c:v>
                </c:pt>
                <c:pt idx="21">
                  <c:v>44.221038615179758</c:v>
                </c:pt>
                <c:pt idx="22">
                  <c:v>37.896138482023972</c:v>
                </c:pt>
              </c:numCache>
            </c:numRef>
          </c:bubbleSize>
          <c:bubble3D val="0"/>
          <c:extLst>
            <c:ext xmlns:c16="http://schemas.microsoft.com/office/drawing/2014/chart" uri="{C3380CC4-5D6E-409C-BE32-E72D297353CC}">
              <c16:uniqueId val="{0000000A-FF62-4BFB-B381-12CF61C73B40}"/>
            </c:ext>
          </c:extLst>
        </c:ser>
        <c:ser>
          <c:idx val="10"/>
          <c:order val="10"/>
          <c:tx>
            <c:v>e</c:v>
          </c:tx>
          <c:spPr>
            <a:solidFill>
              <a:srgbClr val="00CC00"/>
            </a:solidFill>
            <a:ln w="25400">
              <a:solidFill>
                <a:srgbClr val="FF0000"/>
              </a:solidFill>
            </a:ln>
            <a:effectLst/>
          </c:spPr>
          <c:invertIfNegative val="0"/>
          <c:dLbls>
            <c:dLbl>
              <c:idx val="0"/>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FF62-4BFB-B381-12CF61C73B4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de-DE"/>
              </a:p>
            </c:txPr>
            <c:dLblPos val="ct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'tab,sorted'!$R$258</c:f>
              <c:numCache>
                <c:formatCode>General</c:formatCode>
                <c:ptCount val="1"/>
                <c:pt idx="0">
                  <c:v>2649</c:v>
                </c:pt>
              </c:numCache>
            </c:numRef>
          </c:xVal>
          <c:yVal>
            <c:numRef>
              <c:f>'tab,sorted'!$L$258</c:f>
              <c:numCache>
                <c:formatCode>General</c:formatCode>
                <c:ptCount val="1"/>
                <c:pt idx="0">
                  <c:v>344</c:v>
                </c:pt>
              </c:numCache>
            </c:numRef>
          </c:yVal>
          <c:bubbleSize>
            <c:numRef>
              <c:f>'tab,sorted'!$AC$258</c:f>
              <c:numCache>
                <c:formatCode>0.0</c:formatCode>
                <c:ptCount val="1"/>
                <c:pt idx="0">
                  <c:v>82.836218375499328</c:v>
                </c:pt>
              </c:numCache>
            </c:numRef>
          </c:bubbleSize>
          <c:bubble3D val="0"/>
          <c:extLst>
            <c:ext xmlns:c16="http://schemas.microsoft.com/office/drawing/2014/chart" uri="{C3380CC4-5D6E-409C-BE32-E72D297353CC}">
              <c16:uniqueId val="{0000000C-FF62-4BFB-B381-12CF61C73B40}"/>
            </c:ext>
          </c:extLst>
        </c:ser>
        <c:dLbls>
          <c:showLegendKey val="0"/>
          <c:showVal val="0"/>
          <c:showCatName val="0"/>
          <c:showSerName val="0"/>
          <c:showPercent val="0"/>
          <c:showBubbleSize val="0"/>
        </c:dLbls>
        <c:bubbleScale val="20"/>
        <c:showNegBubbles val="0"/>
        <c:sizeRepresents val="w"/>
        <c:axId val="555586048"/>
        <c:axId val="555589328"/>
      </c:bubbleChart>
      <c:valAx>
        <c:axId val="555586048"/>
        <c:scaling>
          <c:orientation val="maxMin"/>
          <c:max val="30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55589328"/>
        <c:crosses val="autoZero"/>
        <c:crossBetween val="midCat"/>
        <c:majorUnit val="100"/>
      </c:valAx>
      <c:valAx>
        <c:axId val="555589328"/>
        <c:scaling>
          <c:orientation val="maxMin"/>
          <c:max val="12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55586048"/>
        <c:crosses val="autoZero"/>
        <c:crossBetween val="midCat"/>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F1</a:t>
            </a:r>
            <a:r>
              <a:rPr lang="de-DE" sz="1400" b="0" i="0" baseline="0">
                <a:effectLst/>
              </a:rPr>
              <a:t> and F2</a:t>
            </a:r>
            <a:r>
              <a:rPr lang="az-Latn-AZ" sz="1400" b="0" i="0" baseline="0">
                <a:effectLst/>
              </a:rPr>
              <a:t> trajectories of penultimate vowel in </a:t>
            </a:r>
            <a:r>
              <a:rPr lang="de-DE" sz="1400" b="0" i="1" baseline="0">
                <a:effectLst/>
              </a:rPr>
              <a:t>besa </a:t>
            </a:r>
            <a:r>
              <a:rPr lang="de-DE" sz="1400" b="0" i="0" baseline="0">
                <a:effectLst/>
              </a:rPr>
              <a:t>[be</a:t>
            </a:r>
            <a:r>
              <a:rPr lang="az-Latn-AZ" sz="1400" b="0" i="0" baseline="0">
                <a:effectLst/>
              </a:rPr>
              <a:t>̀:sa]</a:t>
            </a:r>
            <a:endParaRPr lang="de-DE" sz="1100" i="1">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F1</c:v>
          </c:tx>
          <c:spPr>
            <a:ln w="28575" cap="rnd">
              <a:solidFill>
                <a:srgbClr val="00CC00"/>
              </a:solidFill>
              <a:round/>
            </a:ln>
            <a:effectLst/>
          </c:spPr>
          <c:marker>
            <c:symbol val="circle"/>
            <c:size val="8"/>
            <c:spPr>
              <a:solidFill>
                <a:srgbClr val="FF0000"/>
              </a:solidFill>
              <a:ln w="9525">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'tab,sorted'!$I$259:$N$259</c:f>
              <c:numCache>
                <c:formatCode>General</c:formatCode>
                <c:ptCount val="6"/>
                <c:pt idx="0">
                  <c:v>0.125</c:v>
                </c:pt>
                <c:pt idx="1">
                  <c:v>0.25</c:v>
                </c:pt>
                <c:pt idx="2">
                  <c:v>0.375</c:v>
                </c:pt>
                <c:pt idx="3">
                  <c:v>0.5</c:v>
                </c:pt>
                <c:pt idx="4">
                  <c:v>0.625</c:v>
                </c:pt>
                <c:pt idx="5">
                  <c:v>0.75</c:v>
                </c:pt>
              </c:numCache>
            </c:numRef>
          </c:cat>
          <c:val>
            <c:numRef>
              <c:f>'tab,sorted'!$I$258:$N$258</c:f>
              <c:numCache>
                <c:formatCode>General</c:formatCode>
                <c:ptCount val="6"/>
                <c:pt idx="0">
                  <c:v>376</c:v>
                </c:pt>
                <c:pt idx="1">
                  <c:v>362</c:v>
                </c:pt>
                <c:pt idx="2">
                  <c:v>352</c:v>
                </c:pt>
                <c:pt idx="3">
                  <c:v>344</c:v>
                </c:pt>
                <c:pt idx="4">
                  <c:v>344</c:v>
                </c:pt>
                <c:pt idx="5">
                  <c:v>380</c:v>
                </c:pt>
              </c:numCache>
            </c:numRef>
          </c:val>
          <c:smooth val="0"/>
          <c:extLst>
            <c:ext xmlns:c16="http://schemas.microsoft.com/office/drawing/2014/chart" uri="{C3380CC4-5D6E-409C-BE32-E72D297353CC}">
              <c16:uniqueId val="{00000000-6FB9-4E52-91DA-31056D5E7B48}"/>
            </c:ext>
          </c:extLst>
        </c:ser>
        <c:ser>
          <c:idx val="1"/>
          <c:order val="1"/>
          <c:tx>
            <c:v>F2</c:v>
          </c:tx>
          <c:spPr>
            <a:ln w="28575" cap="rnd">
              <a:solidFill>
                <a:srgbClr val="00CC00"/>
              </a:solidFill>
              <a:round/>
            </a:ln>
            <a:effectLst/>
          </c:spPr>
          <c:marker>
            <c:symbol val="circle"/>
            <c:size val="7"/>
            <c:spPr>
              <a:solidFill>
                <a:srgbClr val="FF0000"/>
              </a:solidFill>
              <a:ln w="19050">
                <a:solidFill>
                  <a:srgbClr val="FF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'tab,sorted'!$I$259:$N$259</c:f>
              <c:numCache>
                <c:formatCode>General</c:formatCode>
                <c:ptCount val="6"/>
                <c:pt idx="0">
                  <c:v>0.125</c:v>
                </c:pt>
                <c:pt idx="1">
                  <c:v>0.25</c:v>
                </c:pt>
                <c:pt idx="2">
                  <c:v>0.375</c:v>
                </c:pt>
                <c:pt idx="3">
                  <c:v>0.5</c:v>
                </c:pt>
                <c:pt idx="4">
                  <c:v>0.625</c:v>
                </c:pt>
                <c:pt idx="5">
                  <c:v>0.75</c:v>
                </c:pt>
              </c:numCache>
            </c:numRef>
          </c:cat>
          <c:val>
            <c:numRef>
              <c:f>'tab,sorted'!$O$258:$T$258</c:f>
              <c:numCache>
                <c:formatCode>General</c:formatCode>
                <c:ptCount val="6"/>
                <c:pt idx="0">
                  <c:v>2458</c:v>
                </c:pt>
                <c:pt idx="1">
                  <c:v>2528</c:v>
                </c:pt>
                <c:pt idx="2">
                  <c:v>2587</c:v>
                </c:pt>
                <c:pt idx="3">
                  <c:v>2649</c:v>
                </c:pt>
                <c:pt idx="4">
                  <c:v>2628</c:v>
                </c:pt>
                <c:pt idx="5">
                  <c:v>2544</c:v>
                </c:pt>
              </c:numCache>
            </c:numRef>
          </c:val>
          <c:smooth val="0"/>
          <c:extLst>
            <c:ext xmlns:c16="http://schemas.microsoft.com/office/drawing/2014/chart" uri="{C3380CC4-5D6E-409C-BE32-E72D297353CC}">
              <c16:uniqueId val="{00000001-6FB9-4E52-91DA-31056D5E7B48}"/>
            </c:ext>
          </c:extLst>
        </c:ser>
        <c:dLbls>
          <c:showLegendKey val="0"/>
          <c:showVal val="0"/>
          <c:showCatName val="0"/>
          <c:showSerName val="0"/>
          <c:showPercent val="0"/>
          <c:showBubbleSize val="0"/>
        </c:dLbls>
        <c:marker val="1"/>
        <c:smooth val="0"/>
        <c:axId val="478866424"/>
        <c:axId val="478865440"/>
      </c:lineChart>
      <c:catAx>
        <c:axId val="478866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78865440"/>
        <c:crosses val="autoZero"/>
        <c:auto val="1"/>
        <c:lblAlgn val="ctr"/>
        <c:lblOffset val="100"/>
        <c:noMultiLvlLbl val="0"/>
      </c:catAx>
      <c:valAx>
        <c:axId val="478865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200"/>
                  <a:t>Frequency (Hz)</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78866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baseline="0">
                <a:effectLst/>
              </a:rPr>
              <a:t>1. Vowels in the context of /_C_#: F1, F2 and F3 (size) at 0.5 of vowel (TJO) </a:t>
            </a:r>
            <a:endParaRPr lang="de-DE" sz="110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bubbleChart>
        <c:varyColors val="0"/>
        <c:ser>
          <c:idx val="0"/>
          <c:order val="0"/>
          <c:tx>
            <c:v>i</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'tabTJO1,sorted'!$Q$5:$Q$12</c:f>
              <c:numCache>
                <c:formatCode>General</c:formatCode>
                <c:ptCount val="8"/>
                <c:pt idx="0">
                  <c:v>2347</c:v>
                </c:pt>
                <c:pt idx="1">
                  <c:v>2328</c:v>
                </c:pt>
                <c:pt idx="2">
                  <c:v>2311</c:v>
                </c:pt>
                <c:pt idx="4">
                  <c:v>2481</c:v>
                </c:pt>
                <c:pt idx="5">
                  <c:v>2438</c:v>
                </c:pt>
                <c:pt idx="6">
                  <c:v>2460</c:v>
                </c:pt>
              </c:numCache>
            </c:numRef>
          </c:xVal>
          <c:yVal>
            <c:numRef>
              <c:f>'tabTJO1,sorted'!$K$5:$K$12</c:f>
              <c:numCache>
                <c:formatCode>General</c:formatCode>
                <c:ptCount val="8"/>
                <c:pt idx="0">
                  <c:v>291</c:v>
                </c:pt>
                <c:pt idx="1">
                  <c:v>267</c:v>
                </c:pt>
                <c:pt idx="2">
                  <c:v>254</c:v>
                </c:pt>
                <c:pt idx="4">
                  <c:v>295</c:v>
                </c:pt>
                <c:pt idx="5">
                  <c:v>322</c:v>
                </c:pt>
                <c:pt idx="6">
                  <c:v>333</c:v>
                </c:pt>
              </c:numCache>
            </c:numRef>
          </c:yVal>
          <c:bubbleSize>
            <c:numRef>
              <c:f>'tabTJO1,sorted'!$AB$5:$AB$12</c:f>
              <c:numCache>
                <c:formatCode>0.0</c:formatCode>
                <c:ptCount val="8"/>
                <c:pt idx="0">
                  <c:v>93.314154200230149</c:v>
                </c:pt>
                <c:pt idx="1">
                  <c:v>101.59953970080552</c:v>
                </c:pt>
                <c:pt idx="2">
                  <c:v>82.151898734177209</c:v>
                </c:pt>
                <c:pt idx="4">
                  <c:v>110</c:v>
                </c:pt>
                <c:pt idx="5">
                  <c:v>83.072497123130034</c:v>
                </c:pt>
                <c:pt idx="6">
                  <c:v>107.23820483314154</c:v>
                </c:pt>
              </c:numCache>
            </c:numRef>
          </c:bubbleSize>
          <c:bubble3D val="0"/>
          <c:extLst>
            <c:ext xmlns:c16="http://schemas.microsoft.com/office/drawing/2014/chart" uri="{C3380CC4-5D6E-409C-BE32-E72D297353CC}">
              <c16:uniqueId val="{00000000-5CE8-4265-8E4F-9A31EBEAE3B8}"/>
            </c:ext>
          </c:extLst>
        </c:ser>
        <c:ser>
          <c:idx val="2"/>
          <c:order val="1"/>
          <c:tx>
            <c:v>ɪ</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'tabTJO1,sorted'!$Q$17:$Q$24</c:f>
              <c:numCache>
                <c:formatCode>General</c:formatCode>
                <c:ptCount val="8"/>
                <c:pt idx="0">
                  <c:v>2303</c:v>
                </c:pt>
                <c:pt idx="1">
                  <c:v>2044</c:v>
                </c:pt>
                <c:pt idx="2">
                  <c:v>2324</c:v>
                </c:pt>
                <c:pt idx="4">
                  <c:v>2309</c:v>
                </c:pt>
                <c:pt idx="5">
                  <c:v>2286</c:v>
                </c:pt>
                <c:pt idx="6">
                  <c:v>2333</c:v>
                </c:pt>
              </c:numCache>
            </c:numRef>
          </c:xVal>
          <c:yVal>
            <c:numRef>
              <c:f>'tabTJO1,sorted'!$K$17:$K$24</c:f>
              <c:numCache>
                <c:formatCode>General</c:formatCode>
                <c:ptCount val="8"/>
                <c:pt idx="0">
                  <c:v>358</c:v>
                </c:pt>
                <c:pt idx="1">
                  <c:v>371</c:v>
                </c:pt>
                <c:pt idx="2">
                  <c:v>377</c:v>
                </c:pt>
                <c:pt idx="4">
                  <c:v>300</c:v>
                </c:pt>
                <c:pt idx="5">
                  <c:v>321</c:v>
                </c:pt>
                <c:pt idx="6">
                  <c:v>272</c:v>
                </c:pt>
              </c:numCache>
            </c:numRef>
          </c:yVal>
          <c:bubbleSize>
            <c:numRef>
              <c:f>'tabTJO1,sorted'!$AB$17:$AB$24</c:f>
              <c:numCache>
                <c:formatCode>0.0</c:formatCode>
                <c:ptCount val="8"/>
                <c:pt idx="0">
                  <c:v>71.219792865362479</c:v>
                </c:pt>
                <c:pt idx="1">
                  <c:v>62.128883774453392</c:v>
                </c:pt>
                <c:pt idx="2">
                  <c:v>79.850402761795166</c:v>
                </c:pt>
                <c:pt idx="4">
                  <c:v>65.120828538550057</c:v>
                </c:pt>
                <c:pt idx="5">
                  <c:v>64.085155350978141</c:v>
                </c:pt>
                <c:pt idx="6">
                  <c:v>70.069044879171457</c:v>
                </c:pt>
              </c:numCache>
            </c:numRef>
          </c:bubbleSize>
          <c:bubble3D val="0"/>
          <c:extLst>
            <c:ext xmlns:c16="http://schemas.microsoft.com/office/drawing/2014/chart" uri="{C3380CC4-5D6E-409C-BE32-E72D297353CC}">
              <c16:uniqueId val="{00000001-5CE8-4265-8E4F-9A31EBEAE3B8}"/>
            </c:ext>
          </c:extLst>
        </c:ser>
        <c:ser>
          <c:idx val="3"/>
          <c:order val="2"/>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'tabTJO1,sorted'!$Q$38:$Q$40</c:f>
              <c:numCache>
                <c:formatCode>General</c:formatCode>
                <c:ptCount val="3"/>
                <c:pt idx="0">
                  <c:v>2201</c:v>
                </c:pt>
                <c:pt idx="1">
                  <c:v>2113</c:v>
                </c:pt>
                <c:pt idx="2">
                  <c:v>2087</c:v>
                </c:pt>
              </c:numCache>
            </c:numRef>
          </c:xVal>
          <c:yVal>
            <c:numRef>
              <c:f>'tabTJO1,sorted'!$K$38:$K$40</c:f>
              <c:numCache>
                <c:formatCode>General</c:formatCode>
                <c:ptCount val="3"/>
                <c:pt idx="0">
                  <c:v>457</c:v>
                </c:pt>
                <c:pt idx="1">
                  <c:v>423</c:v>
                </c:pt>
                <c:pt idx="2">
                  <c:v>490</c:v>
                </c:pt>
              </c:numCache>
            </c:numRef>
          </c:yVal>
          <c:bubbleSize>
            <c:numRef>
              <c:f>'tabTJO1,sorted'!$AB$38:$AB$40</c:f>
              <c:numCache>
                <c:formatCode>0.0</c:formatCode>
                <c:ptCount val="3"/>
                <c:pt idx="0">
                  <c:v>69.838895281933247</c:v>
                </c:pt>
                <c:pt idx="1">
                  <c:v>43.256616800920597</c:v>
                </c:pt>
                <c:pt idx="2">
                  <c:v>49.010356731875717</c:v>
                </c:pt>
              </c:numCache>
            </c:numRef>
          </c:bubbleSize>
          <c:bubble3D val="0"/>
          <c:extLst>
            <c:ext xmlns:c16="http://schemas.microsoft.com/office/drawing/2014/chart" uri="{C3380CC4-5D6E-409C-BE32-E72D297353CC}">
              <c16:uniqueId val="{00000002-5CE8-4265-8E4F-9A31EBEAE3B8}"/>
            </c:ext>
          </c:extLst>
        </c:ser>
        <c:ser>
          <c:idx val="5"/>
          <c:order val="3"/>
          <c:tx>
            <c:v>ɛ</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'tabTJO1,sorted'!$Q$46:$Q$56</c:f>
              <c:numCache>
                <c:formatCode>General</c:formatCode>
                <c:ptCount val="11"/>
                <c:pt idx="0">
                  <c:v>1805</c:v>
                </c:pt>
                <c:pt idx="1">
                  <c:v>1801</c:v>
                </c:pt>
                <c:pt idx="2">
                  <c:v>1851</c:v>
                </c:pt>
                <c:pt idx="4">
                  <c:v>2013</c:v>
                </c:pt>
                <c:pt idx="5">
                  <c:v>1985</c:v>
                </c:pt>
                <c:pt idx="6">
                  <c:v>1970</c:v>
                </c:pt>
                <c:pt idx="8">
                  <c:v>1760</c:v>
                </c:pt>
                <c:pt idx="9">
                  <c:v>1790</c:v>
                </c:pt>
                <c:pt idx="10">
                  <c:v>1853</c:v>
                </c:pt>
              </c:numCache>
            </c:numRef>
          </c:xVal>
          <c:yVal>
            <c:numRef>
              <c:f>'tabTJO1,sorted'!$K$46:$K$56</c:f>
              <c:numCache>
                <c:formatCode>General</c:formatCode>
                <c:ptCount val="11"/>
                <c:pt idx="0">
                  <c:v>612</c:v>
                </c:pt>
                <c:pt idx="1">
                  <c:v>595</c:v>
                </c:pt>
                <c:pt idx="2">
                  <c:v>602</c:v>
                </c:pt>
                <c:pt idx="4">
                  <c:v>476</c:v>
                </c:pt>
                <c:pt idx="5">
                  <c:v>499</c:v>
                </c:pt>
                <c:pt idx="6">
                  <c:v>549</c:v>
                </c:pt>
                <c:pt idx="8">
                  <c:v>613</c:v>
                </c:pt>
                <c:pt idx="9">
                  <c:v>619</c:v>
                </c:pt>
                <c:pt idx="10">
                  <c:v>619</c:v>
                </c:pt>
              </c:numCache>
            </c:numRef>
          </c:yVal>
          <c:bubbleSize>
            <c:numRef>
              <c:f>'tabTJO1,sorted'!$AB$46:$AB$56</c:f>
              <c:numCache>
                <c:formatCode>0.0</c:formatCode>
                <c:ptCount val="11"/>
                <c:pt idx="0">
                  <c:v>34.165707710011503</c:v>
                </c:pt>
                <c:pt idx="1">
                  <c:v>28.642117376294593</c:v>
                </c:pt>
                <c:pt idx="2">
                  <c:v>42.796317606444191</c:v>
                </c:pt>
                <c:pt idx="4">
                  <c:v>42.336018411967778</c:v>
                </c:pt>
                <c:pt idx="5">
                  <c:v>46.823935558112773</c:v>
                </c:pt>
                <c:pt idx="6">
                  <c:v>41.64556962025317</c:v>
                </c:pt>
                <c:pt idx="8">
                  <c:v>35.661680092059839</c:v>
                </c:pt>
                <c:pt idx="9">
                  <c:v>30.483314154200229</c:v>
                </c:pt>
                <c:pt idx="10">
                  <c:v>42.681242807825086</c:v>
                </c:pt>
              </c:numCache>
            </c:numRef>
          </c:bubbleSize>
          <c:bubble3D val="0"/>
          <c:extLst>
            <c:ext xmlns:c16="http://schemas.microsoft.com/office/drawing/2014/chart" uri="{C3380CC4-5D6E-409C-BE32-E72D297353CC}">
              <c16:uniqueId val="{00000003-5CE8-4265-8E4F-9A31EBEAE3B8}"/>
            </c:ext>
          </c:extLst>
        </c:ser>
        <c:ser>
          <c:idx val="6"/>
          <c:order val="4"/>
          <c:tx>
            <c:v>a</c:v>
          </c:tx>
          <c:spPr>
            <a:solidFill>
              <a:srgbClr val="FF00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'tabTJO1,sorted'!$Q$62:$Q$68</c:f>
              <c:numCache>
                <c:formatCode>General</c:formatCode>
                <c:ptCount val="7"/>
                <c:pt idx="0">
                  <c:v>1373</c:v>
                </c:pt>
                <c:pt idx="1">
                  <c:v>1328</c:v>
                </c:pt>
                <c:pt idx="2">
                  <c:v>1355</c:v>
                </c:pt>
                <c:pt idx="4">
                  <c:v>1391</c:v>
                </c:pt>
                <c:pt idx="5">
                  <c:v>1368</c:v>
                </c:pt>
                <c:pt idx="6">
                  <c:v>1309</c:v>
                </c:pt>
              </c:numCache>
            </c:numRef>
          </c:xVal>
          <c:yVal>
            <c:numRef>
              <c:f>'tabTJO1,sorted'!$K$62:$K$68</c:f>
              <c:numCache>
                <c:formatCode>General</c:formatCode>
                <c:ptCount val="7"/>
                <c:pt idx="0">
                  <c:v>812</c:v>
                </c:pt>
                <c:pt idx="1">
                  <c:v>786</c:v>
                </c:pt>
                <c:pt idx="2">
                  <c:v>803</c:v>
                </c:pt>
                <c:pt idx="4">
                  <c:v>792</c:v>
                </c:pt>
                <c:pt idx="5">
                  <c:v>757</c:v>
                </c:pt>
                <c:pt idx="6">
                  <c:v>729</c:v>
                </c:pt>
              </c:numCache>
            </c:numRef>
          </c:yVal>
          <c:bubbleSize>
            <c:numRef>
              <c:f>'tabTJO1,sorted'!$AB$62:$AB$68</c:f>
              <c:numCache>
                <c:formatCode>0.0</c:formatCode>
                <c:ptCount val="7"/>
                <c:pt idx="0">
                  <c:v>33.014959723820482</c:v>
                </c:pt>
                <c:pt idx="1">
                  <c:v>33.475258918296895</c:v>
                </c:pt>
                <c:pt idx="2">
                  <c:v>35.431530494821629</c:v>
                </c:pt>
                <c:pt idx="4">
                  <c:v>42.681242807825086</c:v>
                </c:pt>
                <c:pt idx="5">
                  <c:v>41.18527042577675</c:v>
                </c:pt>
                <c:pt idx="6">
                  <c:v>38.768699654775602</c:v>
                </c:pt>
              </c:numCache>
            </c:numRef>
          </c:bubbleSize>
          <c:bubble3D val="0"/>
          <c:extLst>
            <c:ext xmlns:c16="http://schemas.microsoft.com/office/drawing/2014/chart" uri="{C3380CC4-5D6E-409C-BE32-E72D297353CC}">
              <c16:uniqueId val="{00000004-5CE8-4265-8E4F-9A31EBEAE3B8}"/>
            </c:ext>
          </c:extLst>
        </c:ser>
        <c:ser>
          <c:idx val="7"/>
          <c:order val="5"/>
          <c:tx>
            <c:v>u</c:v>
          </c:tx>
          <c:spPr>
            <a:solidFill>
              <a:srgbClr val="7030A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'tabTJO1,sorted'!$Q$74:$Q$80</c:f>
              <c:numCache>
                <c:formatCode>General</c:formatCode>
                <c:ptCount val="7"/>
                <c:pt idx="0">
                  <c:v>799</c:v>
                </c:pt>
                <c:pt idx="1">
                  <c:v>678</c:v>
                </c:pt>
                <c:pt idx="2">
                  <c:v>747</c:v>
                </c:pt>
                <c:pt idx="4">
                  <c:v>933</c:v>
                </c:pt>
                <c:pt idx="5">
                  <c:v>931</c:v>
                </c:pt>
                <c:pt idx="6">
                  <c:v>889</c:v>
                </c:pt>
              </c:numCache>
            </c:numRef>
          </c:xVal>
          <c:yVal>
            <c:numRef>
              <c:f>'tabTJO1,sorted'!$K$74:$K$80</c:f>
              <c:numCache>
                <c:formatCode>General</c:formatCode>
                <c:ptCount val="7"/>
                <c:pt idx="0">
                  <c:v>226</c:v>
                </c:pt>
                <c:pt idx="1">
                  <c:v>257</c:v>
                </c:pt>
                <c:pt idx="2">
                  <c:v>206</c:v>
                </c:pt>
                <c:pt idx="4">
                  <c:v>246</c:v>
                </c:pt>
                <c:pt idx="5">
                  <c:v>257</c:v>
                </c:pt>
                <c:pt idx="6">
                  <c:v>262</c:v>
                </c:pt>
              </c:numCache>
            </c:numRef>
          </c:yVal>
          <c:bubbleSize>
            <c:numRef>
              <c:f>'tabTJO1,sorted'!$AB$74:$AB$80</c:f>
              <c:numCache>
                <c:formatCode>0.0</c:formatCode>
                <c:ptCount val="7"/>
                <c:pt idx="0">
                  <c:v>34.626006904487916</c:v>
                </c:pt>
                <c:pt idx="1">
                  <c:v>28.527042577675488</c:v>
                </c:pt>
                <c:pt idx="2">
                  <c:v>18.285385500575373</c:v>
                </c:pt>
                <c:pt idx="4">
                  <c:v>50.046029919447641</c:v>
                </c:pt>
                <c:pt idx="5">
                  <c:v>30.598388952819331</c:v>
                </c:pt>
                <c:pt idx="6">
                  <c:v>26.915995397008054</c:v>
                </c:pt>
              </c:numCache>
            </c:numRef>
          </c:bubbleSize>
          <c:bubble3D val="0"/>
          <c:extLst>
            <c:ext xmlns:c16="http://schemas.microsoft.com/office/drawing/2014/chart" uri="{C3380CC4-5D6E-409C-BE32-E72D297353CC}">
              <c16:uniqueId val="{00000005-5CE8-4265-8E4F-9A31EBEAE3B8}"/>
            </c:ext>
          </c:extLst>
        </c:ser>
        <c:ser>
          <c:idx val="8"/>
          <c:order val="6"/>
          <c:tx>
            <c:v>ʊ</c:v>
          </c:tx>
          <c:spPr>
            <a:solidFill>
              <a:srgbClr val="0033CC"/>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'tabTJO1,sorted'!$Q$86:$Q$92</c:f>
              <c:numCache>
                <c:formatCode>General</c:formatCode>
                <c:ptCount val="7"/>
                <c:pt idx="0">
                  <c:v>682</c:v>
                </c:pt>
                <c:pt idx="1">
                  <c:v>634</c:v>
                </c:pt>
                <c:pt idx="2">
                  <c:v>685</c:v>
                </c:pt>
                <c:pt idx="4">
                  <c:v>707</c:v>
                </c:pt>
                <c:pt idx="5">
                  <c:v>657</c:v>
                </c:pt>
                <c:pt idx="6">
                  <c:v>780</c:v>
                </c:pt>
              </c:numCache>
            </c:numRef>
          </c:xVal>
          <c:yVal>
            <c:numRef>
              <c:f>'tabTJO1,sorted'!$K$86:$K$92</c:f>
              <c:numCache>
                <c:formatCode>General</c:formatCode>
                <c:ptCount val="7"/>
                <c:pt idx="0">
                  <c:v>287</c:v>
                </c:pt>
                <c:pt idx="1">
                  <c:v>317</c:v>
                </c:pt>
                <c:pt idx="2">
                  <c:v>341</c:v>
                </c:pt>
                <c:pt idx="4">
                  <c:v>292</c:v>
                </c:pt>
                <c:pt idx="5">
                  <c:v>423</c:v>
                </c:pt>
                <c:pt idx="6">
                  <c:v>315</c:v>
                </c:pt>
              </c:numCache>
            </c:numRef>
          </c:yVal>
          <c:bubbleSize>
            <c:numRef>
              <c:f>'tabTJO1,sorted'!$AB$86:$AB$92</c:f>
              <c:numCache>
                <c:formatCode>0.0</c:formatCode>
                <c:ptCount val="7"/>
                <c:pt idx="0">
                  <c:v>24.2692750287687</c:v>
                </c:pt>
                <c:pt idx="1">
                  <c:v>20.126582278481013</c:v>
                </c:pt>
                <c:pt idx="2">
                  <c:v>26.915995397008054</c:v>
                </c:pt>
                <c:pt idx="4">
                  <c:v>40.955120828538554</c:v>
                </c:pt>
                <c:pt idx="5">
                  <c:v>32.439585730724971</c:v>
                </c:pt>
                <c:pt idx="6">
                  <c:v>38.078250863060987</c:v>
                </c:pt>
              </c:numCache>
            </c:numRef>
          </c:bubbleSize>
          <c:bubble3D val="0"/>
          <c:extLst>
            <c:ext xmlns:c16="http://schemas.microsoft.com/office/drawing/2014/chart" uri="{C3380CC4-5D6E-409C-BE32-E72D297353CC}">
              <c16:uniqueId val="{00000006-5CE8-4265-8E4F-9A31EBEAE3B8}"/>
            </c:ext>
          </c:extLst>
        </c:ser>
        <c:ser>
          <c:idx val="9"/>
          <c:order val="7"/>
          <c:tx>
            <c:v>o</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'tabTJO1,sorted'!$Q$98:$Q$104</c:f>
              <c:numCache>
                <c:formatCode>General</c:formatCode>
                <c:ptCount val="7"/>
                <c:pt idx="0">
                  <c:v>908</c:v>
                </c:pt>
                <c:pt idx="1">
                  <c:v>921</c:v>
                </c:pt>
                <c:pt idx="2">
                  <c:v>873</c:v>
                </c:pt>
                <c:pt idx="4">
                  <c:v>847</c:v>
                </c:pt>
                <c:pt idx="5">
                  <c:v>812</c:v>
                </c:pt>
                <c:pt idx="6">
                  <c:v>817</c:v>
                </c:pt>
              </c:numCache>
            </c:numRef>
          </c:xVal>
          <c:yVal>
            <c:numRef>
              <c:f>'tabTJO1,sorted'!$K$98:$K$104</c:f>
              <c:numCache>
                <c:formatCode>General</c:formatCode>
                <c:ptCount val="7"/>
                <c:pt idx="0">
                  <c:v>481</c:v>
                </c:pt>
                <c:pt idx="1">
                  <c:v>467</c:v>
                </c:pt>
                <c:pt idx="2">
                  <c:v>491</c:v>
                </c:pt>
                <c:pt idx="4">
                  <c:v>467</c:v>
                </c:pt>
                <c:pt idx="5">
                  <c:v>424</c:v>
                </c:pt>
                <c:pt idx="6">
                  <c:v>411</c:v>
                </c:pt>
              </c:numCache>
            </c:numRef>
          </c:yVal>
          <c:bubbleSize>
            <c:numRef>
              <c:f>'tabTJO1,sorted'!$AB$98:$AB$104</c:f>
              <c:numCache>
                <c:formatCode>0.0</c:formatCode>
                <c:ptCount val="7"/>
                <c:pt idx="0">
                  <c:v>47.284234752589185</c:v>
                </c:pt>
                <c:pt idx="1">
                  <c:v>42.566168009205981</c:v>
                </c:pt>
                <c:pt idx="2">
                  <c:v>40.379746835443036</c:v>
                </c:pt>
                <c:pt idx="4">
                  <c:v>36.23705408515535</c:v>
                </c:pt>
                <c:pt idx="5">
                  <c:v>45.558112773302646</c:v>
                </c:pt>
                <c:pt idx="6">
                  <c:v>34.856156501726119</c:v>
                </c:pt>
              </c:numCache>
            </c:numRef>
          </c:bubbleSize>
          <c:bubble3D val="0"/>
          <c:extLst>
            <c:ext xmlns:c16="http://schemas.microsoft.com/office/drawing/2014/chart" uri="{C3380CC4-5D6E-409C-BE32-E72D297353CC}">
              <c16:uniqueId val="{00000007-5CE8-4265-8E4F-9A31EBEAE3B8}"/>
            </c:ext>
          </c:extLst>
        </c:ser>
        <c:ser>
          <c:idx val="10"/>
          <c:order val="8"/>
          <c:tx>
            <c:v>ɔ</c:v>
          </c:tx>
          <c:spPr>
            <a:solidFill>
              <a:srgbClr val="FFC000"/>
            </a:solidFill>
            <a:ln w="3175">
              <a:solidFill>
                <a:schemeClr val="tx1">
                  <a:lumMod val="50000"/>
                  <a:lumOff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'tabTJO1,sorted'!$Q$110:$Q$120</c:f>
              <c:numCache>
                <c:formatCode>General</c:formatCode>
                <c:ptCount val="11"/>
                <c:pt idx="0">
                  <c:v>934</c:v>
                </c:pt>
                <c:pt idx="1">
                  <c:v>910</c:v>
                </c:pt>
                <c:pt idx="2">
                  <c:v>900</c:v>
                </c:pt>
                <c:pt idx="4">
                  <c:v>788</c:v>
                </c:pt>
                <c:pt idx="5">
                  <c:v>842</c:v>
                </c:pt>
                <c:pt idx="6">
                  <c:v>796</c:v>
                </c:pt>
                <c:pt idx="8">
                  <c:v>743</c:v>
                </c:pt>
                <c:pt idx="9">
                  <c:v>856</c:v>
                </c:pt>
                <c:pt idx="10">
                  <c:v>843</c:v>
                </c:pt>
              </c:numCache>
            </c:numRef>
          </c:xVal>
          <c:yVal>
            <c:numRef>
              <c:f>'tabTJO1,sorted'!$K$110:$K$120</c:f>
              <c:numCache>
                <c:formatCode>General</c:formatCode>
                <c:ptCount val="11"/>
                <c:pt idx="0">
                  <c:v>589</c:v>
                </c:pt>
                <c:pt idx="1">
                  <c:v>559</c:v>
                </c:pt>
                <c:pt idx="2">
                  <c:v>571</c:v>
                </c:pt>
                <c:pt idx="4">
                  <c:v>538</c:v>
                </c:pt>
                <c:pt idx="5">
                  <c:v>531</c:v>
                </c:pt>
                <c:pt idx="6">
                  <c:v>518</c:v>
                </c:pt>
                <c:pt idx="8">
                  <c:v>443</c:v>
                </c:pt>
                <c:pt idx="9">
                  <c:v>474</c:v>
                </c:pt>
                <c:pt idx="10">
                  <c:v>457</c:v>
                </c:pt>
              </c:numCache>
            </c:numRef>
          </c:yVal>
          <c:bubbleSize>
            <c:numRef>
              <c:f>'tabTJO1,sorted'!$AB$110:$AB$120</c:f>
              <c:numCache>
                <c:formatCode>0.0</c:formatCode>
                <c:ptCount val="11"/>
                <c:pt idx="0">
                  <c:v>35.891829689298042</c:v>
                </c:pt>
                <c:pt idx="1">
                  <c:v>35.776754890678944</c:v>
                </c:pt>
                <c:pt idx="2">
                  <c:v>37.848101265822784</c:v>
                </c:pt>
                <c:pt idx="4">
                  <c:v>17.710011507479862</c:v>
                </c:pt>
                <c:pt idx="5">
                  <c:v>22.428078250863059</c:v>
                </c:pt>
                <c:pt idx="6">
                  <c:v>15.868814729574224</c:v>
                </c:pt>
                <c:pt idx="8">
                  <c:v>13.222094361334868</c:v>
                </c:pt>
                <c:pt idx="9">
                  <c:v>18.975834292289989</c:v>
                </c:pt>
                <c:pt idx="10">
                  <c:v>25.420023014959725</c:v>
                </c:pt>
              </c:numCache>
            </c:numRef>
          </c:bubbleSize>
          <c:bubble3D val="0"/>
          <c:extLst>
            <c:ext xmlns:c16="http://schemas.microsoft.com/office/drawing/2014/chart" uri="{C3380CC4-5D6E-409C-BE32-E72D297353CC}">
              <c16:uniqueId val="{00000008-5CE8-4265-8E4F-9A31EBEAE3B8}"/>
            </c:ext>
          </c:extLst>
        </c:ser>
        <c:ser>
          <c:idx val="1"/>
          <c:order val="9"/>
          <c:tx>
            <c:v>e</c:v>
          </c:tx>
          <c:spPr>
            <a:solidFill>
              <a:srgbClr val="00CC00"/>
            </a:solidFill>
            <a:ln w="254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xVal>
            <c:numRef>
              <c:f>'tabTJO1,sorted'!$Q$31:$Q$34</c:f>
              <c:numCache>
                <c:formatCode>General</c:formatCode>
                <c:ptCount val="4"/>
                <c:pt idx="0">
                  <c:v>2284</c:v>
                </c:pt>
                <c:pt idx="1">
                  <c:v>2288</c:v>
                </c:pt>
                <c:pt idx="2">
                  <c:v>2268</c:v>
                </c:pt>
              </c:numCache>
            </c:numRef>
          </c:xVal>
          <c:yVal>
            <c:numRef>
              <c:f>'tabTJO1,sorted'!$K$31:$K$34</c:f>
              <c:numCache>
                <c:formatCode>General</c:formatCode>
                <c:ptCount val="4"/>
                <c:pt idx="0">
                  <c:v>309</c:v>
                </c:pt>
                <c:pt idx="1">
                  <c:v>272</c:v>
                </c:pt>
                <c:pt idx="2">
                  <c:v>384</c:v>
                </c:pt>
              </c:numCache>
            </c:numRef>
          </c:yVal>
          <c:bubbleSize>
            <c:numRef>
              <c:f>'tabTJO1,sorted'!$AB$31:$AB$34</c:f>
              <c:numCache>
                <c:formatCode>0.0</c:formatCode>
                <c:ptCount val="4"/>
                <c:pt idx="0">
                  <c:v>53.958573072497124</c:v>
                </c:pt>
                <c:pt idx="1">
                  <c:v>35.776754890678944</c:v>
                </c:pt>
                <c:pt idx="2">
                  <c:v>59.942462600690448</c:v>
                </c:pt>
              </c:numCache>
            </c:numRef>
          </c:bubbleSize>
          <c:bubble3D val="0"/>
          <c:extLst>
            <c:ext xmlns:c16="http://schemas.microsoft.com/office/drawing/2014/chart" uri="{C3380CC4-5D6E-409C-BE32-E72D297353CC}">
              <c16:uniqueId val="{00000009-5CE8-4265-8E4F-9A31EBEAE3B8}"/>
            </c:ext>
          </c:extLst>
        </c:ser>
        <c:dLbls>
          <c:showLegendKey val="0"/>
          <c:showVal val="0"/>
          <c:showCatName val="0"/>
          <c:showSerName val="0"/>
          <c:showPercent val="0"/>
          <c:showBubbleSize val="0"/>
        </c:dLbls>
        <c:bubbleScale val="20"/>
        <c:showNegBubbles val="0"/>
        <c:axId val="469190976"/>
        <c:axId val="469189992"/>
      </c:bubbleChart>
      <c:valAx>
        <c:axId val="469190976"/>
        <c:scaling>
          <c:orientation val="maxMin"/>
          <c:max val="2600"/>
          <c:min val="40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F2 (Hz)</a:t>
                </a:r>
                <a:endParaRPr lang="de-DE"/>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69189992"/>
        <c:crosses val="autoZero"/>
        <c:crossBetween val="midCat"/>
        <c:majorUnit val="200"/>
      </c:valAx>
      <c:valAx>
        <c:axId val="469189992"/>
        <c:scaling>
          <c:orientation val="maxMin"/>
          <c:max val="900"/>
          <c:min val="10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69190976"/>
        <c:crosses val="autoZero"/>
        <c:crossBetween val="midCat"/>
        <c:majorUnit val="100"/>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u="none" strike="noStrike" baseline="0">
                <a:effectLst/>
              </a:rPr>
              <a:t>F1 trajectories in the penultimate vowels of </a:t>
            </a:r>
            <a:r>
              <a:rPr lang="az-Latn-AZ" sz="1400" b="0" i="1" u="none" strike="noStrike" baseline="0">
                <a:effectLst/>
              </a:rPr>
              <a:t>mmí:dì </a:t>
            </a:r>
            <a:r>
              <a:rPr lang="az-Latn-AZ" sz="1400" b="0" i="0" u="none" strike="noStrike" baseline="0">
                <a:effectLst/>
              </a:rPr>
              <a:t>vs. </a:t>
            </a:r>
            <a:r>
              <a:rPr lang="az-Latn-AZ" i="1"/>
              <a:t>sɪ́(:)fɪ̀ </a:t>
            </a:r>
            <a:r>
              <a:rPr lang="az-Latn-AZ"/>
              <a:t>vs. </a:t>
            </a:r>
            <a:r>
              <a:rPr lang="az-Latn-AZ" i="1"/>
              <a:t>sé:lè </a:t>
            </a:r>
            <a:r>
              <a:rPr lang="az-Latn-AZ"/>
              <a:t>vs. </a:t>
            </a:r>
            <a:r>
              <a:rPr lang="az-Latn-AZ" i="1"/>
              <a:t>sɛ́:lɛ̀</a:t>
            </a:r>
            <a:endParaRPr lang="de-DE"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sɪ́fɪ</c:v>
          </c:tx>
          <c:spPr>
            <a:ln w="28575" cap="rnd">
              <a:solidFill>
                <a:srgbClr val="0033CC"/>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'tabTJO1,sorted'!$H$17:$M$17</c:f>
              <c:numCache>
                <c:formatCode>General</c:formatCode>
                <c:ptCount val="6"/>
                <c:pt idx="0">
                  <c:v>365</c:v>
                </c:pt>
                <c:pt idx="1">
                  <c:v>383</c:v>
                </c:pt>
                <c:pt idx="2">
                  <c:v>378</c:v>
                </c:pt>
                <c:pt idx="3">
                  <c:v>358</c:v>
                </c:pt>
                <c:pt idx="4">
                  <c:v>355</c:v>
                </c:pt>
                <c:pt idx="5">
                  <c:v>355</c:v>
                </c:pt>
              </c:numCache>
            </c:numRef>
          </c:val>
          <c:smooth val="0"/>
          <c:extLst>
            <c:ext xmlns:c16="http://schemas.microsoft.com/office/drawing/2014/chart" uri="{C3380CC4-5D6E-409C-BE32-E72D297353CC}">
              <c16:uniqueId val="{00000000-B988-4AB7-9DB4-703F5A302EB3}"/>
            </c:ext>
          </c:extLst>
        </c:ser>
        <c:ser>
          <c:idx val="1"/>
          <c:order val="1"/>
          <c:tx>
            <c:v>sɪ́fɪ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'tabTJO1,sorted'!$H$3:$M$3</c:f>
              <c:strCache>
                <c:ptCount val="6"/>
                <c:pt idx="0">
                  <c:v>F1 (0.125)</c:v>
                </c:pt>
                <c:pt idx="1">
                  <c:v>F1 (0.25)</c:v>
                </c:pt>
                <c:pt idx="2">
                  <c:v>F1 (0.375)</c:v>
                </c:pt>
                <c:pt idx="3">
                  <c:v>F1 (0.5)</c:v>
                </c:pt>
                <c:pt idx="4">
                  <c:v>F1 (0.625)</c:v>
                </c:pt>
                <c:pt idx="5">
                  <c:v>F1 (0.75)</c:v>
                </c:pt>
              </c:strCache>
            </c:strRef>
          </c:cat>
          <c:val>
            <c:numRef>
              <c:f>'tabTJO1,sorted'!$H$18:$M$18</c:f>
              <c:numCache>
                <c:formatCode>General</c:formatCode>
                <c:ptCount val="6"/>
                <c:pt idx="0">
                  <c:v>372</c:v>
                </c:pt>
                <c:pt idx="1">
                  <c:v>372</c:v>
                </c:pt>
                <c:pt idx="2">
                  <c:v>368</c:v>
                </c:pt>
                <c:pt idx="3">
                  <c:v>371</c:v>
                </c:pt>
                <c:pt idx="4">
                  <c:v>379</c:v>
                </c:pt>
                <c:pt idx="5">
                  <c:v>378</c:v>
                </c:pt>
              </c:numCache>
            </c:numRef>
          </c:val>
          <c:smooth val="0"/>
          <c:extLst>
            <c:ext xmlns:c16="http://schemas.microsoft.com/office/drawing/2014/chart" uri="{C3380CC4-5D6E-409C-BE32-E72D297353CC}">
              <c16:uniqueId val="{00000001-B988-4AB7-9DB4-703F5A302EB3}"/>
            </c:ext>
          </c:extLst>
        </c:ser>
        <c:ser>
          <c:idx val="2"/>
          <c:order val="2"/>
          <c:tx>
            <c:v>sɪ́fɪ</c:v>
          </c:tx>
          <c:spPr>
            <a:ln w="28575" cap="rnd">
              <a:solidFill>
                <a:srgbClr val="0033CC"/>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'tabTJO1,sorted'!$H$19:$M$19</c:f>
              <c:numCache>
                <c:formatCode>General</c:formatCode>
                <c:ptCount val="6"/>
                <c:pt idx="0">
                  <c:v>383</c:v>
                </c:pt>
                <c:pt idx="1">
                  <c:v>387</c:v>
                </c:pt>
                <c:pt idx="2">
                  <c:v>382</c:v>
                </c:pt>
                <c:pt idx="3">
                  <c:v>377</c:v>
                </c:pt>
                <c:pt idx="4">
                  <c:v>370</c:v>
                </c:pt>
                <c:pt idx="5">
                  <c:v>367</c:v>
                </c:pt>
              </c:numCache>
            </c:numRef>
          </c:val>
          <c:smooth val="0"/>
          <c:extLst>
            <c:ext xmlns:c16="http://schemas.microsoft.com/office/drawing/2014/chart" uri="{C3380CC4-5D6E-409C-BE32-E72D297353CC}">
              <c16:uniqueId val="{00000002-B988-4AB7-9DB4-703F5A302EB3}"/>
            </c:ext>
          </c:extLst>
        </c:ser>
        <c:ser>
          <c:idx val="9"/>
          <c:order val="3"/>
          <c:tx>
            <c:v>séle</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'tabTJO1,sorted'!$H$3:$M$3</c:f>
              <c:strCache>
                <c:ptCount val="6"/>
                <c:pt idx="0">
                  <c:v>F1 (0.125)</c:v>
                </c:pt>
                <c:pt idx="1">
                  <c:v>F1 (0.25)</c:v>
                </c:pt>
                <c:pt idx="2">
                  <c:v>F1 (0.375)</c:v>
                </c:pt>
                <c:pt idx="3">
                  <c:v>F1 (0.5)</c:v>
                </c:pt>
                <c:pt idx="4">
                  <c:v>F1 (0.625)</c:v>
                </c:pt>
                <c:pt idx="5">
                  <c:v>F1 (0.75)</c:v>
                </c:pt>
              </c:strCache>
            </c:strRef>
          </c:cat>
          <c:val>
            <c:numRef>
              <c:f>'tabTJO1,sorted'!$H$38:$M$38</c:f>
              <c:numCache>
                <c:formatCode>General</c:formatCode>
                <c:ptCount val="6"/>
                <c:pt idx="0">
                  <c:v>441</c:v>
                </c:pt>
                <c:pt idx="1">
                  <c:v>463</c:v>
                </c:pt>
                <c:pt idx="2">
                  <c:v>456</c:v>
                </c:pt>
                <c:pt idx="3">
                  <c:v>457</c:v>
                </c:pt>
                <c:pt idx="4">
                  <c:v>443</c:v>
                </c:pt>
                <c:pt idx="5">
                  <c:v>436</c:v>
                </c:pt>
              </c:numCache>
            </c:numRef>
          </c:val>
          <c:smooth val="0"/>
          <c:extLst>
            <c:ext xmlns:c16="http://schemas.microsoft.com/office/drawing/2014/chart" uri="{C3380CC4-5D6E-409C-BE32-E72D297353CC}">
              <c16:uniqueId val="{00000003-B988-4AB7-9DB4-703F5A302EB3}"/>
            </c:ext>
          </c:extLst>
        </c:ser>
        <c:ser>
          <c:idx val="10"/>
          <c:order val="4"/>
          <c:tx>
            <c:v>séle</c:v>
          </c:tx>
          <c:spPr>
            <a:ln w="28575" cap="rnd">
              <a:solidFill>
                <a:srgbClr val="00CC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'tabTJO1,sorted'!$H$39:$M$39</c:f>
              <c:numCache>
                <c:formatCode>General</c:formatCode>
                <c:ptCount val="6"/>
                <c:pt idx="0">
                  <c:v>423</c:v>
                </c:pt>
                <c:pt idx="1">
                  <c:v>446</c:v>
                </c:pt>
                <c:pt idx="2">
                  <c:v>430</c:v>
                </c:pt>
                <c:pt idx="3">
                  <c:v>423</c:v>
                </c:pt>
                <c:pt idx="4">
                  <c:v>421</c:v>
                </c:pt>
                <c:pt idx="5">
                  <c:v>418</c:v>
                </c:pt>
              </c:numCache>
            </c:numRef>
          </c:val>
          <c:smooth val="0"/>
          <c:extLst>
            <c:ext xmlns:c16="http://schemas.microsoft.com/office/drawing/2014/chart" uri="{C3380CC4-5D6E-409C-BE32-E72D297353CC}">
              <c16:uniqueId val="{00000004-B988-4AB7-9DB4-703F5A302EB3}"/>
            </c:ext>
          </c:extLst>
        </c:ser>
        <c:ser>
          <c:idx val="11"/>
          <c:order val="5"/>
          <c:tx>
            <c:v>séle</c:v>
          </c:tx>
          <c:spPr>
            <a:ln w="28575" cap="rnd">
              <a:solidFill>
                <a:srgbClr val="00CC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'tabTJO1,sorted'!$H$40:$M$40</c:f>
              <c:numCache>
                <c:formatCode>General</c:formatCode>
                <c:ptCount val="6"/>
                <c:pt idx="0">
                  <c:v>434</c:v>
                </c:pt>
                <c:pt idx="1">
                  <c:v>457</c:v>
                </c:pt>
                <c:pt idx="2">
                  <c:v>458</c:v>
                </c:pt>
                <c:pt idx="3">
                  <c:v>490</c:v>
                </c:pt>
                <c:pt idx="4">
                  <c:v>441</c:v>
                </c:pt>
                <c:pt idx="5">
                  <c:v>460</c:v>
                </c:pt>
              </c:numCache>
            </c:numRef>
          </c:val>
          <c:smooth val="0"/>
          <c:extLst>
            <c:ext xmlns:c16="http://schemas.microsoft.com/office/drawing/2014/chart" uri="{C3380CC4-5D6E-409C-BE32-E72D297353CC}">
              <c16:uniqueId val="{00000005-B988-4AB7-9DB4-703F5A302EB3}"/>
            </c:ext>
          </c:extLst>
        </c:ser>
        <c:ser>
          <c:idx val="12"/>
          <c:order val="6"/>
          <c:tx>
            <c:v>sɛ́lɛ</c:v>
          </c:tx>
          <c:spPr>
            <a:ln w="28575" cap="rnd">
              <a:solidFill>
                <a:srgbClr val="FFC0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'tabTJO1,sorted'!$H$46:$M$46</c:f>
              <c:numCache>
                <c:formatCode>General</c:formatCode>
                <c:ptCount val="6"/>
                <c:pt idx="0">
                  <c:v>564</c:v>
                </c:pt>
                <c:pt idx="1">
                  <c:v>608</c:v>
                </c:pt>
                <c:pt idx="2">
                  <c:v>625</c:v>
                </c:pt>
                <c:pt idx="3">
                  <c:v>612</c:v>
                </c:pt>
                <c:pt idx="4">
                  <c:v>627</c:v>
                </c:pt>
                <c:pt idx="5">
                  <c:v>603</c:v>
                </c:pt>
              </c:numCache>
            </c:numRef>
          </c:val>
          <c:smooth val="0"/>
          <c:extLst>
            <c:ext xmlns:c16="http://schemas.microsoft.com/office/drawing/2014/chart" uri="{C3380CC4-5D6E-409C-BE32-E72D297353CC}">
              <c16:uniqueId val="{00000006-B988-4AB7-9DB4-703F5A302EB3}"/>
            </c:ext>
          </c:extLst>
        </c:ser>
        <c:ser>
          <c:idx val="13"/>
          <c:order val="7"/>
          <c:tx>
            <c:v>sɛ́lɛ</c:v>
          </c:tx>
          <c:spPr>
            <a:ln w="28575" cap="rnd">
              <a:solidFill>
                <a:srgbClr val="FFC0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'tabTJO1,sorted'!$H$47:$M$47</c:f>
              <c:numCache>
                <c:formatCode>General</c:formatCode>
                <c:ptCount val="6"/>
                <c:pt idx="0">
                  <c:v>571</c:v>
                </c:pt>
                <c:pt idx="1">
                  <c:v>619</c:v>
                </c:pt>
                <c:pt idx="2">
                  <c:v>607</c:v>
                </c:pt>
                <c:pt idx="3">
                  <c:v>595</c:v>
                </c:pt>
                <c:pt idx="4">
                  <c:v>590</c:v>
                </c:pt>
                <c:pt idx="5">
                  <c:v>558</c:v>
                </c:pt>
              </c:numCache>
            </c:numRef>
          </c:val>
          <c:smooth val="0"/>
          <c:extLst>
            <c:ext xmlns:c16="http://schemas.microsoft.com/office/drawing/2014/chart" uri="{C3380CC4-5D6E-409C-BE32-E72D297353CC}">
              <c16:uniqueId val="{00000007-B988-4AB7-9DB4-703F5A302EB3}"/>
            </c:ext>
          </c:extLst>
        </c:ser>
        <c:ser>
          <c:idx val="14"/>
          <c:order val="8"/>
          <c:tx>
            <c:v>sɛ́lɛ</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'tabTJO1,sorted'!$H$3:$M$3</c:f>
              <c:strCache>
                <c:ptCount val="6"/>
                <c:pt idx="0">
                  <c:v>F1 (0.125)</c:v>
                </c:pt>
                <c:pt idx="1">
                  <c:v>F1 (0.25)</c:v>
                </c:pt>
                <c:pt idx="2">
                  <c:v>F1 (0.375)</c:v>
                </c:pt>
                <c:pt idx="3">
                  <c:v>F1 (0.5)</c:v>
                </c:pt>
                <c:pt idx="4">
                  <c:v>F1 (0.625)</c:v>
                </c:pt>
                <c:pt idx="5">
                  <c:v>F1 (0.75)</c:v>
                </c:pt>
              </c:strCache>
            </c:strRef>
          </c:cat>
          <c:val>
            <c:numRef>
              <c:f>'tabTJO1,sorted'!$H$48:$M$48</c:f>
              <c:numCache>
                <c:formatCode>General</c:formatCode>
                <c:ptCount val="6"/>
                <c:pt idx="0">
                  <c:v>568</c:v>
                </c:pt>
                <c:pt idx="1">
                  <c:v>585</c:v>
                </c:pt>
                <c:pt idx="2">
                  <c:v>605</c:v>
                </c:pt>
                <c:pt idx="3">
                  <c:v>602</c:v>
                </c:pt>
                <c:pt idx="4">
                  <c:v>571</c:v>
                </c:pt>
                <c:pt idx="5">
                  <c:v>560</c:v>
                </c:pt>
              </c:numCache>
            </c:numRef>
          </c:val>
          <c:smooth val="0"/>
          <c:extLst>
            <c:ext xmlns:c16="http://schemas.microsoft.com/office/drawing/2014/chart" uri="{C3380CC4-5D6E-409C-BE32-E72D297353CC}">
              <c16:uniqueId val="{00000008-B988-4AB7-9DB4-703F5A302EB3}"/>
            </c:ext>
          </c:extLst>
        </c:ser>
        <c:ser>
          <c:idx val="3"/>
          <c:order val="9"/>
          <c:tx>
            <c:v>mmídi</c:v>
          </c:tx>
          <c:spPr>
            <a:ln w="28575" cap="rnd">
              <a:solidFill>
                <a:srgbClr val="7030A0"/>
              </a:solidFill>
              <a:round/>
            </a:ln>
            <a:effectLst/>
          </c:spPr>
          <c:marker>
            <c:symbol val="none"/>
          </c:marker>
          <c:val>
            <c:numRef>
              <c:f>'tabTJO1,sorted'!$H$9:$M$9</c:f>
              <c:numCache>
                <c:formatCode>General</c:formatCode>
                <c:ptCount val="6"/>
                <c:pt idx="0">
                  <c:v>360</c:v>
                </c:pt>
                <c:pt idx="1">
                  <c:v>328</c:v>
                </c:pt>
                <c:pt idx="2">
                  <c:v>259</c:v>
                </c:pt>
                <c:pt idx="3">
                  <c:v>295</c:v>
                </c:pt>
                <c:pt idx="4">
                  <c:v>299</c:v>
                </c:pt>
                <c:pt idx="5">
                  <c:v>286</c:v>
                </c:pt>
              </c:numCache>
            </c:numRef>
          </c:val>
          <c:smooth val="0"/>
          <c:extLst>
            <c:ext xmlns:c16="http://schemas.microsoft.com/office/drawing/2014/chart" uri="{C3380CC4-5D6E-409C-BE32-E72D297353CC}">
              <c16:uniqueId val="{00000009-B988-4AB7-9DB4-703F5A302EB3}"/>
            </c:ext>
          </c:extLst>
        </c:ser>
        <c:ser>
          <c:idx val="4"/>
          <c:order val="10"/>
          <c:tx>
            <c:v>mmídi</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'tabTJO1,sorted'!$H$10:$M$10</c:f>
              <c:numCache>
                <c:formatCode>General</c:formatCode>
                <c:ptCount val="6"/>
                <c:pt idx="0">
                  <c:v>364</c:v>
                </c:pt>
                <c:pt idx="1">
                  <c:v>357</c:v>
                </c:pt>
                <c:pt idx="2">
                  <c:v>333</c:v>
                </c:pt>
                <c:pt idx="3">
                  <c:v>322</c:v>
                </c:pt>
                <c:pt idx="4">
                  <c:v>334</c:v>
                </c:pt>
                <c:pt idx="5">
                  <c:v>313</c:v>
                </c:pt>
              </c:numCache>
            </c:numRef>
          </c:val>
          <c:smooth val="0"/>
          <c:extLst>
            <c:ext xmlns:c16="http://schemas.microsoft.com/office/drawing/2014/chart" uri="{C3380CC4-5D6E-409C-BE32-E72D297353CC}">
              <c16:uniqueId val="{0000000A-B988-4AB7-9DB4-703F5A302EB3}"/>
            </c:ext>
          </c:extLst>
        </c:ser>
        <c:ser>
          <c:idx val="5"/>
          <c:order val="11"/>
          <c:tx>
            <c:v>mmídi</c:v>
          </c:tx>
          <c:spPr>
            <a:ln w="28575" cap="rnd">
              <a:solidFill>
                <a:srgbClr val="7030A0"/>
              </a:solidFill>
              <a:round/>
            </a:ln>
            <a:effectLst/>
          </c:spPr>
          <c:marker>
            <c:symbol val="none"/>
          </c:marker>
          <c:val>
            <c:numRef>
              <c:f>'tabTJO1,sorted'!$H$11:$M$11</c:f>
              <c:numCache>
                <c:formatCode>General</c:formatCode>
                <c:ptCount val="6"/>
                <c:pt idx="0">
                  <c:v>363</c:v>
                </c:pt>
                <c:pt idx="1">
                  <c:v>351</c:v>
                </c:pt>
                <c:pt idx="2">
                  <c:v>334</c:v>
                </c:pt>
                <c:pt idx="3">
                  <c:v>333</c:v>
                </c:pt>
                <c:pt idx="4">
                  <c:v>306</c:v>
                </c:pt>
                <c:pt idx="5">
                  <c:v>279</c:v>
                </c:pt>
              </c:numCache>
            </c:numRef>
          </c:val>
          <c:smooth val="0"/>
          <c:extLst>
            <c:ext xmlns:c16="http://schemas.microsoft.com/office/drawing/2014/chart" uri="{C3380CC4-5D6E-409C-BE32-E72D297353CC}">
              <c16:uniqueId val="{0000000B-B988-4AB7-9DB4-703F5A302EB3}"/>
            </c:ext>
          </c:extLst>
        </c:ser>
        <c:dLbls>
          <c:showLegendKey val="0"/>
          <c:showVal val="0"/>
          <c:showCatName val="0"/>
          <c:showSerName val="0"/>
          <c:showPercent val="0"/>
          <c:showBubbleSize val="0"/>
        </c:dLbls>
        <c:smooth val="0"/>
        <c:axId val="490375032"/>
        <c:axId val="490376344"/>
      </c:lineChart>
      <c:catAx>
        <c:axId val="49037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0376344"/>
        <c:crosses val="autoZero"/>
        <c:auto val="1"/>
        <c:lblAlgn val="ctr"/>
        <c:lblOffset val="100"/>
        <c:noMultiLvlLbl val="0"/>
      </c:catAx>
      <c:valAx>
        <c:axId val="490376344"/>
        <c:scaling>
          <c:orientation val="minMax"/>
          <c:max val="7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0375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az-Latn-AZ" sz="1400" b="0" i="0" u="none" strike="noStrike" baseline="0">
                <a:solidFill>
                  <a:sysClr val="windowText" lastClr="000000"/>
                </a:solidFill>
                <a:effectLst/>
              </a:rPr>
              <a:t>F1 trajectories in the penultimate vowels of </a:t>
            </a:r>
            <a:r>
              <a:rPr lang="az-Latn-AZ" sz="1400" b="0" i="1" u="none" strike="noStrike" baseline="0">
                <a:solidFill>
                  <a:sysClr val="windowText" lastClr="000000"/>
                </a:solidFill>
                <a:effectLst/>
              </a:rPr>
              <a:t>lɪ̀pòdí:sì/mmí:dì </a:t>
            </a:r>
            <a:r>
              <a:rPr lang="az-Latn-AZ" sz="1400" b="0" i="0" u="none" strike="noStrike" baseline="0">
                <a:solidFill>
                  <a:sysClr val="windowText" lastClr="000000"/>
                </a:solidFill>
                <a:effectLst/>
              </a:rPr>
              <a:t>vs. </a:t>
            </a:r>
            <a:r>
              <a:rPr lang="az-Latn-AZ" sz="1400" b="0" i="1" u="none" strike="noStrike" baseline="0">
                <a:solidFill>
                  <a:sysClr val="windowText" lastClr="000000"/>
                </a:solidFill>
                <a:effectLst/>
              </a:rPr>
              <a:t>sɪ́:fɪ̀/pɪ́:lɪ̀ </a:t>
            </a:r>
            <a:r>
              <a:rPr lang="az-Latn-AZ" sz="1400" b="0" i="0" u="none" strike="noStrike" baseline="0">
                <a:solidFill>
                  <a:sysClr val="windowText" lastClr="000000"/>
                </a:solidFill>
                <a:effectLst/>
              </a:rPr>
              <a:t>vs. </a:t>
            </a:r>
            <a:r>
              <a:rPr lang="az-Latn-AZ" sz="1400" b="0" i="1" u="none" strike="noStrike" baseline="0">
                <a:solidFill>
                  <a:sysClr val="windowText" lastClr="000000"/>
                </a:solidFill>
                <a:effectLst/>
              </a:rPr>
              <a:t>sé:lè/tsé:lè </a:t>
            </a:r>
            <a:r>
              <a:rPr lang="az-Latn-AZ" sz="1400" b="0" i="0" u="none" strike="noStrike" baseline="0">
                <a:solidFill>
                  <a:sysClr val="windowText" lastClr="000000"/>
                </a:solidFill>
                <a:effectLst/>
              </a:rPr>
              <a:t>vs. </a:t>
            </a:r>
            <a:r>
              <a:rPr lang="az-Latn-AZ" sz="1400" b="0" i="1" u="none" strike="noStrike" baseline="0">
                <a:solidFill>
                  <a:sysClr val="windowText" lastClr="000000"/>
                </a:solidFill>
                <a:effectLst/>
              </a:rPr>
              <a:t>sɛ́:lɛ̀/tsʰɛ́:lɛ </a:t>
            </a:r>
            <a:endParaRPr lang="de-DE" sz="1100" i="1">
              <a:solidFill>
                <a:sysClr val="windowText" lastClr="000000"/>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de-DE"/>
        </a:p>
      </c:txPr>
    </c:title>
    <c:autoTitleDeleted val="0"/>
    <c:plotArea>
      <c:layout/>
      <c:lineChart>
        <c:grouping val="standard"/>
        <c:varyColors val="0"/>
        <c:ser>
          <c:idx val="3"/>
          <c:order val="0"/>
          <c:tx>
            <c:v>pɪ́lɪ</c:v>
          </c:tx>
          <c:spPr>
            <a:ln w="28575" cap="rnd">
              <a:solidFill>
                <a:srgbClr val="0033CC"/>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'tabDM,sorted'!$H$42:$M$42</c:f>
              <c:numCache>
                <c:formatCode>General</c:formatCode>
                <c:ptCount val="6"/>
                <c:pt idx="0">
                  <c:v>431</c:v>
                </c:pt>
                <c:pt idx="1">
                  <c:v>414</c:v>
                </c:pt>
                <c:pt idx="2">
                  <c:v>405</c:v>
                </c:pt>
                <c:pt idx="3">
                  <c:v>388</c:v>
                </c:pt>
                <c:pt idx="4">
                  <c:v>366</c:v>
                </c:pt>
                <c:pt idx="5">
                  <c:v>340</c:v>
                </c:pt>
              </c:numCache>
            </c:numRef>
          </c:val>
          <c:smooth val="0"/>
          <c:extLst>
            <c:ext xmlns:c16="http://schemas.microsoft.com/office/drawing/2014/chart" uri="{C3380CC4-5D6E-409C-BE32-E72D297353CC}">
              <c16:uniqueId val="{00000000-D913-48AA-BAFD-81BBF669B823}"/>
            </c:ext>
          </c:extLst>
        </c:ser>
        <c:ser>
          <c:idx val="4"/>
          <c:order val="1"/>
          <c:tx>
            <c:v>pɪ́lɪ</c:v>
          </c:tx>
          <c:spPr>
            <a:ln w="28575" cap="rnd">
              <a:solidFill>
                <a:srgbClr val="0033CC"/>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'tabDM,sorted'!$H$43:$M$43</c:f>
              <c:numCache>
                <c:formatCode>General</c:formatCode>
                <c:ptCount val="6"/>
                <c:pt idx="0">
                  <c:v>448</c:v>
                </c:pt>
                <c:pt idx="1">
                  <c:v>393</c:v>
                </c:pt>
                <c:pt idx="2">
                  <c:v>384</c:v>
                </c:pt>
                <c:pt idx="3">
                  <c:v>372</c:v>
                </c:pt>
                <c:pt idx="4">
                  <c:v>370</c:v>
                </c:pt>
                <c:pt idx="5">
                  <c:v>347</c:v>
                </c:pt>
              </c:numCache>
            </c:numRef>
          </c:val>
          <c:smooth val="0"/>
          <c:extLst>
            <c:ext xmlns:c16="http://schemas.microsoft.com/office/drawing/2014/chart" uri="{C3380CC4-5D6E-409C-BE32-E72D297353CC}">
              <c16:uniqueId val="{00000001-D913-48AA-BAFD-81BBF669B823}"/>
            </c:ext>
          </c:extLst>
        </c:ser>
        <c:ser>
          <c:idx val="5"/>
          <c:order val="2"/>
          <c:tx>
            <c:v>pɪ́lɪ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'tabDM,sorted'!$H$3:$M$3</c:f>
              <c:strCache>
                <c:ptCount val="6"/>
                <c:pt idx="0">
                  <c:v>F1 (0.125)</c:v>
                </c:pt>
                <c:pt idx="1">
                  <c:v>F1 (0.25)</c:v>
                </c:pt>
                <c:pt idx="2">
                  <c:v>F1 (0.375)</c:v>
                </c:pt>
                <c:pt idx="3">
                  <c:v>F1 (0.5)</c:v>
                </c:pt>
                <c:pt idx="4">
                  <c:v>F1 (0.625)</c:v>
                </c:pt>
                <c:pt idx="5">
                  <c:v>F1 (0.75)</c:v>
                </c:pt>
              </c:strCache>
            </c:strRef>
          </c:cat>
          <c:val>
            <c:numRef>
              <c:f>'tabDM,sorted'!$H$44:$M$44</c:f>
              <c:numCache>
                <c:formatCode>General</c:formatCode>
                <c:ptCount val="6"/>
                <c:pt idx="0">
                  <c:v>427</c:v>
                </c:pt>
                <c:pt idx="1">
                  <c:v>377</c:v>
                </c:pt>
                <c:pt idx="2">
                  <c:v>384</c:v>
                </c:pt>
                <c:pt idx="3">
                  <c:v>363</c:v>
                </c:pt>
                <c:pt idx="4">
                  <c:v>354</c:v>
                </c:pt>
                <c:pt idx="5">
                  <c:v>391</c:v>
                </c:pt>
              </c:numCache>
            </c:numRef>
          </c:val>
          <c:smooth val="0"/>
          <c:extLst>
            <c:ext xmlns:c16="http://schemas.microsoft.com/office/drawing/2014/chart" uri="{C3380CC4-5D6E-409C-BE32-E72D297353CC}">
              <c16:uniqueId val="{00000002-D913-48AA-BAFD-81BBF669B823}"/>
            </c:ext>
          </c:extLst>
        </c:ser>
        <c:ser>
          <c:idx val="0"/>
          <c:order val="3"/>
          <c:tx>
            <c:v>sɪ́fɪ</c:v>
          </c:tx>
          <c:spPr>
            <a:ln w="28575" cap="rnd">
              <a:solidFill>
                <a:srgbClr val="0033CC"/>
              </a:solidFill>
              <a:round/>
            </a:ln>
            <a:effectLst/>
          </c:spPr>
          <c:marker>
            <c:symbol val="none"/>
          </c:marker>
          <c:val>
            <c:numRef>
              <c:f>'tabDM,sorted'!$H$34:$M$34</c:f>
              <c:numCache>
                <c:formatCode>General</c:formatCode>
                <c:ptCount val="6"/>
                <c:pt idx="1">
                  <c:v>357</c:v>
                </c:pt>
                <c:pt idx="2">
                  <c:v>355</c:v>
                </c:pt>
                <c:pt idx="3">
                  <c:v>350</c:v>
                </c:pt>
                <c:pt idx="4">
                  <c:v>345</c:v>
                </c:pt>
                <c:pt idx="5">
                  <c:v>342</c:v>
                </c:pt>
              </c:numCache>
            </c:numRef>
          </c:val>
          <c:smooth val="0"/>
          <c:extLst>
            <c:ext xmlns:c16="http://schemas.microsoft.com/office/drawing/2014/chart" uri="{C3380CC4-5D6E-409C-BE32-E72D297353CC}">
              <c16:uniqueId val="{00000003-D913-48AA-BAFD-81BBF669B823}"/>
            </c:ext>
          </c:extLst>
        </c:ser>
        <c:ser>
          <c:idx val="1"/>
          <c:order val="4"/>
          <c:tx>
            <c:v>sɪ́fɪ</c:v>
          </c:tx>
          <c:spPr>
            <a:ln w="28575" cap="rnd">
              <a:solidFill>
                <a:srgbClr val="0033CC"/>
              </a:solidFill>
              <a:round/>
            </a:ln>
            <a:effectLst/>
          </c:spPr>
          <c:marker>
            <c:symbol val="none"/>
          </c:marker>
          <c:val>
            <c:numRef>
              <c:f>'tabDM,sorted'!$H$35:$M$35</c:f>
              <c:numCache>
                <c:formatCode>General</c:formatCode>
                <c:ptCount val="6"/>
                <c:pt idx="0">
                  <c:v>431</c:v>
                </c:pt>
                <c:pt idx="1">
                  <c:v>426</c:v>
                </c:pt>
                <c:pt idx="2">
                  <c:v>415</c:v>
                </c:pt>
                <c:pt idx="3">
                  <c:v>412</c:v>
                </c:pt>
                <c:pt idx="4">
                  <c:v>407</c:v>
                </c:pt>
                <c:pt idx="5">
                  <c:v>401</c:v>
                </c:pt>
              </c:numCache>
            </c:numRef>
          </c:val>
          <c:smooth val="0"/>
          <c:extLst>
            <c:ext xmlns:c16="http://schemas.microsoft.com/office/drawing/2014/chart" uri="{C3380CC4-5D6E-409C-BE32-E72D297353CC}">
              <c16:uniqueId val="{00000004-D913-48AA-BAFD-81BBF669B823}"/>
            </c:ext>
          </c:extLst>
        </c:ser>
        <c:ser>
          <c:idx val="2"/>
          <c:order val="5"/>
          <c:tx>
            <c:v>sɪ́fɪ</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'tabDM,sorted'!$H$36:$M$36</c:f>
              <c:numCache>
                <c:formatCode>General</c:formatCode>
                <c:ptCount val="6"/>
                <c:pt idx="1">
                  <c:v>410</c:v>
                </c:pt>
                <c:pt idx="2">
                  <c:v>405</c:v>
                </c:pt>
                <c:pt idx="3">
                  <c:v>392</c:v>
                </c:pt>
                <c:pt idx="4">
                  <c:v>370</c:v>
                </c:pt>
                <c:pt idx="5">
                  <c:v>351</c:v>
                </c:pt>
              </c:numCache>
            </c:numRef>
          </c:val>
          <c:smooth val="0"/>
          <c:extLst>
            <c:ext xmlns:c16="http://schemas.microsoft.com/office/drawing/2014/chart" uri="{C3380CC4-5D6E-409C-BE32-E72D297353CC}">
              <c16:uniqueId val="{00000005-D913-48AA-BAFD-81BBF669B823}"/>
            </c:ext>
          </c:extLst>
        </c:ser>
        <c:ser>
          <c:idx val="6"/>
          <c:order val="6"/>
          <c:tx>
            <c:v>séle</c:v>
          </c:tx>
          <c:spPr>
            <a:ln w="28575" cap="rnd">
              <a:solidFill>
                <a:srgbClr val="00CC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'tabDM,sorted'!$H$50:$M$50</c:f>
              <c:numCache>
                <c:formatCode>General</c:formatCode>
                <c:ptCount val="6"/>
                <c:pt idx="0">
                  <c:v>440</c:v>
                </c:pt>
                <c:pt idx="1">
                  <c:v>437</c:v>
                </c:pt>
                <c:pt idx="2">
                  <c:v>436</c:v>
                </c:pt>
                <c:pt idx="3">
                  <c:v>434</c:v>
                </c:pt>
                <c:pt idx="4">
                  <c:v>418</c:v>
                </c:pt>
                <c:pt idx="5">
                  <c:v>404</c:v>
                </c:pt>
              </c:numCache>
            </c:numRef>
          </c:val>
          <c:smooth val="0"/>
          <c:extLst>
            <c:ext xmlns:c16="http://schemas.microsoft.com/office/drawing/2014/chart" uri="{C3380CC4-5D6E-409C-BE32-E72D297353CC}">
              <c16:uniqueId val="{00000006-D913-48AA-BAFD-81BBF669B823}"/>
            </c:ext>
          </c:extLst>
        </c:ser>
        <c:ser>
          <c:idx val="7"/>
          <c:order val="7"/>
          <c:tx>
            <c:v>séle</c:v>
          </c:tx>
          <c:spPr>
            <a:ln w="28575" cap="rnd">
              <a:solidFill>
                <a:srgbClr val="00CC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'tabDM,sorted'!$H$51:$M$51</c:f>
              <c:numCache>
                <c:formatCode>General</c:formatCode>
                <c:ptCount val="6"/>
                <c:pt idx="0">
                  <c:v>437</c:v>
                </c:pt>
                <c:pt idx="1">
                  <c:v>428</c:v>
                </c:pt>
                <c:pt idx="2">
                  <c:v>416</c:v>
                </c:pt>
                <c:pt idx="3">
                  <c:v>405</c:v>
                </c:pt>
                <c:pt idx="4">
                  <c:v>386</c:v>
                </c:pt>
                <c:pt idx="5">
                  <c:v>370</c:v>
                </c:pt>
              </c:numCache>
            </c:numRef>
          </c:val>
          <c:smooth val="0"/>
          <c:extLst>
            <c:ext xmlns:c16="http://schemas.microsoft.com/office/drawing/2014/chart" uri="{C3380CC4-5D6E-409C-BE32-E72D297353CC}">
              <c16:uniqueId val="{00000007-D913-48AA-BAFD-81BBF669B823}"/>
            </c:ext>
          </c:extLst>
        </c:ser>
        <c:ser>
          <c:idx val="8"/>
          <c:order val="8"/>
          <c:tx>
            <c:v>séle</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'tabDM,sorted'!$H$3:$M$3</c:f>
              <c:strCache>
                <c:ptCount val="6"/>
                <c:pt idx="0">
                  <c:v>F1 (0.125)</c:v>
                </c:pt>
                <c:pt idx="1">
                  <c:v>F1 (0.25)</c:v>
                </c:pt>
                <c:pt idx="2">
                  <c:v>F1 (0.375)</c:v>
                </c:pt>
                <c:pt idx="3">
                  <c:v>F1 (0.5)</c:v>
                </c:pt>
                <c:pt idx="4">
                  <c:v>F1 (0.625)</c:v>
                </c:pt>
                <c:pt idx="5">
                  <c:v>F1 (0.75)</c:v>
                </c:pt>
              </c:strCache>
            </c:strRef>
          </c:cat>
          <c:val>
            <c:numRef>
              <c:f>'tabDM,sorted'!$H$52:$M$52</c:f>
              <c:numCache>
                <c:formatCode>General</c:formatCode>
                <c:ptCount val="6"/>
                <c:pt idx="0">
                  <c:v>439</c:v>
                </c:pt>
                <c:pt idx="1">
                  <c:v>428</c:v>
                </c:pt>
                <c:pt idx="2">
                  <c:v>418</c:v>
                </c:pt>
                <c:pt idx="3">
                  <c:v>404</c:v>
                </c:pt>
                <c:pt idx="4">
                  <c:v>387</c:v>
                </c:pt>
                <c:pt idx="5">
                  <c:v>368</c:v>
                </c:pt>
              </c:numCache>
            </c:numRef>
          </c:val>
          <c:smooth val="0"/>
          <c:extLst>
            <c:ext xmlns:c16="http://schemas.microsoft.com/office/drawing/2014/chart" uri="{C3380CC4-5D6E-409C-BE32-E72D297353CC}">
              <c16:uniqueId val="{00000008-D913-48AA-BAFD-81BBF669B823}"/>
            </c:ext>
          </c:extLst>
        </c:ser>
        <c:ser>
          <c:idx val="9"/>
          <c:order val="9"/>
          <c:tx>
            <c:v>tséle</c:v>
          </c:tx>
          <c:spPr>
            <a:ln w="28575" cap="rnd">
              <a:solidFill>
                <a:srgbClr val="00CC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'tabDM,sorted'!$H$54:$M$54</c:f>
              <c:numCache>
                <c:formatCode>General</c:formatCode>
                <c:ptCount val="6"/>
                <c:pt idx="0">
                  <c:v>516</c:v>
                </c:pt>
                <c:pt idx="1">
                  <c:v>542</c:v>
                </c:pt>
                <c:pt idx="2">
                  <c:v>539</c:v>
                </c:pt>
                <c:pt idx="3">
                  <c:v>523</c:v>
                </c:pt>
                <c:pt idx="4">
                  <c:v>495</c:v>
                </c:pt>
                <c:pt idx="5">
                  <c:v>462</c:v>
                </c:pt>
              </c:numCache>
            </c:numRef>
          </c:val>
          <c:smooth val="0"/>
          <c:extLst>
            <c:ext xmlns:c16="http://schemas.microsoft.com/office/drawing/2014/chart" uri="{C3380CC4-5D6E-409C-BE32-E72D297353CC}">
              <c16:uniqueId val="{00000009-D913-48AA-BAFD-81BBF669B823}"/>
            </c:ext>
          </c:extLst>
        </c:ser>
        <c:ser>
          <c:idx val="10"/>
          <c:order val="10"/>
          <c:tx>
            <c:v>tséle</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'tabDM,sorted'!$H$3:$M$3</c:f>
              <c:strCache>
                <c:ptCount val="6"/>
                <c:pt idx="0">
                  <c:v>F1 (0.125)</c:v>
                </c:pt>
                <c:pt idx="1">
                  <c:v>F1 (0.25)</c:v>
                </c:pt>
                <c:pt idx="2">
                  <c:v>F1 (0.375)</c:v>
                </c:pt>
                <c:pt idx="3">
                  <c:v>F1 (0.5)</c:v>
                </c:pt>
                <c:pt idx="4">
                  <c:v>F1 (0.625)</c:v>
                </c:pt>
                <c:pt idx="5">
                  <c:v>F1 (0.75)</c:v>
                </c:pt>
              </c:strCache>
            </c:strRef>
          </c:cat>
          <c:val>
            <c:numRef>
              <c:f>'tabDM,sorted'!$H$55:$M$55</c:f>
              <c:numCache>
                <c:formatCode>General</c:formatCode>
                <c:ptCount val="6"/>
                <c:pt idx="0">
                  <c:v>537</c:v>
                </c:pt>
                <c:pt idx="1">
                  <c:v>531</c:v>
                </c:pt>
                <c:pt idx="2">
                  <c:v>515</c:v>
                </c:pt>
                <c:pt idx="3">
                  <c:v>498</c:v>
                </c:pt>
                <c:pt idx="4">
                  <c:v>474</c:v>
                </c:pt>
                <c:pt idx="5">
                  <c:v>431</c:v>
                </c:pt>
              </c:numCache>
            </c:numRef>
          </c:val>
          <c:smooth val="0"/>
          <c:extLst>
            <c:ext xmlns:c16="http://schemas.microsoft.com/office/drawing/2014/chart" uri="{C3380CC4-5D6E-409C-BE32-E72D297353CC}">
              <c16:uniqueId val="{0000000A-D913-48AA-BAFD-81BBF669B823}"/>
            </c:ext>
          </c:extLst>
        </c:ser>
        <c:ser>
          <c:idx val="11"/>
          <c:order val="11"/>
          <c:tx>
            <c:v>tséle</c:v>
          </c:tx>
          <c:spPr>
            <a:ln w="28575" cap="rnd">
              <a:solidFill>
                <a:srgbClr val="00CC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'tabDM,sorted'!$H$56:$M$56</c:f>
              <c:numCache>
                <c:formatCode>General</c:formatCode>
                <c:ptCount val="6"/>
                <c:pt idx="0">
                  <c:v>515</c:v>
                </c:pt>
                <c:pt idx="1">
                  <c:v>506</c:v>
                </c:pt>
                <c:pt idx="2">
                  <c:v>496</c:v>
                </c:pt>
                <c:pt idx="3">
                  <c:v>482</c:v>
                </c:pt>
                <c:pt idx="4">
                  <c:v>457</c:v>
                </c:pt>
                <c:pt idx="5">
                  <c:v>421</c:v>
                </c:pt>
              </c:numCache>
            </c:numRef>
          </c:val>
          <c:smooth val="0"/>
          <c:extLst>
            <c:ext xmlns:c16="http://schemas.microsoft.com/office/drawing/2014/chart" uri="{C3380CC4-5D6E-409C-BE32-E72D297353CC}">
              <c16:uniqueId val="{0000000B-D913-48AA-BAFD-81BBF669B823}"/>
            </c:ext>
          </c:extLst>
        </c:ser>
        <c:ser>
          <c:idx val="12"/>
          <c:order val="12"/>
          <c:tx>
            <c:v>sɛ́lɛ</c:v>
          </c:tx>
          <c:spPr>
            <a:ln w="28575" cap="rnd">
              <a:solidFill>
                <a:srgbClr val="FFC0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'tabDM,sorted'!$H$66:$M$66</c:f>
              <c:numCache>
                <c:formatCode>General</c:formatCode>
                <c:ptCount val="6"/>
                <c:pt idx="0">
                  <c:v>621</c:v>
                </c:pt>
                <c:pt idx="1">
                  <c:v>756</c:v>
                </c:pt>
                <c:pt idx="2">
                  <c:v>799</c:v>
                </c:pt>
                <c:pt idx="3">
                  <c:v>764</c:v>
                </c:pt>
                <c:pt idx="4">
                  <c:v>722</c:v>
                </c:pt>
                <c:pt idx="5">
                  <c:v>685</c:v>
                </c:pt>
              </c:numCache>
            </c:numRef>
          </c:val>
          <c:smooth val="0"/>
          <c:extLst>
            <c:ext xmlns:c16="http://schemas.microsoft.com/office/drawing/2014/chart" uri="{C3380CC4-5D6E-409C-BE32-E72D297353CC}">
              <c16:uniqueId val="{0000000C-D913-48AA-BAFD-81BBF669B823}"/>
            </c:ext>
          </c:extLst>
        </c:ser>
        <c:ser>
          <c:idx val="13"/>
          <c:order val="13"/>
          <c:tx>
            <c:v>sɛ́lɛ</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'tabDM,sorted'!$H$3:$M$3</c:f>
              <c:strCache>
                <c:ptCount val="6"/>
                <c:pt idx="0">
                  <c:v>F1 (0.125)</c:v>
                </c:pt>
                <c:pt idx="1">
                  <c:v>F1 (0.25)</c:v>
                </c:pt>
                <c:pt idx="2">
                  <c:v>F1 (0.375)</c:v>
                </c:pt>
                <c:pt idx="3">
                  <c:v>F1 (0.5)</c:v>
                </c:pt>
                <c:pt idx="4">
                  <c:v>F1 (0.625)</c:v>
                </c:pt>
                <c:pt idx="5">
                  <c:v>F1 (0.75)</c:v>
                </c:pt>
              </c:strCache>
            </c:strRef>
          </c:cat>
          <c:val>
            <c:numRef>
              <c:f>'tabDM,sorted'!$H$67:$M$67</c:f>
              <c:numCache>
                <c:formatCode>General</c:formatCode>
                <c:ptCount val="6"/>
                <c:pt idx="0">
                  <c:v>601</c:v>
                </c:pt>
                <c:pt idx="1">
                  <c:v>711</c:v>
                </c:pt>
                <c:pt idx="2">
                  <c:v>724</c:v>
                </c:pt>
                <c:pt idx="3">
                  <c:v>715</c:v>
                </c:pt>
                <c:pt idx="4">
                  <c:v>708</c:v>
                </c:pt>
                <c:pt idx="5">
                  <c:v>671</c:v>
                </c:pt>
              </c:numCache>
            </c:numRef>
          </c:val>
          <c:smooth val="0"/>
          <c:extLst>
            <c:ext xmlns:c16="http://schemas.microsoft.com/office/drawing/2014/chart" uri="{C3380CC4-5D6E-409C-BE32-E72D297353CC}">
              <c16:uniqueId val="{0000000D-D913-48AA-BAFD-81BBF669B823}"/>
            </c:ext>
          </c:extLst>
        </c:ser>
        <c:ser>
          <c:idx val="14"/>
          <c:order val="14"/>
          <c:tx>
            <c:v>sɛ́lɛ</c:v>
          </c:tx>
          <c:spPr>
            <a:ln w="28575" cap="rnd">
              <a:solidFill>
                <a:srgbClr val="FFC0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'tabDM,sorted'!$H$68:$M$68</c:f>
              <c:numCache>
                <c:formatCode>General</c:formatCode>
                <c:ptCount val="6"/>
                <c:pt idx="0">
                  <c:v>622</c:v>
                </c:pt>
                <c:pt idx="1">
                  <c:v>743</c:v>
                </c:pt>
                <c:pt idx="2">
                  <c:v>725</c:v>
                </c:pt>
                <c:pt idx="3">
                  <c:v>711</c:v>
                </c:pt>
                <c:pt idx="4">
                  <c:v>675</c:v>
                </c:pt>
                <c:pt idx="5">
                  <c:v>633</c:v>
                </c:pt>
              </c:numCache>
            </c:numRef>
          </c:val>
          <c:smooth val="0"/>
          <c:extLst>
            <c:ext xmlns:c16="http://schemas.microsoft.com/office/drawing/2014/chart" uri="{C3380CC4-5D6E-409C-BE32-E72D297353CC}">
              <c16:uniqueId val="{0000000E-D913-48AA-BAFD-81BBF669B823}"/>
            </c:ext>
          </c:extLst>
        </c:ser>
        <c:ser>
          <c:idx val="15"/>
          <c:order val="15"/>
          <c:tx>
            <c:v>tsʰɛ́lɛ</c:v>
          </c:tx>
          <c:spPr>
            <a:ln w="28575" cap="rnd">
              <a:solidFill>
                <a:srgbClr val="FFC0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'tabDM,sorted'!$H$70:$M$70</c:f>
              <c:numCache>
                <c:formatCode>General</c:formatCode>
                <c:ptCount val="6"/>
                <c:pt idx="0">
                  <c:v>731</c:v>
                </c:pt>
                <c:pt idx="1">
                  <c:v>727</c:v>
                </c:pt>
                <c:pt idx="2">
                  <c:v>715</c:v>
                </c:pt>
                <c:pt idx="3">
                  <c:v>688</c:v>
                </c:pt>
                <c:pt idx="4">
                  <c:v>650</c:v>
                </c:pt>
                <c:pt idx="5">
                  <c:v>607</c:v>
                </c:pt>
              </c:numCache>
            </c:numRef>
          </c:val>
          <c:smooth val="0"/>
          <c:extLst>
            <c:ext xmlns:c16="http://schemas.microsoft.com/office/drawing/2014/chart" uri="{C3380CC4-5D6E-409C-BE32-E72D297353CC}">
              <c16:uniqueId val="{0000000F-D913-48AA-BAFD-81BBF669B823}"/>
            </c:ext>
          </c:extLst>
        </c:ser>
        <c:ser>
          <c:idx val="16"/>
          <c:order val="16"/>
          <c:tx>
            <c:v>tsʰɛ́lɛ</c:v>
          </c:tx>
          <c:spPr>
            <a:ln w="28575" cap="rnd">
              <a:solidFill>
                <a:srgbClr val="FFC000"/>
              </a:solidFill>
              <a:round/>
            </a:ln>
            <a:effectLst/>
          </c:spPr>
          <c:marker>
            <c:symbol val="none"/>
          </c:marker>
          <c:cat>
            <c:strRef>
              <c:f>'tabDM,sorted'!$H$3:$M$3</c:f>
              <c:strCache>
                <c:ptCount val="6"/>
                <c:pt idx="0">
                  <c:v>F1 (0.125)</c:v>
                </c:pt>
                <c:pt idx="1">
                  <c:v>F1 (0.25)</c:v>
                </c:pt>
                <c:pt idx="2">
                  <c:v>F1 (0.375)</c:v>
                </c:pt>
                <c:pt idx="3">
                  <c:v>F1 (0.5)</c:v>
                </c:pt>
                <c:pt idx="4">
                  <c:v>F1 (0.625)</c:v>
                </c:pt>
                <c:pt idx="5">
                  <c:v>F1 (0.75)</c:v>
                </c:pt>
              </c:strCache>
            </c:strRef>
          </c:cat>
          <c:val>
            <c:numRef>
              <c:f>'tabDM,sorted'!$H$71:$M$71</c:f>
              <c:numCache>
                <c:formatCode>General</c:formatCode>
                <c:ptCount val="6"/>
                <c:pt idx="0">
                  <c:v>722</c:v>
                </c:pt>
                <c:pt idx="1">
                  <c:v>722</c:v>
                </c:pt>
                <c:pt idx="2">
                  <c:v>709</c:v>
                </c:pt>
                <c:pt idx="3">
                  <c:v>668</c:v>
                </c:pt>
                <c:pt idx="4">
                  <c:v>633</c:v>
                </c:pt>
                <c:pt idx="5">
                  <c:v>605</c:v>
                </c:pt>
              </c:numCache>
            </c:numRef>
          </c:val>
          <c:smooth val="0"/>
          <c:extLst>
            <c:ext xmlns:c16="http://schemas.microsoft.com/office/drawing/2014/chart" uri="{C3380CC4-5D6E-409C-BE32-E72D297353CC}">
              <c16:uniqueId val="{00000010-D913-48AA-BAFD-81BBF669B823}"/>
            </c:ext>
          </c:extLst>
        </c:ser>
        <c:ser>
          <c:idx val="17"/>
          <c:order val="17"/>
          <c:tx>
            <c:v>tsʰɛ́lɛ</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'tabDM,sorted'!$H$3:$M$3</c:f>
              <c:strCache>
                <c:ptCount val="6"/>
                <c:pt idx="0">
                  <c:v>F1 (0.125)</c:v>
                </c:pt>
                <c:pt idx="1">
                  <c:v>F1 (0.25)</c:v>
                </c:pt>
                <c:pt idx="2">
                  <c:v>F1 (0.375)</c:v>
                </c:pt>
                <c:pt idx="3">
                  <c:v>F1 (0.5)</c:v>
                </c:pt>
                <c:pt idx="4">
                  <c:v>F1 (0.625)</c:v>
                </c:pt>
                <c:pt idx="5">
                  <c:v>F1 (0.75)</c:v>
                </c:pt>
              </c:strCache>
            </c:strRef>
          </c:cat>
          <c:val>
            <c:numRef>
              <c:f>'tabDM,sorted'!$H$72:$M$72</c:f>
              <c:numCache>
                <c:formatCode>General</c:formatCode>
                <c:ptCount val="6"/>
                <c:pt idx="0">
                  <c:v>740</c:v>
                </c:pt>
                <c:pt idx="1">
                  <c:v>738</c:v>
                </c:pt>
                <c:pt idx="2">
                  <c:v>718</c:v>
                </c:pt>
                <c:pt idx="3">
                  <c:v>691</c:v>
                </c:pt>
                <c:pt idx="4">
                  <c:v>644</c:v>
                </c:pt>
                <c:pt idx="5">
                  <c:v>588</c:v>
                </c:pt>
              </c:numCache>
            </c:numRef>
          </c:val>
          <c:smooth val="0"/>
          <c:extLst>
            <c:ext xmlns:c16="http://schemas.microsoft.com/office/drawing/2014/chart" uri="{C3380CC4-5D6E-409C-BE32-E72D297353CC}">
              <c16:uniqueId val="{00000011-D913-48AA-BAFD-81BBF669B823}"/>
            </c:ext>
          </c:extLst>
        </c:ser>
        <c:ser>
          <c:idx val="18"/>
          <c:order val="18"/>
          <c:tx>
            <c:v>lɪpodísi</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'tabDM,sorted'!$H$11:$M$11</c:f>
              <c:numCache>
                <c:formatCode>General</c:formatCode>
                <c:ptCount val="6"/>
                <c:pt idx="0">
                  <c:v>238</c:v>
                </c:pt>
                <c:pt idx="1">
                  <c:v>250</c:v>
                </c:pt>
                <c:pt idx="2">
                  <c:v>262</c:v>
                </c:pt>
                <c:pt idx="3">
                  <c:v>268</c:v>
                </c:pt>
                <c:pt idx="4">
                  <c:v>262</c:v>
                </c:pt>
                <c:pt idx="5">
                  <c:v>243</c:v>
                </c:pt>
              </c:numCache>
            </c:numRef>
          </c:val>
          <c:smooth val="0"/>
          <c:extLst>
            <c:ext xmlns:c16="http://schemas.microsoft.com/office/drawing/2014/chart" uri="{C3380CC4-5D6E-409C-BE32-E72D297353CC}">
              <c16:uniqueId val="{00000012-D913-48AA-BAFD-81BBF669B823}"/>
            </c:ext>
          </c:extLst>
        </c:ser>
        <c:ser>
          <c:idx val="19"/>
          <c:order val="19"/>
          <c:tx>
            <c:v>lɪpodísii</c:v>
          </c:tx>
          <c:spPr>
            <a:ln w="28575" cap="rnd">
              <a:solidFill>
                <a:srgbClr val="7030A0"/>
              </a:solidFill>
              <a:round/>
            </a:ln>
            <a:effectLst/>
          </c:spPr>
          <c:marker>
            <c:symbol val="none"/>
          </c:marker>
          <c:val>
            <c:numRef>
              <c:f>'tabDM,sorted'!$H$12:$M$12</c:f>
              <c:numCache>
                <c:formatCode>General</c:formatCode>
                <c:ptCount val="6"/>
                <c:pt idx="0">
                  <c:v>251</c:v>
                </c:pt>
                <c:pt idx="1">
                  <c:v>266</c:v>
                </c:pt>
                <c:pt idx="2">
                  <c:v>266</c:v>
                </c:pt>
                <c:pt idx="3">
                  <c:v>270</c:v>
                </c:pt>
                <c:pt idx="4">
                  <c:v>270</c:v>
                </c:pt>
                <c:pt idx="5">
                  <c:v>250</c:v>
                </c:pt>
              </c:numCache>
            </c:numRef>
          </c:val>
          <c:smooth val="0"/>
          <c:extLst>
            <c:ext xmlns:c16="http://schemas.microsoft.com/office/drawing/2014/chart" uri="{C3380CC4-5D6E-409C-BE32-E72D297353CC}">
              <c16:uniqueId val="{00000013-D913-48AA-BAFD-81BBF669B823}"/>
            </c:ext>
          </c:extLst>
        </c:ser>
        <c:ser>
          <c:idx val="20"/>
          <c:order val="20"/>
          <c:tx>
            <c:v>lɪpodísi</c:v>
          </c:tx>
          <c:spPr>
            <a:ln w="28575" cap="rnd">
              <a:solidFill>
                <a:srgbClr val="7030A0"/>
              </a:solidFill>
              <a:round/>
            </a:ln>
            <a:effectLst/>
          </c:spPr>
          <c:marker>
            <c:symbol val="none"/>
          </c:marker>
          <c:val>
            <c:numRef>
              <c:f>'tabDM,sorted'!$H$13:$M$13</c:f>
              <c:numCache>
                <c:formatCode>General</c:formatCode>
                <c:ptCount val="6"/>
                <c:pt idx="0">
                  <c:v>245</c:v>
                </c:pt>
                <c:pt idx="1">
                  <c:v>268</c:v>
                </c:pt>
                <c:pt idx="2">
                  <c:v>269</c:v>
                </c:pt>
                <c:pt idx="3">
                  <c:v>271</c:v>
                </c:pt>
                <c:pt idx="4">
                  <c:v>264</c:v>
                </c:pt>
                <c:pt idx="5">
                  <c:v>254</c:v>
                </c:pt>
              </c:numCache>
            </c:numRef>
          </c:val>
          <c:smooth val="0"/>
          <c:extLst>
            <c:ext xmlns:c16="http://schemas.microsoft.com/office/drawing/2014/chart" uri="{C3380CC4-5D6E-409C-BE32-E72D297353CC}">
              <c16:uniqueId val="{00000014-D913-48AA-BAFD-81BBF669B823}"/>
            </c:ext>
          </c:extLst>
        </c:ser>
        <c:ser>
          <c:idx val="21"/>
          <c:order val="21"/>
          <c:tx>
            <c:v>mmídi</c:v>
          </c:tx>
          <c:spPr>
            <a:ln w="28575" cap="rnd">
              <a:solidFill>
                <a:srgbClr val="7030A0"/>
              </a:solidFill>
              <a:round/>
            </a:ln>
            <a:effectLst/>
          </c:spPr>
          <c:marker>
            <c:symbol val="none"/>
          </c:marker>
          <c:val>
            <c:numRef>
              <c:f>'tabDM,sorted'!$H$15:$M$15</c:f>
              <c:numCache>
                <c:formatCode>General</c:formatCode>
                <c:ptCount val="6"/>
                <c:pt idx="0">
                  <c:v>303</c:v>
                </c:pt>
                <c:pt idx="1">
                  <c:v>298</c:v>
                </c:pt>
                <c:pt idx="2">
                  <c:v>296</c:v>
                </c:pt>
                <c:pt idx="3">
                  <c:v>286</c:v>
                </c:pt>
                <c:pt idx="4">
                  <c:v>289</c:v>
                </c:pt>
                <c:pt idx="5">
                  <c:v>315</c:v>
                </c:pt>
              </c:numCache>
            </c:numRef>
          </c:val>
          <c:smooth val="0"/>
          <c:extLst>
            <c:ext xmlns:c16="http://schemas.microsoft.com/office/drawing/2014/chart" uri="{C3380CC4-5D6E-409C-BE32-E72D297353CC}">
              <c16:uniqueId val="{00000015-D913-48AA-BAFD-81BBF669B823}"/>
            </c:ext>
          </c:extLst>
        </c:ser>
        <c:ser>
          <c:idx val="22"/>
          <c:order val="22"/>
          <c:tx>
            <c:v>mmídi</c:v>
          </c:tx>
          <c:spPr>
            <a:ln w="28575" cap="rnd">
              <a:solidFill>
                <a:srgbClr val="7030A0"/>
              </a:solidFill>
              <a:round/>
            </a:ln>
            <a:effectLst/>
          </c:spPr>
          <c:marker>
            <c:symbol val="none"/>
          </c:marker>
          <c:val>
            <c:numRef>
              <c:f>'tabDM,sorted'!$H$16:$M$16</c:f>
              <c:numCache>
                <c:formatCode>General</c:formatCode>
                <c:ptCount val="6"/>
                <c:pt idx="0">
                  <c:v>328</c:v>
                </c:pt>
                <c:pt idx="1">
                  <c:v>320</c:v>
                </c:pt>
                <c:pt idx="2">
                  <c:v>315</c:v>
                </c:pt>
                <c:pt idx="3">
                  <c:v>317</c:v>
                </c:pt>
                <c:pt idx="4">
                  <c:v>326</c:v>
                </c:pt>
                <c:pt idx="5">
                  <c:v>366</c:v>
                </c:pt>
              </c:numCache>
            </c:numRef>
          </c:val>
          <c:smooth val="0"/>
          <c:extLst>
            <c:ext xmlns:c16="http://schemas.microsoft.com/office/drawing/2014/chart" uri="{C3380CC4-5D6E-409C-BE32-E72D297353CC}">
              <c16:uniqueId val="{00000016-D913-48AA-BAFD-81BBF669B823}"/>
            </c:ext>
          </c:extLst>
        </c:ser>
        <c:ser>
          <c:idx val="23"/>
          <c:order val="23"/>
          <c:tx>
            <c:v>mmídi</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'tabDM,sorted'!$H$17:$M$17</c:f>
              <c:numCache>
                <c:formatCode>General</c:formatCode>
                <c:ptCount val="6"/>
                <c:pt idx="0">
                  <c:v>299</c:v>
                </c:pt>
                <c:pt idx="1">
                  <c:v>297</c:v>
                </c:pt>
                <c:pt idx="2">
                  <c:v>290</c:v>
                </c:pt>
                <c:pt idx="3">
                  <c:v>284</c:v>
                </c:pt>
                <c:pt idx="4">
                  <c:v>308</c:v>
                </c:pt>
                <c:pt idx="5">
                  <c:v>313</c:v>
                </c:pt>
              </c:numCache>
            </c:numRef>
          </c:val>
          <c:smooth val="0"/>
          <c:extLst>
            <c:ext xmlns:c16="http://schemas.microsoft.com/office/drawing/2014/chart" uri="{C3380CC4-5D6E-409C-BE32-E72D297353CC}">
              <c16:uniqueId val="{00000017-D913-48AA-BAFD-81BBF669B823}"/>
            </c:ext>
          </c:extLst>
        </c:ser>
        <c:dLbls>
          <c:showLegendKey val="0"/>
          <c:showVal val="0"/>
          <c:showCatName val="0"/>
          <c:showSerName val="0"/>
          <c:showPercent val="0"/>
          <c:showBubbleSize val="0"/>
        </c:dLbls>
        <c:smooth val="0"/>
        <c:axId val="598565216"/>
        <c:axId val="598567840"/>
      </c:lineChart>
      <c:catAx>
        <c:axId val="598565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98567840"/>
        <c:crosses val="autoZero"/>
        <c:auto val="1"/>
        <c:lblAlgn val="ctr"/>
        <c:lblOffset val="100"/>
        <c:noMultiLvlLbl val="0"/>
      </c:catAx>
      <c:valAx>
        <c:axId val="598567840"/>
        <c:scaling>
          <c:orientation val="minMax"/>
          <c:max val="8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98565216"/>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u="none" strike="noStrike" baseline="0">
                <a:effectLst/>
              </a:rPr>
              <a:t>F1 trajectories in the penultimate vowels of </a:t>
            </a:r>
            <a:r>
              <a:rPr lang="az-Latn-AZ" sz="1400" b="0" i="1" baseline="0">
                <a:effectLst/>
              </a:rPr>
              <a:t>màkú:kù</a:t>
            </a:r>
            <a:r>
              <a:rPr lang="az-Latn-AZ" sz="1400" b="0" i="0" baseline="0">
                <a:effectLst/>
              </a:rPr>
              <a:t> vs. </a:t>
            </a:r>
            <a:r>
              <a:rPr lang="az-Latn-AZ" sz="1400" b="0" i="1" baseline="0">
                <a:effectLst/>
              </a:rPr>
              <a:t>kʊ́:kʊ̀</a:t>
            </a:r>
            <a:r>
              <a:rPr lang="az-Latn-AZ" sz="1400" b="0" i="0" baseline="0">
                <a:effectLst/>
              </a:rPr>
              <a:t> vs. </a:t>
            </a:r>
            <a:r>
              <a:rPr lang="az-Latn-AZ" sz="1400" b="0" i="1" baseline="0">
                <a:effectLst/>
              </a:rPr>
              <a:t>kó:kò</a:t>
            </a:r>
            <a:r>
              <a:rPr lang="az-Latn-AZ" sz="1400" b="0" i="0" baseline="0">
                <a:effectLst/>
              </a:rPr>
              <a:t> vs. </a:t>
            </a:r>
            <a:r>
              <a:rPr lang="az-Latn-AZ" sz="1400" b="0" i="1" baseline="0">
                <a:effectLst/>
              </a:rPr>
              <a:t>lɪ̀kɔ́:kɔ̀</a:t>
            </a:r>
            <a:endParaRPr lang="de-DE" sz="1100" i="1">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kʊ́kʊ</c:v>
          </c:tx>
          <c:spPr>
            <a:ln w="28575" cap="rnd">
              <a:solidFill>
                <a:srgbClr val="0033CC"/>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'tabTJO1,sorted'!$H$86:$M$86</c:f>
              <c:numCache>
                <c:formatCode>General</c:formatCode>
                <c:ptCount val="6"/>
                <c:pt idx="0">
                  <c:v>293</c:v>
                </c:pt>
                <c:pt idx="1">
                  <c:v>275</c:v>
                </c:pt>
                <c:pt idx="2">
                  <c:v>294</c:v>
                </c:pt>
                <c:pt idx="3">
                  <c:v>287</c:v>
                </c:pt>
                <c:pt idx="4">
                  <c:v>278</c:v>
                </c:pt>
                <c:pt idx="5">
                  <c:v>313</c:v>
                </c:pt>
              </c:numCache>
            </c:numRef>
          </c:val>
          <c:smooth val="0"/>
          <c:extLst>
            <c:ext xmlns:c16="http://schemas.microsoft.com/office/drawing/2014/chart" uri="{C3380CC4-5D6E-409C-BE32-E72D297353CC}">
              <c16:uniqueId val="{00000000-EDED-4900-8B57-1A209A9CF762}"/>
            </c:ext>
          </c:extLst>
        </c:ser>
        <c:ser>
          <c:idx val="1"/>
          <c:order val="1"/>
          <c:tx>
            <c:v>kʊ́kʊ</c:v>
          </c:tx>
          <c:spPr>
            <a:ln w="28575" cap="rnd">
              <a:solidFill>
                <a:srgbClr val="0033CC"/>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'tabTJO1,sorted'!$H$87:$M$87</c:f>
              <c:numCache>
                <c:formatCode>General</c:formatCode>
                <c:ptCount val="6"/>
                <c:pt idx="0">
                  <c:v>279</c:v>
                </c:pt>
                <c:pt idx="1">
                  <c:v>300</c:v>
                </c:pt>
                <c:pt idx="2">
                  <c:v>286</c:v>
                </c:pt>
                <c:pt idx="3">
                  <c:v>317</c:v>
                </c:pt>
                <c:pt idx="4">
                  <c:v>281</c:v>
                </c:pt>
                <c:pt idx="5">
                  <c:v>319</c:v>
                </c:pt>
              </c:numCache>
            </c:numRef>
          </c:val>
          <c:smooth val="0"/>
          <c:extLst>
            <c:ext xmlns:c16="http://schemas.microsoft.com/office/drawing/2014/chart" uri="{C3380CC4-5D6E-409C-BE32-E72D297353CC}">
              <c16:uniqueId val="{00000001-EDED-4900-8B57-1A209A9CF762}"/>
            </c:ext>
          </c:extLst>
        </c:ser>
        <c:ser>
          <c:idx val="2"/>
          <c:order val="2"/>
          <c:tx>
            <c:v>kʊ́kʊ</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'tabTJO1,sorted'!$H$3:$M$3</c:f>
              <c:strCache>
                <c:ptCount val="6"/>
                <c:pt idx="0">
                  <c:v>F1 (0.125)</c:v>
                </c:pt>
                <c:pt idx="1">
                  <c:v>F1 (0.25)</c:v>
                </c:pt>
                <c:pt idx="2">
                  <c:v>F1 (0.375)</c:v>
                </c:pt>
                <c:pt idx="3">
                  <c:v>F1 (0.5)</c:v>
                </c:pt>
                <c:pt idx="4">
                  <c:v>F1 (0.625)</c:v>
                </c:pt>
                <c:pt idx="5">
                  <c:v>F1 (0.75)</c:v>
                </c:pt>
              </c:strCache>
            </c:strRef>
          </c:cat>
          <c:val>
            <c:numRef>
              <c:f>'tabTJO1,sorted'!$H$88:$M$88</c:f>
              <c:numCache>
                <c:formatCode>General</c:formatCode>
                <c:ptCount val="6"/>
                <c:pt idx="0">
                  <c:v>299</c:v>
                </c:pt>
                <c:pt idx="1">
                  <c:v>319</c:v>
                </c:pt>
                <c:pt idx="2">
                  <c:v>314</c:v>
                </c:pt>
                <c:pt idx="3">
                  <c:v>341</c:v>
                </c:pt>
                <c:pt idx="4">
                  <c:v>295</c:v>
                </c:pt>
                <c:pt idx="5">
                  <c:v>333</c:v>
                </c:pt>
              </c:numCache>
            </c:numRef>
          </c:val>
          <c:smooth val="0"/>
          <c:extLst>
            <c:ext xmlns:c16="http://schemas.microsoft.com/office/drawing/2014/chart" uri="{C3380CC4-5D6E-409C-BE32-E72D297353CC}">
              <c16:uniqueId val="{00000002-EDED-4900-8B57-1A209A9CF762}"/>
            </c:ext>
          </c:extLst>
        </c:ser>
        <c:ser>
          <c:idx val="6"/>
          <c:order val="3"/>
          <c:tx>
            <c:v>kóko</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'tabTJO1,sorted'!$H$3:$M$3</c:f>
              <c:strCache>
                <c:ptCount val="6"/>
                <c:pt idx="0">
                  <c:v>F1 (0.125)</c:v>
                </c:pt>
                <c:pt idx="1">
                  <c:v>F1 (0.25)</c:v>
                </c:pt>
                <c:pt idx="2">
                  <c:v>F1 (0.375)</c:v>
                </c:pt>
                <c:pt idx="3">
                  <c:v>F1 (0.5)</c:v>
                </c:pt>
                <c:pt idx="4">
                  <c:v>F1 (0.625)</c:v>
                </c:pt>
                <c:pt idx="5">
                  <c:v>F1 (0.75)</c:v>
                </c:pt>
              </c:strCache>
            </c:strRef>
          </c:cat>
          <c:val>
            <c:numRef>
              <c:f>'tabTJO1,sorted'!$H$98:$M$98</c:f>
              <c:numCache>
                <c:formatCode>General</c:formatCode>
                <c:ptCount val="6"/>
                <c:pt idx="0">
                  <c:v>473</c:v>
                </c:pt>
                <c:pt idx="1">
                  <c:v>514</c:v>
                </c:pt>
                <c:pt idx="2">
                  <c:v>478</c:v>
                </c:pt>
                <c:pt idx="3">
                  <c:v>481</c:v>
                </c:pt>
                <c:pt idx="4">
                  <c:v>453</c:v>
                </c:pt>
                <c:pt idx="5">
                  <c:v>429</c:v>
                </c:pt>
              </c:numCache>
            </c:numRef>
          </c:val>
          <c:smooth val="0"/>
          <c:extLst>
            <c:ext xmlns:c16="http://schemas.microsoft.com/office/drawing/2014/chart" uri="{C3380CC4-5D6E-409C-BE32-E72D297353CC}">
              <c16:uniqueId val="{00000003-EDED-4900-8B57-1A209A9CF762}"/>
            </c:ext>
          </c:extLst>
        </c:ser>
        <c:ser>
          <c:idx val="7"/>
          <c:order val="4"/>
          <c:tx>
            <c:v>koko</c:v>
          </c:tx>
          <c:spPr>
            <a:ln w="28575" cap="rnd">
              <a:solidFill>
                <a:srgbClr val="00CC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'tabTJO1,sorted'!$H$99:$M$99</c:f>
              <c:numCache>
                <c:formatCode>General</c:formatCode>
                <c:ptCount val="6"/>
                <c:pt idx="0">
                  <c:v>455</c:v>
                </c:pt>
                <c:pt idx="1">
                  <c:v>481</c:v>
                </c:pt>
                <c:pt idx="2">
                  <c:v>471</c:v>
                </c:pt>
                <c:pt idx="3">
                  <c:v>467</c:v>
                </c:pt>
                <c:pt idx="4">
                  <c:v>446</c:v>
                </c:pt>
                <c:pt idx="5">
                  <c:v>433</c:v>
                </c:pt>
              </c:numCache>
            </c:numRef>
          </c:val>
          <c:smooth val="0"/>
          <c:extLst>
            <c:ext xmlns:c16="http://schemas.microsoft.com/office/drawing/2014/chart" uri="{C3380CC4-5D6E-409C-BE32-E72D297353CC}">
              <c16:uniqueId val="{00000004-EDED-4900-8B57-1A209A9CF762}"/>
            </c:ext>
          </c:extLst>
        </c:ser>
        <c:ser>
          <c:idx val="8"/>
          <c:order val="5"/>
          <c:tx>
            <c:v>koko</c:v>
          </c:tx>
          <c:spPr>
            <a:ln w="28575" cap="rnd">
              <a:solidFill>
                <a:srgbClr val="00CC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'tabTJO1,sorted'!$H$100:$M$100</c:f>
              <c:numCache>
                <c:formatCode>General</c:formatCode>
                <c:ptCount val="6"/>
                <c:pt idx="0">
                  <c:v>478</c:v>
                </c:pt>
                <c:pt idx="1">
                  <c:v>498</c:v>
                </c:pt>
                <c:pt idx="2">
                  <c:v>500</c:v>
                </c:pt>
                <c:pt idx="3">
                  <c:v>491</c:v>
                </c:pt>
                <c:pt idx="4">
                  <c:v>465</c:v>
                </c:pt>
                <c:pt idx="5">
                  <c:v>458</c:v>
                </c:pt>
              </c:numCache>
            </c:numRef>
          </c:val>
          <c:smooth val="0"/>
          <c:extLst>
            <c:ext xmlns:c16="http://schemas.microsoft.com/office/drawing/2014/chart" uri="{C3380CC4-5D6E-409C-BE32-E72D297353CC}">
              <c16:uniqueId val="{00000005-EDED-4900-8B57-1A209A9CF762}"/>
            </c:ext>
          </c:extLst>
        </c:ser>
        <c:ser>
          <c:idx val="12"/>
          <c:order val="6"/>
          <c:tx>
            <c:v>lɪkɔkɔ</c:v>
          </c:tx>
          <c:spPr>
            <a:ln w="28575" cap="rnd">
              <a:solidFill>
                <a:srgbClr val="FFC0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'tabTJO1,sorted'!$H$110:$M$110</c:f>
              <c:numCache>
                <c:formatCode>General</c:formatCode>
                <c:ptCount val="6"/>
                <c:pt idx="0">
                  <c:v>613</c:v>
                </c:pt>
                <c:pt idx="1">
                  <c:v>639</c:v>
                </c:pt>
                <c:pt idx="2">
                  <c:v>633</c:v>
                </c:pt>
                <c:pt idx="3">
                  <c:v>589</c:v>
                </c:pt>
                <c:pt idx="4">
                  <c:v>589</c:v>
                </c:pt>
                <c:pt idx="5">
                  <c:v>583</c:v>
                </c:pt>
              </c:numCache>
            </c:numRef>
          </c:val>
          <c:smooth val="0"/>
          <c:extLst>
            <c:ext xmlns:c16="http://schemas.microsoft.com/office/drawing/2014/chart" uri="{C3380CC4-5D6E-409C-BE32-E72D297353CC}">
              <c16:uniqueId val="{00000006-EDED-4900-8B57-1A209A9CF762}"/>
            </c:ext>
          </c:extLst>
        </c:ser>
        <c:ser>
          <c:idx val="13"/>
          <c:order val="7"/>
          <c:tx>
            <c:v>lɪkɔ́kɔ</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'tabTJO1,sorted'!$H$3:$M$3</c:f>
              <c:strCache>
                <c:ptCount val="6"/>
                <c:pt idx="0">
                  <c:v>F1 (0.125)</c:v>
                </c:pt>
                <c:pt idx="1">
                  <c:v>F1 (0.25)</c:v>
                </c:pt>
                <c:pt idx="2">
                  <c:v>F1 (0.375)</c:v>
                </c:pt>
                <c:pt idx="3">
                  <c:v>F1 (0.5)</c:v>
                </c:pt>
                <c:pt idx="4">
                  <c:v>F1 (0.625)</c:v>
                </c:pt>
                <c:pt idx="5">
                  <c:v>F1 (0.75)</c:v>
                </c:pt>
              </c:strCache>
            </c:strRef>
          </c:cat>
          <c:val>
            <c:numRef>
              <c:f>'tabTJO1,sorted'!$H$111:$M$111</c:f>
              <c:numCache>
                <c:formatCode>General</c:formatCode>
                <c:ptCount val="6"/>
                <c:pt idx="0">
                  <c:v>583</c:v>
                </c:pt>
                <c:pt idx="1">
                  <c:v>625</c:v>
                </c:pt>
                <c:pt idx="2">
                  <c:v>591</c:v>
                </c:pt>
                <c:pt idx="3">
                  <c:v>559</c:v>
                </c:pt>
                <c:pt idx="4">
                  <c:v>543</c:v>
                </c:pt>
                <c:pt idx="5">
                  <c:v>534</c:v>
                </c:pt>
              </c:numCache>
            </c:numRef>
          </c:val>
          <c:smooth val="0"/>
          <c:extLst>
            <c:ext xmlns:c16="http://schemas.microsoft.com/office/drawing/2014/chart" uri="{C3380CC4-5D6E-409C-BE32-E72D297353CC}">
              <c16:uniqueId val="{00000007-EDED-4900-8B57-1A209A9CF762}"/>
            </c:ext>
          </c:extLst>
        </c:ser>
        <c:ser>
          <c:idx val="14"/>
          <c:order val="8"/>
          <c:tx>
            <c:v>lɪkɔkɔ</c:v>
          </c:tx>
          <c:spPr>
            <a:ln w="28575" cap="rnd">
              <a:solidFill>
                <a:srgbClr val="FFC000"/>
              </a:solidFill>
              <a:round/>
            </a:ln>
            <a:effectLst/>
          </c:spPr>
          <c:marker>
            <c:symbol val="none"/>
          </c:marker>
          <c:cat>
            <c:strRef>
              <c:f>'tabTJO1,sorted'!$H$3:$M$3</c:f>
              <c:strCache>
                <c:ptCount val="6"/>
                <c:pt idx="0">
                  <c:v>F1 (0.125)</c:v>
                </c:pt>
                <c:pt idx="1">
                  <c:v>F1 (0.25)</c:v>
                </c:pt>
                <c:pt idx="2">
                  <c:v>F1 (0.375)</c:v>
                </c:pt>
                <c:pt idx="3">
                  <c:v>F1 (0.5)</c:v>
                </c:pt>
                <c:pt idx="4">
                  <c:v>F1 (0.625)</c:v>
                </c:pt>
                <c:pt idx="5">
                  <c:v>F1 (0.75)</c:v>
                </c:pt>
              </c:strCache>
            </c:strRef>
          </c:cat>
          <c:val>
            <c:numRef>
              <c:f>'tabTJO1,sorted'!$H$112:$M$112</c:f>
              <c:numCache>
                <c:formatCode>General</c:formatCode>
                <c:ptCount val="6"/>
                <c:pt idx="0">
                  <c:v>571</c:v>
                </c:pt>
                <c:pt idx="1">
                  <c:v>586</c:v>
                </c:pt>
                <c:pt idx="2">
                  <c:v>557</c:v>
                </c:pt>
                <c:pt idx="3">
                  <c:v>571</c:v>
                </c:pt>
                <c:pt idx="4">
                  <c:v>556</c:v>
                </c:pt>
                <c:pt idx="5">
                  <c:v>519</c:v>
                </c:pt>
              </c:numCache>
            </c:numRef>
          </c:val>
          <c:smooth val="0"/>
          <c:extLst>
            <c:ext xmlns:c16="http://schemas.microsoft.com/office/drawing/2014/chart" uri="{C3380CC4-5D6E-409C-BE32-E72D297353CC}">
              <c16:uniqueId val="{00000008-EDED-4900-8B57-1A209A9CF762}"/>
            </c:ext>
          </c:extLst>
        </c:ser>
        <c:ser>
          <c:idx val="3"/>
          <c:order val="9"/>
          <c:tx>
            <c:v>makúku</c:v>
          </c:tx>
          <c:spPr>
            <a:ln w="28575" cap="rnd">
              <a:solidFill>
                <a:srgbClr val="7030A0"/>
              </a:solidFill>
              <a:round/>
            </a:ln>
            <a:effectLst/>
          </c:spPr>
          <c:marker>
            <c:symbol val="none"/>
          </c:marker>
          <c:val>
            <c:numRef>
              <c:f>'tabTJO1,sorted'!$H$74:$M$74</c:f>
              <c:numCache>
                <c:formatCode>General</c:formatCode>
                <c:ptCount val="6"/>
                <c:pt idx="0">
                  <c:v>231</c:v>
                </c:pt>
                <c:pt idx="1">
                  <c:v>247</c:v>
                </c:pt>
                <c:pt idx="2">
                  <c:v>232</c:v>
                </c:pt>
                <c:pt idx="3">
                  <c:v>226</c:v>
                </c:pt>
                <c:pt idx="4">
                  <c:v>215</c:v>
                </c:pt>
                <c:pt idx="5">
                  <c:v>245</c:v>
                </c:pt>
              </c:numCache>
            </c:numRef>
          </c:val>
          <c:smooth val="0"/>
          <c:extLst>
            <c:ext xmlns:c16="http://schemas.microsoft.com/office/drawing/2014/chart" uri="{C3380CC4-5D6E-409C-BE32-E72D297353CC}">
              <c16:uniqueId val="{00000009-EDED-4900-8B57-1A209A9CF762}"/>
            </c:ext>
          </c:extLst>
        </c:ser>
        <c:ser>
          <c:idx val="4"/>
          <c:order val="10"/>
          <c:tx>
            <c:v>makúku</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dLblPos val="b"/>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val>
            <c:numRef>
              <c:f>'tabTJO1,sorted'!$H$75:$M$75</c:f>
              <c:numCache>
                <c:formatCode>General</c:formatCode>
                <c:ptCount val="6"/>
                <c:pt idx="0">
                  <c:v>213</c:v>
                </c:pt>
                <c:pt idx="1">
                  <c:v>209</c:v>
                </c:pt>
                <c:pt idx="2">
                  <c:v>223</c:v>
                </c:pt>
                <c:pt idx="3">
                  <c:v>257</c:v>
                </c:pt>
                <c:pt idx="4">
                  <c:v>249</c:v>
                </c:pt>
                <c:pt idx="5">
                  <c:v>248</c:v>
                </c:pt>
              </c:numCache>
            </c:numRef>
          </c:val>
          <c:smooth val="0"/>
          <c:extLst>
            <c:ext xmlns:c16="http://schemas.microsoft.com/office/drawing/2014/chart" uri="{C3380CC4-5D6E-409C-BE32-E72D297353CC}">
              <c16:uniqueId val="{0000000A-EDED-4900-8B57-1A209A9CF762}"/>
            </c:ext>
          </c:extLst>
        </c:ser>
        <c:ser>
          <c:idx val="5"/>
          <c:order val="11"/>
          <c:tx>
            <c:v>makúku</c:v>
          </c:tx>
          <c:spPr>
            <a:ln w="28575" cap="rnd">
              <a:solidFill>
                <a:srgbClr val="7030A0"/>
              </a:solidFill>
              <a:round/>
            </a:ln>
            <a:effectLst/>
          </c:spPr>
          <c:marker>
            <c:symbol val="none"/>
          </c:marker>
          <c:val>
            <c:numRef>
              <c:f>'tabTJO1,sorted'!$H$76:$M$76</c:f>
              <c:numCache>
                <c:formatCode>General</c:formatCode>
                <c:ptCount val="6"/>
                <c:pt idx="0">
                  <c:v>215</c:v>
                </c:pt>
                <c:pt idx="1">
                  <c:v>224</c:v>
                </c:pt>
                <c:pt idx="2">
                  <c:v>219</c:v>
                </c:pt>
                <c:pt idx="3">
                  <c:v>206</c:v>
                </c:pt>
                <c:pt idx="4">
                  <c:v>234</c:v>
                </c:pt>
                <c:pt idx="5">
                  <c:v>250</c:v>
                </c:pt>
              </c:numCache>
            </c:numRef>
          </c:val>
          <c:smooth val="0"/>
          <c:extLst>
            <c:ext xmlns:c16="http://schemas.microsoft.com/office/drawing/2014/chart" uri="{C3380CC4-5D6E-409C-BE32-E72D297353CC}">
              <c16:uniqueId val="{0000000B-EDED-4900-8B57-1A209A9CF762}"/>
            </c:ext>
          </c:extLst>
        </c:ser>
        <c:dLbls>
          <c:showLegendKey val="0"/>
          <c:showVal val="0"/>
          <c:showCatName val="0"/>
          <c:showSerName val="0"/>
          <c:showPercent val="0"/>
          <c:showBubbleSize val="0"/>
        </c:dLbls>
        <c:smooth val="0"/>
        <c:axId val="490375032"/>
        <c:axId val="490376344"/>
      </c:lineChart>
      <c:catAx>
        <c:axId val="49037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0376344"/>
        <c:crosses val="autoZero"/>
        <c:auto val="1"/>
        <c:lblAlgn val="ctr"/>
        <c:lblOffset val="100"/>
        <c:noMultiLvlLbl val="0"/>
      </c:catAx>
      <c:valAx>
        <c:axId val="490376344"/>
        <c:scaling>
          <c:orientation val="minMax"/>
          <c:max val="70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0375032"/>
        <c:crosses val="autoZero"/>
        <c:crossBetween val="between"/>
        <c:majorUnit val="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az-Latn-AZ" sz="1400" b="0" i="0" baseline="0">
                <a:effectLst/>
              </a:rPr>
              <a:t>F1 trajectories in the penultimate vowels of </a:t>
            </a:r>
            <a:r>
              <a:rPr lang="az-Latn-AZ" sz="1400" b="0" i="1" baseline="0">
                <a:effectLst/>
              </a:rPr>
              <a:t>màkú:kù</a:t>
            </a:r>
            <a:r>
              <a:rPr lang="az-Latn-AZ" sz="1400" b="0" i="0" baseline="0">
                <a:effectLst/>
              </a:rPr>
              <a:t> vs. </a:t>
            </a:r>
            <a:r>
              <a:rPr lang="az-Latn-AZ" sz="1400" b="0" i="1" baseline="0">
                <a:effectLst/>
              </a:rPr>
              <a:t>kʊ́:kʊ̀</a:t>
            </a:r>
            <a:r>
              <a:rPr lang="az-Latn-AZ" sz="1400" b="0" i="0" baseline="0">
                <a:effectLst/>
              </a:rPr>
              <a:t> vs. </a:t>
            </a:r>
            <a:r>
              <a:rPr lang="az-Latn-AZ" sz="1400" b="0" i="1" baseline="0">
                <a:effectLst/>
              </a:rPr>
              <a:t>kó:kò</a:t>
            </a:r>
            <a:r>
              <a:rPr lang="az-Latn-AZ" sz="1400" b="0" i="0" baseline="0">
                <a:effectLst/>
              </a:rPr>
              <a:t> vs. </a:t>
            </a:r>
            <a:r>
              <a:rPr lang="az-Latn-AZ" sz="1400" b="0" i="1" baseline="0">
                <a:effectLst/>
              </a:rPr>
              <a:t>lɪ̀kɔ́:kɔ̀</a:t>
            </a:r>
            <a:endParaRPr lang="de-DE" sz="11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v>makúku</c:v>
          </c:tx>
          <c:spPr>
            <a:ln w="28575" cap="rnd">
              <a:solidFill>
                <a:srgbClr val="7030A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'tab2sorted(2F&lt;2000)'!$I$13:$N$13</c:f>
              <c:numCache>
                <c:formatCode>General</c:formatCode>
                <c:ptCount val="6"/>
                <c:pt idx="0">
                  <c:v>224</c:v>
                </c:pt>
                <c:pt idx="1">
                  <c:v>232</c:v>
                </c:pt>
                <c:pt idx="2">
                  <c:v>287</c:v>
                </c:pt>
                <c:pt idx="3">
                  <c:v>259</c:v>
                </c:pt>
                <c:pt idx="4">
                  <c:v>251</c:v>
                </c:pt>
                <c:pt idx="5">
                  <c:v>257</c:v>
                </c:pt>
              </c:numCache>
            </c:numRef>
          </c:val>
          <c:smooth val="0"/>
          <c:extLst>
            <c:ext xmlns:c16="http://schemas.microsoft.com/office/drawing/2014/chart" uri="{C3380CC4-5D6E-409C-BE32-E72D297353CC}">
              <c16:uniqueId val="{00000000-47A0-4B99-B5E7-CFD9FA9918E4}"/>
            </c:ext>
          </c:extLst>
        </c:ser>
        <c:ser>
          <c:idx val="1"/>
          <c:order val="1"/>
          <c:tx>
            <c:v>makúku</c:v>
          </c:tx>
          <c:spPr>
            <a:ln w="28575" cap="rnd">
              <a:solidFill>
                <a:srgbClr val="7030A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'tab2sorted(2F&lt;2000)'!$I$14:$N$14</c:f>
              <c:numCache>
                <c:formatCode>General</c:formatCode>
                <c:ptCount val="6"/>
                <c:pt idx="0">
                  <c:v>284</c:v>
                </c:pt>
                <c:pt idx="1">
                  <c:v>280</c:v>
                </c:pt>
                <c:pt idx="2">
                  <c:v>255</c:v>
                </c:pt>
                <c:pt idx="3">
                  <c:v>231</c:v>
                </c:pt>
                <c:pt idx="4">
                  <c:v>225</c:v>
                </c:pt>
                <c:pt idx="5">
                  <c:v>222</c:v>
                </c:pt>
              </c:numCache>
            </c:numRef>
          </c:val>
          <c:smooth val="0"/>
          <c:extLst>
            <c:ext xmlns:c16="http://schemas.microsoft.com/office/drawing/2014/chart" uri="{C3380CC4-5D6E-409C-BE32-E72D297353CC}">
              <c16:uniqueId val="{00000001-47A0-4B99-B5E7-CFD9FA9918E4}"/>
            </c:ext>
          </c:extLst>
        </c:ser>
        <c:ser>
          <c:idx val="2"/>
          <c:order val="2"/>
          <c:tx>
            <c:v>makúku</c:v>
          </c:tx>
          <c:spPr>
            <a:ln w="28575" cap="rnd">
              <a:solidFill>
                <a:srgbClr val="7030A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'tab2sorted(2F&lt;2000)'!$I$15:$N$15</c:f>
              <c:numCache>
                <c:formatCode>General</c:formatCode>
                <c:ptCount val="6"/>
                <c:pt idx="0">
                  <c:v>324</c:v>
                </c:pt>
                <c:pt idx="1">
                  <c:v>271</c:v>
                </c:pt>
                <c:pt idx="2">
                  <c:v>252</c:v>
                </c:pt>
                <c:pt idx="3">
                  <c:v>226</c:v>
                </c:pt>
                <c:pt idx="4">
                  <c:v>208</c:v>
                </c:pt>
                <c:pt idx="5">
                  <c:v>197</c:v>
                </c:pt>
              </c:numCache>
            </c:numRef>
          </c:val>
          <c:smooth val="0"/>
          <c:extLst>
            <c:ext xmlns:c16="http://schemas.microsoft.com/office/drawing/2014/chart" uri="{C3380CC4-5D6E-409C-BE32-E72D297353CC}">
              <c16:uniqueId val="{00000002-47A0-4B99-B5E7-CFD9FA9918E4}"/>
            </c:ext>
          </c:extLst>
        </c:ser>
        <c:ser>
          <c:idx val="3"/>
          <c:order val="3"/>
          <c:tx>
            <c:v>makúku</c:v>
          </c:tx>
          <c:spPr>
            <a:ln w="28575" cap="rnd">
              <a:solidFill>
                <a:srgbClr val="7030A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'tab2sorted(2F&lt;2000)'!$I$16:$N$16</c:f>
              <c:numCache>
                <c:formatCode>General</c:formatCode>
                <c:ptCount val="6"/>
                <c:pt idx="0">
                  <c:v>204</c:v>
                </c:pt>
                <c:pt idx="1">
                  <c:v>202</c:v>
                </c:pt>
                <c:pt idx="2">
                  <c:v>158</c:v>
                </c:pt>
                <c:pt idx="3">
                  <c:v>100</c:v>
                </c:pt>
                <c:pt idx="4">
                  <c:v>143</c:v>
                </c:pt>
                <c:pt idx="5">
                  <c:v>223</c:v>
                </c:pt>
              </c:numCache>
            </c:numRef>
          </c:val>
          <c:smooth val="0"/>
          <c:extLst>
            <c:ext xmlns:c16="http://schemas.microsoft.com/office/drawing/2014/chart" uri="{C3380CC4-5D6E-409C-BE32-E72D297353CC}">
              <c16:uniqueId val="{00000003-47A0-4B99-B5E7-CFD9FA9918E4}"/>
            </c:ext>
          </c:extLst>
        </c:ser>
        <c:ser>
          <c:idx val="4"/>
          <c:order val="4"/>
          <c:tx>
            <c:v>makúku</c:v>
          </c:tx>
          <c:spPr>
            <a:ln w="28575" cap="rnd">
              <a:solidFill>
                <a:srgbClr val="7030A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'tab2sorted(2F&lt;2000)'!$I$17:$N$17</c:f>
              <c:numCache>
                <c:formatCode>General</c:formatCode>
                <c:ptCount val="6"/>
                <c:pt idx="0">
                  <c:v>271</c:v>
                </c:pt>
                <c:pt idx="1">
                  <c:v>255</c:v>
                </c:pt>
                <c:pt idx="2">
                  <c:v>247</c:v>
                </c:pt>
                <c:pt idx="3">
                  <c:v>183</c:v>
                </c:pt>
                <c:pt idx="4">
                  <c:v>266</c:v>
                </c:pt>
                <c:pt idx="5">
                  <c:v>265</c:v>
                </c:pt>
              </c:numCache>
            </c:numRef>
          </c:val>
          <c:smooth val="0"/>
          <c:extLst>
            <c:ext xmlns:c16="http://schemas.microsoft.com/office/drawing/2014/chart" uri="{C3380CC4-5D6E-409C-BE32-E72D297353CC}">
              <c16:uniqueId val="{00000004-47A0-4B99-B5E7-CFD9FA9918E4}"/>
            </c:ext>
          </c:extLst>
        </c:ser>
        <c:ser>
          <c:idx val="5"/>
          <c:order val="5"/>
          <c:tx>
            <c:v>makúku</c:v>
          </c:tx>
          <c:spPr>
            <a:ln w="28575"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'tab2sorted(2F&lt;2000)'!$I$3:$N$3</c:f>
              <c:strCache>
                <c:ptCount val="6"/>
                <c:pt idx="0">
                  <c:v>F1 (0.125)</c:v>
                </c:pt>
                <c:pt idx="1">
                  <c:v>F1 (0.25)</c:v>
                </c:pt>
                <c:pt idx="2">
                  <c:v>F1 (0.375)</c:v>
                </c:pt>
                <c:pt idx="3">
                  <c:v>F1 (0.5)</c:v>
                </c:pt>
                <c:pt idx="4">
                  <c:v>F1 (0.625)</c:v>
                </c:pt>
                <c:pt idx="5">
                  <c:v>F1 (0.75)</c:v>
                </c:pt>
              </c:strCache>
            </c:strRef>
          </c:cat>
          <c:val>
            <c:numRef>
              <c:f>'tab2sorted(2F&lt;2000)'!$I$18:$N$18</c:f>
              <c:numCache>
                <c:formatCode>General</c:formatCode>
                <c:ptCount val="6"/>
                <c:pt idx="0">
                  <c:v>218</c:v>
                </c:pt>
                <c:pt idx="1">
                  <c:v>221</c:v>
                </c:pt>
                <c:pt idx="2">
                  <c:v>210</c:v>
                </c:pt>
                <c:pt idx="3">
                  <c:v>198</c:v>
                </c:pt>
                <c:pt idx="4">
                  <c:v>220</c:v>
                </c:pt>
                <c:pt idx="5">
                  <c:v>228</c:v>
                </c:pt>
              </c:numCache>
            </c:numRef>
          </c:val>
          <c:smooth val="0"/>
          <c:extLst>
            <c:ext xmlns:c16="http://schemas.microsoft.com/office/drawing/2014/chart" uri="{C3380CC4-5D6E-409C-BE32-E72D297353CC}">
              <c16:uniqueId val="{00000005-47A0-4B99-B5E7-CFD9FA9918E4}"/>
            </c:ext>
          </c:extLst>
        </c:ser>
        <c:ser>
          <c:idx val="6"/>
          <c:order val="6"/>
          <c:tx>
            <c:v>kʊ́kʊ</c:v>
          </c:tx>
          <c:spPr>
            <a:ln w="28575" cap="rnd">
              <a:solidFill>
                <a:srgbClr val="0033CC"/>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'tab2sorted(2F&lt;2000)'!$I$40:$N$40</c:f>
              <c:numCache>
                <c:formatCode>General</c:formatCode>
                <c:ptCount val="6"/>
                <c:pt idx="0">
                  <c:v>394</c:v>
                </c:pt>
                <c:pt idx="1">
                  <c:v>414</c:v>
                </c:pt>
                <c:pt idx="2">
                  <c:v>360</c:v>
                </c:pt>
                <c:pt idx="3">
                  <c:v>345</c:v>
                </c:pt>
                <c:pt idx="4">
                  <c:v>335</c:v>
                </c:pt>
                <c:pt idx="5">
                  <c:v>313</c:v>
                </c:pt>
              </c:numCache>
            </c:numRef>
          </c:val>
          <c:smooth val="0"/>
          <c:extLst>
            <c:ext xmlns:c16="http://schemas.microsoft.com/office/drawing/2014/chart" uri="{C3380CC4-5D6E-409C-BE32-E72D297353CC}">
              <c16:uniqueId val="{00000006-47A0-4B99-B5E7-CFD9FA9918E4}"/>
            </c:ext>
          </c:extLst>
        </c:ser>
        <c:ser>
          <c:idx val="7"/>
          <c:order val="7"/>
          <c:tx>
            <c:v>kʊ́kʊ</c:v>
          </c:tx>
          <c:spPr>
            <a:ln w="28575" cap="rnd">
              <a:solidFill>
                <a:srgbClr val="0033CC"/>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'tab2sorted(2F&lt;2000)'!$I$41:$N$41</c:f>
              <c:numCache>
                <c:formatCode>General</c:formatCode>
                <c:ptCount val="6"/>
                <c:pt idx="0">
                  <c:v>399</c:v>
                </c:pt>
                <c:pt idx="1">
                  <c:v>404</c:v>
                </c:pt>
                <c:pt idx="2">
                  <c:v>371</c:v>
                </c:pt>
                <c:pt idx="3">
                  <c:v>368</c:v>
                </c:pt>
                <c:pt idx="4">
                  <c:v>352</c:v>
                </c:pt>
                <c:pt idx="5">
                  <c:v>342</c:v>
                </c:pt>
              </c:numCache>
            </c:numRef>
          </c:val>
          <c:smooth val="0"/>
          <c:extLst>
            <c:ext xmlns:c16="http://schemas.microsoft.com/office/drawing/2014/chart" uri="{C3380CC4-5D6E-409C-BE32-E72D297353CC}">
              <c16:uniqueId val="{00000007-47A0-4B99-B5E7-CFD9FA9918E4}"/>
            </c:ext>
          </c:extLst>
        </c:ser>
        <c:ser>
          <c:idx val="8"/>
          <c:order val="8"/>
          <c:tx>
            <c:v>kʊ́kʊ</c:v>
          </c:tx>
          <c:spPr>
            <a:ln w="28575" cap="rnd">
              <a:solidFill>
                <a:srgbClr val="0033CC"/>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'tab2sorted(2F&lt;2000)'!$I$42:$N$42</c:f>
              <c:numCache>
                <c:formatCode>General</c:formatCode>
                <c:ptCount val="6"/>
                <c:pt idx="0">
                  <c:v>368</c:v>
                </c:pt>
                <c:pt idx="1">
                  <c:v>353</c:v>
                </c:pt>
                <c:pt idx="2">
                  <c:v>344</c:v>
                </c:pt>
                <c:pt idx="3">
                  <c:v>338</c:v>
                </c:pt>
                <c:pt idx="4">
                  <c:v>331</c:v>
                </c:pt>
                <c:pt idx="5">
                  <c:v>312</c:v>
                </c:pt>
              </c:numCache>
            </c:numRef>
          </c:val>
          <c:smooth val="0"/>
          <c:extLst>
            <c:ext xmlns:c16="http://schemas.microsoft.com/office/drawing/2014/chart" uri="{C3380CC4-5D6E-409C-BE32-E72D297353CC}">
              <c16:uniqueId val="{00000008-47A0-4B99-B5E7-CFD9FA9918E4}"/>
            </c:ext>
          </c:extLst>
        </c:ser>
        <c:ser>
          <c:idx val="9"/>
          <c:order val="9"/>
          <c:tx>
            <c:v>kʊ́kʊ</c:v>
          </c:tx>
          <c:spPr>
            <a:ln w="28575" cap="rnd">
              <a:solidFill>
                <a:srgbClr val="0033CC"/>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'tab2sorted(2F&lt;2000)'!$I$43:$N$43</c:f>
              <c:numCache>
                <c:formatCode>General</c:formatCode>
                <c:ptCount val="6"/>
                <c:pt idx="0">
                  <c:v>319</c:v>
                </c:pt>
                <c:pt idx="1">
                  <c:v>324</c:v>
                </c:pt>
                <c:pt idx="2">
                  <c:v>341</c:v>
                </c:pt>
                <c:pt idx="3">
                  <c:v>329</c:v>
                </c:pt>
                <c:pt idx="4">
                  <c:v>331</c:v>
                </c:pt>
                <c:pt idx="5">
                  <c:v>335</c:v>
                </c:pt>
              </c:numCache>
            </c:numRef>
          </c:val>
          <c:smooth val="0"/>
          <c:extLst>
            <c:ext xmlns:c16="http://schemas.microsoft.com/office/drawing/2014/chart" uri="{C3380CC4-5D6E-409C-BE32-E72D297353CC}">
              <c16:uniqueId val="{00000009-47A0-4B99-B5E7-CFD9FA9918E4}"/>
            </c:ext>
          </c:extLst>
        </c:ser>
        <c:ser>
          <c:idx val="10"/>
          <c:order val="10"/>
          <c:tx>
            <c:v>kʊ́kʊ</c:v>
          </c:tx>
          <c:spPr>
            <a:ln w="28575" cap="rnd">
              <a:solidFill>
                <a:srgbClr val="0033CC"/>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t"/>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'tab2sorted(2F&lt;2000)'!$I$3:$N$3</c:f>
              <c:strCache>
                <c:ptCount val="6"/>
                <c:pt idx="0">
                  <c:v>F1 (0.125)</c:v>
                </c:pt>
                <c:pt idx="1">
                  <c:v>F1 (0.25)</c:v>
                </c:pt>
                <c:pt idx="2">
                  <c:v>F1 (0.375)</c:v>
                </c:pt>
                <c:pt idx="3">
                  <c:v>F1 (0.5)</c:v>
                </c:pt>
                <c:pt idx="4">
                  <c:v>F1 (0.625)</c:v>
                </c:pt>
                <c:pt idx="5">
                  <c:v>F1 (0.75)</c:v>
                </c:pt>
              </c:strCache>
            </c:strRef>
          </c:cat>
          <c:val>
            <c:numRef>
              <c:f>'tab2sorted(2F&lt;2000)'!$I$44:$N$44</c:f>
              <c:numCache>
                <c:formatCode>General</c:formatCode>
                <c:ptCount val="6"/>
                <c:pt idx="0">
                  <c:v>365</c:v>
                </c:pt>
                <c:pt idx="1">
                  <c:v>359</c:v>
                </c:pt>
                <c:pt idx="2">
                  <c:v>348</c:v>
                </c:pt>
                <c:pt idx="3">
                  <c:v>344</c:v>
                </c:pt>
                <c:pt idx="4">
                  <c:v>338</c:v>
                </c:pt>
                <c:pt idx="5">
                  <c:v>324</c:v>
                </c:pt>
              </c:numCache>
            </c:numRef>
          </c:val>
          <c:smooth val="0"/>
          <c:extLst>
            <c:ext xmlns:c16="http://schemas.microsoft.com/office/drawing/2014/chart" uri="{C3380CC4-5D6E-409C-BE32-E72D297353CC}">
              <c16:uniqueId val="{0000000A-47A0-4B99-B5E7-CFD9FA9918E4}"/>
            </c:ext>
          </c:extLst>
        </c:ser>
        <c:ser>
          <c:idx val="11"/>
          <c:order val="11"/>
          <c:tx>
            <c:v>kʊ́kʊ</c:v>
          </c:tx>
          <c:spPr>
            <a:ln w="28575" cap="rnd">
              <a:solidFill>
                <a:srgbClr val="0033CC"/>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'tab2sorted(2F&lt;2000)'!$I$45:$N$45</c:f>
              <c:numCache>
                <c:formatCode>General</c:formatCode>
                <c:ptCount val="6"/>
                <c:pt idx="0">
                  <c:v>338</c:v>
                </c:pt>
                <c:pt idx="1">
                  <c:v>331</c:v>
                </c:pt>
                <c:pt idx="2">
                  <c:v>318</c:v>
                </c:pt>
                <c:pt idx="3">
                  <c:v>308</c:v>
                </c:pt>
                <c:pt idx="4">
                  <c:v>305</c:v>
                </c:pt>
                <c:pt idx="5">
                  <c:v>310</c:v>
                </c:pt>
              </c:numCache>
            </c:numRef>
          </c:val>
          <c:smooth val="0"/>
          <c:extLst>
            <c:ext xmlns:c16="http://schemas.microsoft.com/office/drawing/2014/chart" uri="{C3380CC4-5D6E-409C-BE32-E72D297353CC}">
              <c16:uniqueId val="{0000000B-47A0-4B99-B5E7-CFD9FA9918E4}"/>
            </c:ext>
          </c:extLst>
        </c:ser>
        <c:ser>
          <c:idx val="12"/>
          <c:order val="12"/>
          <c:tx>
            <c:v>kóko</c:v>
          </c:tx>
          <c:spPr>
            <a:ln w="28575" cap="rnd">
              <a:solidFill>
                <a:srgbClr val="00CC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'tab2sorted(2F&lt;2000)'!$I$59:$N$59</c:f>
              <c:numCache>
                <c:formatCode>General</c:formatCode>
                <c:ptCount val="6"/>
                <c:pt idx="0">
                  <c:v>372</c:v>
                </c:pt>
                <c:pt idx="1">
                  <c:v>380</c:v>
                </c:pt>
                <c:pt idx="2">
                  <c:v>392</c:v>
                </c:pt>
                <c:pt idx="3">
                  <c:v>395</c:v>
                </c:pt>
                <c:pt idx="4">
                  <c:v>393</c:v>
                </c:pt>
                <c:pt idx="5">
                  <c:v>382</c:v>
                </c:pt>
              </c:numCache>
            </c:numRef>
          </c:val>
          <c:smooth val="0"/>
          <c:extLst>
            <c:ext xmlns:c16="http://schemas.microsoft.com/office/drawing/2014/chart" uri="{C3380CC4-5D6E-409C-BE32-E72D297353CC}">
              <c16:uniqueId val="{0000000C-47A0-4B99-B5E7-CFD9FA9918E4}"/>
            </c:ext>
          </c:extLst>
        </c:ser>
        <c:ser>
          <c:idx val="13"/>
          <c:order val="13"/>
          <c:tx>
            <c:v>kóko</c:v>
          </c:tx>
          <c:spPr>
            <a:ln w="28575" cap="rnd">
              <a:solidFill>
                <a:srgbClr val="00CC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'tab2sorted(2F&lt;2000)'!$I$60:$N$60</c:f>
              <c:numCache>
                <c:formatCode>General</c:formatCode>
                <c:ptCount val="6"/>
                <c:pt idx="1">
                  <c:v>372</c:v>
                </c:pt>
                <c:pt idx="2">
                  <c:v>386</c:v>
                </c:pt>
                <c:pt idx="3">
                  <c:v>390</c:v>
                </c:pt>
                <c:pt idx="4">
                  <c:v>383</c:v>
                </c:pt>
                <c:pt idx="5">
                  <c:v>369</c:v>
                </c:pt>
              </c:numCache>
            </c:numRef>
          </c:val>
          <c:smooth val="0"/>
          <c:extLst>
            <c:ext xmlns:c16="http://schemas.microsoft.com/office/drawing/2014/chart" uri="{C3380CC4-5D6E-409C-BE32-E72D297353CC}">
              <c16:uniqueId val="{0000000D-47A0-4B99-B5E7-CFD9FA9918E4}"/>
            </c:ext>
          </c:extLst>
        </c:ser>
        <c:ser>
          <c:idx val="14"/>
          <c:order val="14"/>
          <c:tx>
            <c:v>kóko</c:v>
          </c:tx>
          <c:spPr>
            <a:ln w="28575" cap="rnd">
              <a:solidFill>
                <a:srgbClr val="00CC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'tab2sorted(2F&lt;2000)'!$I$61:$N$61</c:f>
              <c:numCache>
                <c:formatCode>General</c:formatCode>
                <c:ptCount val="6"/>
                <c:pt idx="1">
                  <c:v>392</c:v>
                </c:pt>
                <c:pt idx="2">
                  <c:v>395</c:v>
                </c:pt>
                <c:pt idx="3">
                  <c:v>397</c:v>
                </c:pt>
                <c:pt idx="4">
                  <c:v>394</c:v>
                </c:pt>
                <c:pt idx="5">
                  <c:v>382</c:v>
                </c:pt>
              </c:numCache>
            </c:numRef>
          </c:val>
          <c:smooth val="0"/>
          <c:extLst>
            <c:ext xmlns:c16="http://schemas.microsoft.com/office/drawing/2014/chart" uri="{C3380CC4-5D6E-409C-BE32-E72D297353CC}">
              <c16:uniqueId val="{0000000E-47A0-4B99-B5E7-CFD9FA9918E4}"/>
            </c:ext>
          </c:extLst>
        </c:ser>
        <c:ser>
          <c:idx val="15"/>
          <c:order val="15"/>
          <c:tx>
            <c:v>kóko</c:v>
          </c:tx>
          <c:spPr>
            <a:ln w="28575" cap="rnd">
              <a:solidFill>
                <a:srgbClr val="00CC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'tab2sorted(2F&lt;2000)'!$I$62:$N$62</c:f>
              <c:numCache>
                <c:formatCode>General</c:formatCode>
                <c:ptCount val="6"/>
                <c:pt idx="0">
                  <c:v>392</c:v>
                </c:pt>
                <c:pt idx="1">
                  <c:v>398</c:v>
                </c:pt>
                <c:pt idx="2">
                  <c:v>400</c:v>
                </c:pt>
                <c:pt idx="3">
                  <c:v>394</c:v>
                </c:pt>
                <c:pt idx="4">
                  <c:v>380</c:v>
                </c:pt>
                <c:pt idx="5">
                  <c:v>362</c:v>
                </c:pt>
              </c:numCache>
            </c:numRef>
          </c:val>
          <c:smooth val="0"/>
          <c:extLst>
            <c:ext xmlns:c16="http://schemas.microsoft.com/office/drawing/2014/chart" uri="{C3380CC4-5D6E-409C-BE32-E72D297353CC}">
              <c16:uniqueId val="{0000000F-47A0-4B99-B5E7-CFD9FA9918E4}"/>
            </c:ext>
          </c:extLst>
        </c:ser>
        <c:ser>
          <c:idx val="16"/>
          <c:order val="16"/>
          <c:tx>
            <c:v>kóko</c:v>
          </c:tx>
          <c:spPr>
            <a:ln w="28575" cap="rnd">
              <a:solidFill>
                <a:srgbClr val="00CC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'tab2sorted(2F&lt;2000)'!$I$3:$N$3</c:f>
              <c:strCache>
                <c:ptCount val="6"/>
                <c:pt idx="0">
                  <c:v>F1 (0.125)</c:v>
                </c:pt>
                <c:pt idx="1">
                  <c:v>F1 (0.25)</c:v>
                </c:pt>
                <c:pt idx="2">
                  <c:v>F1 (0.375)</c:v>
                </c:pt>
                <c:pt idx="3">
                  <c:v>F1 (0.5)</c:v>
                </c:pt>
                <c:pt idx="4">
                  <c:v>F1 (0.625)</c:v>
                </c:pt>
                <c:pt idx="5">
                  <c:v>F1 (0.75)</c:v>
                </c:pt>
              </c:strCache>
            </c:strRef>
          </c:cat>
          <c:val>
            <c:numRef>
              <c:f>'tab2sorted(2F&lt;2000)'!$I$63:$N$63</c:f>
              <c:numCache>
                <c:formatCode>General</c:formatCode>
                <c:ptCount val="6"/>
                <c:pt idx="0">
                  <c:v>390</c:v>
                </c:pt>
                <c:pt idx="1">
                  <c:v>395</c:v>
                </c:pt>
                <c:pt idx="2">
                  <c:v>393</c:v>
                </c:pt>
                <c:pt idx="3">
                  <c:v>386</c:v>
                </c:pt>
                <c:pt idx="4">
                  <c:v>380</c:v>
                </c:pt>
                <c:pt idx="5">
                  <c:v>359</c:v>
                </c:pt>
              </c:numCache>
            </c:numRef>
          </c:val>
          <c:smooth val="0"/>
          <c:extLst>
            <c:ext xmlns:c16="http://schemas.microsoft.com/office/drawing/2014/chart" uri="{C3380CC4-5D6E-409C-BE32-E72D297353CC}">
              <c16:uniqueId val="{00000010-47A0-4B99-B5E7-CFD9FA9918E4}"/>
            </c:ext>
          </c:extLst>
        </c:ser>
        <c:ser>
          <c:idx val="17"/>
          <c:order val="17"/>
          <c:tx>
            <c:v>kóko</c:v>
          </c:tx>
          <c:spPr>
            <a:ln w="28575" cap="rnd">
              <a:solidFill>
                <a:srgbClr val="00CC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'tab2sorted(2F&lt;2000)'!$I$64:$N$64</c:f>
              <c:numCache>
                <c:formatCode>General</c:formatCode>
                <c:ptCount val="6"/>
                <c:pt idx="0">
                  <c:v>364</c:v>
                </c:pt>
                <c:pt idx="1">
                  <c:v>363</c:v>
                </c:pt>
                <c:pt idx="2">
                  <c:v>361</c:v>
                </c:pt>
                <c:pt idx="3">
                  <c:v>360</c:v>
                </c:pt>
                <c:pt idx="4">
                  <c:v>366</c:v>
                </c:pt>
                <c:pt idx="5">
                  <c:v>354</c:v>
                </c:pt>
              </c:numCache>
            </c:numRef>
          </c:val>
          <c:smooth val="0"/>
          <c:extLst>
            <c:ext xmlns:c16="http://schemas.microsoft.com/office/drawing/2014/chart" uri="{C3380CC4-5D6E-409C-BE32-E72D297353CC}">
              <c16:uniqueId val="{00000011-47A0-4B99-B5E7-CFD9FA9918E4}"/>
            </c:ext>
          </c:extLst>
        </c:ser>
        <c:ser>
          <c:idx val="18"/>
          <c:order val="18"/>
          <c:tx>
            <c:v>lɪkɔ́kɔ</c:v>
          </c:tx>
          <c:spPr>
            <a:ln w="28575" cap="rnd">
              <a:solidFill>
                <a:srgbClr val="FFC0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'tab2sorted(2F&lt;2000)'!$I$84:$N$84</c:f>
              <c:numCache>
                <c:formatCode>General</c:formatCode>
                <c:ptCount val="6"/>
                <c:pt idx="0">
                  <c:v>497</c:v>
                </c:pt>
                <c:pt idx="1">
                  <c:v>567</c:v>
                </c:pt>
                <c:pt idx="2">
                  <c:v>587</c:v>
                </c:pt>
                <c:pt idx="3">
                  <c:v>578</c:v>
                </c:pt>
                <c:pt idx="4">
                  <c:v>555</c:v>
                </c:pt>
                <c:pt idx="5">
                  <c:v>518</c:v>
                </c:pt>
              </c:numCache>
            </c:numRef>
          </c:val>
          <c:smooth val="0"/>
          <c:extLst>
            <c:ext xmlns:c16="http://schemas.microsoft.com/office/drawing/2014/chart" uri="{C3380CC4-5D6E-409C-BE32-E72D297353CC}">
              <c16:uniqueId val="{00000012-47A0-4B99-B5E7-CFD9FA9918E4}"/>
            </c:ext>
          </c:extLst>
        </c:ser>
        <c:ser>
          <c:idx val="19"/>
          <c:order val="19"/>
          <c:tx>
            <c:v>lɪkɔ́kɔ</c:v>
          </c:tx>
          <c:spPr>
            <a:ln w="28575" cap="rnd">
              <a:solidFill>
                <a:srgbClr val="FFC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'tab2sorted(2F&lt;2000)'!$I$3:$N$3</c:f>
              <c:strCache>
                <c:ptCount val="6"/>
                <c:pt idx="0">
                  <c:v>F1 (0.125)</c:v>
                </c:pt>
                <c:pt idx="1">
                  <c:v>F1 (0.25)</c:v>
                </c:pt>
                <c:pt idx="2">
                  <c:v>F1 (0.375)</c:v>
                </c:pt>
                <c:pt idx="3">
                  <c:v>F1 (0.5)</c:v>
                </c:pt>
                <c:pt idx="4">
                  <c:v>F1 (0.625)</c:v>
                </c:pt>
                <c:pt idx="5">
                  <c:v>F1 (0.75)</c:v>
                </c:pt>
              </c:strCache>
            </c:strRef>
          </c:cat>
          <c:val>
            <c:numRef>
              <c:f>'tab2sorted(2F&lt;2000)'!$I$85:$N$85</c:f>
              <c:numCache>
                <c:formatCode>General</c:formatCode>
                <c:ptCount val="6"/>
                <c:pt idx="0">
                  <c:v>481</c:v>
                </c:pt>
                <c:pt idx="1">
                  <c:v>540</c:v>
                </c:pt>
                <c:pt idx="2">
                  <c:v>542</c:v>
                </c:pt>
                <c:pt idx="3">
                  <c:v>536</c:v>
                </c:pt>
                <c:pt idx="4">
                  <c:v>515</c:v>
                </c:pt>
                <c:pt idx="5">
                  <c:v>499</c:v>
                </c:pt>
              </c:numCache>
            </c:numRef>
          </c:val>
          <c:smooth val="0"/>
          <c:extLst>
            <c:ext xmlns:c16="http://schemas.microsoft.com/office/drawing/2014/chart" uri="{C3380CC4-5D6E-409C-BE32-E72D297353CC}">
              <c16:uniqueId val="{00000013-47A0-4B99-B5E7-CFD9FA9918E4}"/>
            </c:ext>
          </c:extLst>
        </c:ser>
        <c:ser>
          <c:idx val="20"/>
          <c:order val="20"/>
          <c:tx>
            <c:v>lɪkɔ́kɔ</c:v>
          </c:tx>
          <c:spPr>
            <a:ln w="28575" cap="rnd">
              <a:solidFill>
                <a:srgbClr val="FFC0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'tab2sorted(2F&lt;2000)'!$I$86:$N$86</c:f>
              <c:numCache>
                <c:formatCode>General</c:formatCode>
                <c:ptCount val="6"/>
                <c:pt idx="0">
                  <c:v>486</c:v>
                </c:pt>
                <c:pt idx="1">
                  <c:v>524</c:v>
                </c:pt>
                <c:pt idx="2">
                  <c:v>526</c:v>
                </c:pt>
                <c:pt idx="3">
                  <c:v>521</c:v>
                </c:pt>
                <c:pt idx="4">
                  <c:v>517</c:v>
                </c:pt>
                <c:pt idx="5">
                  <c:v>479</c:v>
                </c:pt>
              </c:numCache>
            </c:numRef>
          </c:val>
          <c:smooth val="0"/>
          <c:extLst>
            <c:ext xmlns:c16="http://schemas.microsoft.com/office/drawing/2014/chart" uri="{C3380CC4-5D6E-409C-BE32-E72D297353CC}">
              <c16:uniqueId val="{00000014-47A0-4B99-B5E7-CFD9FA9918E4}"/>
            </c:ext>
          </c:extLst>
        </c:ser>
        <c:ser>
          <c:idx val="21"/>
          <c:order val="21"/>
          <c:tx>
            <c:v>lɪkɔ́kɔ</c:v>
          </c:tx>
          <c:spPr>
            <a:ln w="28575" cap="rnd">
              <a:solidFill>
                <a:srgbClr val="FFC0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'tab2sorted(2F&lt;2000)'!$I$87:$N$87</c:f>
              <c:numCache>
                <c:formatCode>General</c:formatCode>
                <c:ptCount val="6"/>
                <c:pt idx="0">
                  <c:v>488</c:v>
                </c:pt>
                <c:pt idx="1">
                  <c:v>510</c:v>
                </c:pt>
                <c:pt idx="2">
                  <c:v>512</c:v>
                </c:pt>
                <c:pt idx="3">
                  <c:v>520</c:v>
                </c:pt>
                <c:pt idx="4">
                  <c:v>518</c:v>
                </c:pt>
                <c:pt idx="5">
                  <c:v>524</c:v>
                </c:pt>
              </c:numCache>
            </c:numRef>
          </c:val>
          <c:smooth val="0"/>
          <c:extLst>
            <c:ext xmlns:c16="http://schemas.microsoft.com/office/drawing/2014/chart" uri="{C3380CC4-5D6E-409C-BE32-E72D297353CC}">
              <c16:uniqueId val="{00000015-47A0-4B99-B5E7-CFD9FA9918E4}"/>
            </c:ext>
          </c:extLst>
        </c:ser>
        <c:ser>
          <c:idx val="22"/>
          <c:order val="22"/>
          <c:tx>
            <c:v>lɪkɔ́kɔ</c:v>
          </c:tx>
          <c:spPr>
            <a:ln w="28575" cap="rnd">
              <a:solidFill>
                <a:srgbClr val="FFC0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'tab2sorted(2F&lt;2000)'!$I$88:$N$88</c:f>
              <c:numCache>
                <c:formatCode>General</c:formatCode>
                <c:ptCount val="6"/>
                <c:pt idx="0">
                  <c:v>498</c:v>
                </c:pt>
                <c:pt idx="1">
                  <c:v>529</c:v>
                </c:pt>
                <c:pt idx="2">
                  <c:v>539</c:v>
                </c:pt>
                <c:pt idx="3">
                  <c:v>558</c:v>
                </c:pt>
                <c:pt idx="4">
                  <c:v>550</c:v>
                </c:pt>
                <c:pt idx="5">
                  <c:v>512</c:v>
                </c:pt>
              </c:numCache>
            </c:numRef>
          </c:val>
          <c:smooth val="0"/>
          <c:extLst>
            <c:ext xmlns:c16="http://schemas.microsoft.com/office/drawing/2014/chart" uri="{C3380CC4-5D6E-409C-BE32-E72D297353CC}">
              <c16:uniqueId val="{00000016-47A0-4B99-B5E7-CFD9FA9918E4}"/>
            </c:ext>
          </c:extLst>
        </c:ser>
        <c:ser>
          <c:idx val="23"/>
          <c:order val="23"/>
          <c:tx>
            <c:v>lɪkɔ́kɔ</c:v>
          </c:tx>
          <c:spPr>
            <a:ln w="28575" cap="rnd">
              <a:solidFill>
                <a:srgbClr val="FFC000"/>
              </a:solidFill>
              <a:round/>
            </a:ln>
            <a:effectLst/>
          </c:spPr>
          <c:marker>
            <c:symbol val="none"/>
          </c:marker>
          <c:cat>
            <c:strRef>
              <c:f>'tab2sorted(2F&lt;2000)'!$I$3:$N$3</c:f>
              <c:strCache>
                <c:ptCount val="6"/>
                <c:pt idx="0">
                  <c:v>F1 (0.125)</c:v>
                </c:pt>
                <c:pt idx="1">
                  <c:v>F1 (0.25)</c:v>
                </c:pt>
                <c:pt idx="2">
                  <c:v>F1 (0.375)</c:v>
                </c:pt>
                <c:pt idx="3">
                  <c:v>F1 (0.5)</c:v>
                </c:pt>
                <c:pt idx="4">
                  <c:v>F1 (0.625)</c:v>
                </c:pt>
                <c:pt idx="5">
                  <c:v>F1 (0.75)</c:v>
                </c:pt>
              </c:strCache>
            </c:strRef>
          </c:cat>
          <c:val>
            <c:numRef>
              <c:f>'tab2sorted(2F&lt;2000)'!$I$89:$N$89</c:f>
              <c:numCache>
                <c:formatCode>General</c:formatCode>
                <c:ptCount val="6"/>
                <c:pt idx="0">
                  <c:v>495</c:v>
                </c:pt>
                <c:pt idx="1">
                  <c:v>527</c:v>
                </c:pt>
                <c:pt idx="2">
                  <c:v>561</c:v>
                </c:pt>
                <c:pt idx="3">
                  <c:v>556</c:v>
                </c:pt>
                <c:pt idx="4">
                  <c:v>531</c:v>
                </c:pt>
                <c:pt idx="5">
                  <c:v>492</c:v>
                </c:pt>
              </c:numCache>
            </c:numRef>
          </c:val>
          <c:smooth val="0"/>
          <c:extLst>
            <c:ext xmlns:c16="http://schemas.microsoft.com/office/drawing/2014/chart" uri="{C3380CC4-5D6E-409C-BE32-E72D297353CC}">
              <c16:uniqueId val="{00000017-47A0-4B99-B5E7-CFD9FA9918E4}"/>
            </c:ext>
          </c:extLst>
        </c:ser>
        <c:dLbls>
          <c:showLegendKey val="0"/>
          <c:showVal val="0"/>
          <c:showCatName val="0"/>
          <c:showSerName val="0"/>
          <c:showPercent val="0"/>
          <c:showBubbleSize val="0"/>
        </c:dLbls>
        <c:smooth val="0"/>
        <c:axId val="480350640"/>
        <c:axId val="480354904"/>
      </c:lineChart>
      <c:catAx>
        <c:axId val="480350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0354904"/>
        <c:crosses val="autoZero"/>
        <c:auto val="1"/>
        <c:lblAlgn val="ctr"/>
        <c:lblOffset val="100"/>
        <c:noMultiLvlLbl val="0"/>
      </c:catAx>
      <c:valAx>
        <c:axId val="480354904"/>
        <c:scaling>
          <c:orientation val="minMax"/>
          <c:max val="60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az-Latn-AZ"/>
                  <a:t>F1 (Hz)</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0350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0.14262</cdr:x>
      <cdr:y>0.12408</cdr:y>
    </cdr:from>
    <cdr:to>
      <cdr:x>0.1877</cdr:x>
      <cdr:y>0.17803</cdr:y>
    </cdr:to>
    <cdr:sp macro="" textlink="">
      <cdr:nvSpPr>
        <cdr:cNvPr id="2" name="Textfeld 1"/>
        <cdr:cNvSpPr txBox="1"/>
      </cdr:nvSpPr>
      <cdr:spPr>
        <a:xfrm xmlns:a="http://schemas.openxmlformats.org/drawingml/2006/main">
          <a:off x="1325880" y="744855"/>
          <a:ext cx="419100" cy="323850"/>
        </a:xfrm>
        <a:prstGeom xmlns:a="http://schemas.openxmlformats.org/drawingml/2006/main" prst="rect">
          <a:avLst/>
        </a:prstGeom>
      </cdr:spPr>
      <cdr:txBody>
        <a:bodyPr xmlns:a="http://schemas.openxmlformats.org/drawingml/2006/main" vertOverflow="clip" wrap="none" lIns="0" tIns="0" rIns="0" bIns="0" rtlCol="0"/>
        <a:lstStyle xmlns:a="http://schemas.openxmlformats.org/drawingml/2006/main"/>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i</a:t>
          </a:r>
          <a:endParaRPr lang="de-DE" sz="2000" b="1" i="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0.37719</cdr:x>
      <cdr:y>0.47782</cdr:y>
    </cdr:from>
    <cdr:to>
      <cdr:x>0.42227</cdr:x>
      <cdr:y>0.53177</cdr:y>
    </cdr:to>
    <cdr:sp macro="" textlink="">
      <cdr:nvSpPr>
        <cdr:cNvPr id="3" name="Textfeld 1"/>
        <cdr:cNvSpPr txBox="1"/>
      </cdr:nvSpPr>
      <cdr:spPr>
        <a:xfrm xmlns:a="http://schemas.openxmlformats.org/drawingml/2006/main">
          <a:off x="3506470" y="286829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ê</a:t>
          </a:r>
          <a:r>
            <a:rPr lang="az-Latn-AZ" sz="2000" b="1" i="1" baseline="0">
              <a:latin typeface="Charis SIL" panose="02000500060000020004" pitchFamily="2" charset="0"/>
              <a:ea typeface="Charis SIL" panose="02000500060000020004" pitchFamily="2" charset="0"/>
              <a:cs typeface="Charis SIL" panose="02000500060000020004" pitchFamily="2" charset="0"/>
            </a:rPr>
            <a:t> </a:t>
          </a:r>
          <a:r>
            <a:rPr lang="az-Latn-AZ" sz="2000" b="1" baseline="0">
              <a:latin typeface="Charis SIL" panose="02000500060000020004" pitchFamily="2" charset="0"/>
              <a:ea typeface="Charis SIL" panose="02000500060000020004" pitchFamily="2" charset="0"/>
              <a:cs typeface="Charis SIL" panose="02000500060000020004" pitchFamily="2" charset="0"/>
            </a:rPr>
            <a:t>[ɛ] </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0.19686</cdr:x>
      <cdr:y>0.25123</cdr:y>
    </cdr:from>
    <cdr:to>
      <cdr:x>0.24194</cdr:x>
      <cdr:y>0.30518</cdr:y>
    </cdr:to>
    <cdr:sp macro="" textlink="">
      <cdr:nvSpPr>
        <cdr:cNvPr id="4" name="Textfeld 1"/>
        <cdr:cNvSpPr txBox="1"/>
      </cdr:nvSpPr>
      <cdr:spPr>
        <a:xfrm xmlns:a="http://schemas.openxmlformats.org/drawingml/2006/main">
          <a:off x="1830070" y="150812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e</a:t>
          </a:r>
          <a:r>
            <a:rPr lang="az-Latn-AZ" sz="2000" b="1" baseline="0">
              <a:latin typeface="Charis SIL" panose="02000500060000020004" pitchFamily="2" charset="0"/>
              <a:ea typeface="Charis SIL" panose="02000500060000020004" pitchFamily="2" charset="0"/>
              <a:cs typeface="Charis SIL" panose="02000500060000020004" pitchFamily="2" charset="0"/>
            </a:rPr>
            <a:t> [e]</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0.63436</cdr:x>
      <cdr:y>0.75106</cdr:y>
    </cdr:from>
    <cdr:to>
      <cdr:x>0.69918</cdr:x>
      <cdr:y>0.80501</cdr:y>
    </cdr:to>
    <cdr:sp macro="" textlink="">
      <cdr:nvSpPr>
        <cdr:cNvPr id="5" name="Textfeld 1"/>
        <cdr:cNvSpPr txBox="1"/>
      </cdr:nvSpPr>
      <cdr:spPr>
        <a:xfrm xmlns:a="http://schemas.openxmlformats.org/drawingml/2006/main">
          <a:off x="5897244" y="4508500"/>
          <a:ext cx="602615"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baseline="0">
              <a:latin typeface="Charis SIL" panose="02000500060000020004" pitchFamily="2" charset="0"/>
              <a:ea typeface="Charis SIL" panose="02000500060000020004" pitchFamily="2" charset="0"/>
              <a:cs typeface="Charis SIL" panose="02000500060000020004" pitchFamily="2" charset="0"/>
            </a:rPr>
            <a:t>a</a:t>
          </a:r>
          <a:r>
            <a:rPr lang="az-Latn-AZ" sz="2000" b="1" baseline="0">
              <a:latin typeface="Charis SIL" panose="02000500060000020004" pitchFamily="2" charset="0"/>
              <a:ea typeface="Charis SIL" panose="02000500060000020004" pitchFamily="2" charset="0"/>
              <a:cs typeface="Charis SIL" panose="02000500060000020004" pitchFamily="2" charset="0"/>
            </a:rPr>
            <a:t> </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0.93579</cdr:x>
      <cdr:y>0.11065</cdr:y>
    </cdr:from>
    <cdr:to>
      <cdr:x>0.98087</cdr:x>
      <cdr:y>0.1646</cdr:y>
    </cdr:to>
    <cdr:sp macro="" textlink="">
      <cdr:nvSpPr>
        <cdr:cNvPr id="6" name="Textfeld 1"/>
        <cdr:cNvSpPr txBox="1"/>
      </cdr:nvSpPr>
      <cdr:spPr>
        <a:xfrm xmlns:a="http://schemas.openxmlformats.org/drawingml/2006/main">
          <a:off x="8699500" y="664210"/>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u</a:t>
          </a:r>
          <a:endParaRPr lang="de-DE" sz="2000" b="1" i="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0.81072</cdr:x>
      <cdr:y>0.4298</cdr:y>
    </cdr:from>
    <cdr:to>
      <cdr:x>0.85581</cdr:x>
      <cdr:y>0.48374</cdr:y>
    </cdr:to>
    <cdr:sp macro="" textlink="">
      <cdr:nvSpPr>
        <cdr:cNvPr id="7" name="Textfeld 1"/>
        <cdr:cNvSpPr txBox="1"/>
      </cdr:nvSpPr>
      <cdr:spPr>
        <a:xfrm xmlns:a="http://schemas.openxmlformats.org/drawingml/2006/main">
          <a:off x="7536815" y="258000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baseline="0">
              <a:latin typeface="Charis SIL" panose="02000500060000020004" pitchFamily="2" charset="0"/>
              <a:ea typeface="Charis SIL" panose="02000500060000020004" pitchFamily="2" charset="0"/>
              <a:cs typeface="Charis SIL" panose="02000500060000020004" pitchFamily="2" charset="0"/>
            </a:rPr>
            <a:t>o</a:t>
          </a:r>
          <a:r>
            <a:rPr lang="az-Latn-AZ" sz="2000" b="1" baseline="0">
              <a:latin typeface="Charis SIL" panose="02000500060000020004" pitchFamily="2" charset="0"/>
              <a:ea typeface="Charis SIL" panose="02000500060000020004" pitchFamily="2" charset="0"/>
              <a:cs typeface="Charis SIL" panose="02000500060000020004" pitchFamily="2" charset="0"/>
            </a:rPr>
            <a:t>̂ [ɔ] </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0.88347</cdr:x>
      <cdr:y>0.25525</cdr:y>
    </cdr:from>
    <cdr:to>
      <cdr:x>0.92855</cdr:x>
      <cdr:y>0.3092</cdr:y>
    </cdr:to>
    <cdr:sp macro="" textlink="">
      <cdr:nvSpPr>
        <cdr:cNvPr id="8" name="Textfeld 1"/>
        <cdr:cNvSpPr txBox="1"/>
      </cdr:nvSpPr>
      <cdr:spPr>
        <a:xfrm xmlns:a="http://schemas.openxmlformats.org/drawingml/2006/main">
          <a:off x="8213090" y="153225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baseline="0">
              <a:latin typeface="Charis SIL" panose="02000500060000020004" pitchFamily="2" charset="0"/>
              <a:ea typeface="Charis SIL" panose="02000500060000020004" pitchFamily="2" charset="0"/>
              <a:cs typeface="Charis SIL" panose="02000500060000020004" pitchFamily="2" charset="0"/>
            </a:rPr>
            <a:t>o</a:t>
          </a:r>
          <a:r>
            <a:rPr lang="az-Latn-AZ" sz="2000" b="1" baseline="0">
              <a:latin typeface="Charis SIL" panose="02000500060000020004" pitchFamily="2" charset="0"/>
              <a:ea typeface="Charis SIL" panose="02000500060000020004" pitchFamily="2" charset="0"/>
              <a:cs typeface="Charis SIL" panose="02000500060000020004" pitchFamily="2" charset="0"/>
            </a:rPr>
            <a:t> [o]</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0.08579</cdr:x>
      <cdr:y>0.76502</cdr:y>
    </cdr:from>
    <cdr:to>
      <cdr:x>0.13087</cdr:x>
      <cdr:y>0.81897</cdr:y>
    </cdr:to>
    <cdr:sp macro="" textlink="">
      <cdr:nvSpPr>
        <cdr:cNvPr id="9" name="Textfeld 1"/>
        <cdr:cNvSpPr txBox="1"/>
      </cdr:nvSpPr>
      <cdr:spPr>
        <a:xfrm xmlns:a="http://schemas.openxmlformats.org/drawingml/2006/main">
          <a:off x="797560" y="4592320"/>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800" b="1">
              <a:latin typeface="Charis SIL" panose="02000500060000020004" pitchFamily="2" charset="0"/>
              <a:ea typeface="Charis SIL" panose="02000500060000020004" pitchFamily="2" charset="0"/>
              <a:cs typeface="Charis SIL" panose="02000500060000020004" pitchFamily="2" charset="0"/>
            </a:rPr>
            <a:t>Vowels preceding /Ca#/</a:t>
          </a:r>
        </a:p>
        <a:p xmlns:a="http://schemas.openxmlformats.org/drawingml/2006/main">
          <a:r>
            <a:rPr lang="az-Latn-AZ" sz="1800" b="0">
              <a:latin typeface="Charis SIL" panose="02000500060000020004" pitchFamily="2" charset="0"/>
              <a:ea typeface="Charis SIL" panose="02000500060000020004" pitchFamily="2" charset="0"/>
              <a:cs typeface="Charis SIL" panose="02000500060000020004" pitchFamily="2" charset="0"/>
            </a:rPr>
            <a:t>as in </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l</a:t>
          </a:r>
          <a:r>
            <a:rPr lang="az-Latn-AZ" sz="1800" b="1" i="1">
              <a:solidFill>
                <a:srgbClr val="0033CC"/>
              </a:solidFill>
              <a:latin typeface="Charis SIL" panose="02000500060000020004" pitchFamily="2" charset="0"/>
              <a:ea typeface="Charis SIL" panose="02000500060000020004" pitchFamily="2" charset="0"/>
              <a:cs typeface="Charis SIL" panose="02000500060000020004" pitchFamily="2" charset="0"/>
            </a:rPr>
            <a:t>e</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ma, l</a:t>
          </a:r>
          <a:r>
            <a:rPr lang="az-Latn-AZ" sz="1800" b="1" i="1">
              <a:solidFill>
                <a:srgbClr val="0033CC"/>
              </a:solidFill>
              <a:latin typeface="Charis SIL" panose="02000500060000020004" pitchFamily="2" charset="0"/>
              <a:ea typeface="Charis SIL" panose="02000500060000020004" pitchFamily="2" charset="0"/>
              <a:cs typeface="Charis SIL" panose="02000500060000020004" pitchFamily="2" charset="0"/>
            </a:rPr>
            <a:t>ê</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ma, b</a:t>
          </a:r>
          <a:r>
            <a:rPr lang="az-Latn-AZ" sz="1800" b="1" i="1">
              <a:solidFill>
                <a:srgbClr val="0033CC"/>
              </a:solidFill>
              <a:latin typeface="Charis SIL" panose="02000500060000020004" pitchFamily="2" charset="0"/>
              <a:ea typeface="Charis SIL" panose="02000500060000020004" pitchFamily="2" charset="0"/>
              <a:cs typeface="Charis SIL" panose="02000500060000020004" pitchFamily="2" charset="0"/>
            </a:rPr>
            <a:t>a</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la ...</a:t>
          </a:r>
          <a:endParaRPr lang="de-DE" sz="1600" b="0">
            <a:solidFill>
              <a:srgbClr val="0033CC"/>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0.14235</cdr:x>
      <cdr:y>0.11837</cdr:y>
    </cdr:from>
    <cdr:to>
      <cdr:x>0.18743</cdr:x>
      <cdr:y>0.17232</cdr:y>
    </cdr:to>
    <cdr:sp macro="" textlink="">
      <cdr:nvSpPr>
        <cdr:cNvPr id="9" name="Textfeld 1"/>
        <cdr:cNvSpPr txBox="1"/>
      </cdr:nvSpPr>
      <cdr:spPr>
        <a:xfrm xmlns:a="http://schemas.openxmlformats.org/drawingml/2006/main">
          <a:off x="1323340" y="71056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i</a:t>
          </a:r>
          <a:endParaRPr lang="de-DE" sz="1600" b="1" i="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0.37691</cdr:x>
      <cdr:y>0.47211</cdr:y>
    </cdr:from>
    <cdr:to>
      <cdr:x>0.42199</cdr:x>
      <cdr:y>0.52606</cdr:y>
    </cdr:to>
    <cdr:sp macro="" textlink="">
      <cdr:nvSpPr>
        <cdr:cNvPr id="10" name="Textfeld 1"/>
        <cdr:cNvSpPr txBox="1"/>
      </cdr:nvSpPr>
      <cdr:spPr>
        <a:xfrm xmlns:a="http://schemas.openxmlformats.org/drawingml/2006/main">
          <a:off x="3503930" y="283400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ê</a:t>
          </a:r>
          <a:r>
            <a:rPr lang="az-Latn-AZ" sz="1600" b="1" i="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 </a:t>
          </a:r>
          <a:r>
            <a:rPr lang="az-Latn-AZ" sz="1600" b="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[ɛ] </a:t>
          </a:r>
          <a:endParaRPr lang="de-DE" sz="1600" b="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0.19658</cdr:x>
      <cdr:y>0.24552</cdr:y>
    </cdr:from>
    <cdr:to>
      <cdr:x>0.24167</cdr:x>
      <cdr:y>0.29947</cdr:y>
    </cdr:to>
    <cdr:sp macro="" textlink="">
      <cdr:nvSpPr>
        <cdr:cNvPr id="11" name="Textfeld 1"/>
        <cdr:cNvSpPr txBox="1"/>
      </cdr:nvSpPr>
      <cdr:spPr>
        <a:xfrm xmlns:a="http://schemas.openxmlformats.org/drawingml/2006/main">
          <a:off x="1827530" y="147383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e</a:t>
          </a:r>
          <a:r>
            <a:rPr lang="az-Latn-AZ" sz="1600" b="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 [e]</a:t>
          </a:r>
          <a:endParaRPr lang="de-DE" sz="1600" b="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0.63408</cdr:x>
      <cdr:y>0.74535</cdr:y>
    </cdr:from>
    <cdr:to>
      <cdr:x>0.67917</cdr:x>
      <cdr:y>0.79929</cdr:y>
    </cdr:to>
    <cdr:sp macro="" textlink="">
      <cdr:nvSpPr>
        <cdr:cNvPr id="12" name="Textfeld 1"/>
        <cdr:cNvSpPr txBox="1"/>
      </cdr:nvSpPr>
      <cdr:spPr>
        <a:xfrm xmlns:a="http://schemas.openxmlformats.org/drawingml/2006/main">
          <a:off x="5894705" y="4474210"/>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a</a:t>
          </a:r>
          <a:r>
            <a:rPr lang="az-Latn-AZ" sz="1600" b="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 </a:t>
          </a:r>
          <a:endParaRPr lang="de-DE" sz="1600" b="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0.93552</cdr:x>
      <cdr:y>0.10494</cdr:y>
    </cdr:from>
    <cdr:to>
      <cdr:x>0.9806</cdr:x>
      <cdr:y>0.15889</cdr:y>
    </cdr:to>
    <cdr:sp macro="" textlink="">
      <cdr:nvSpPr>
        <cdr:cNvPr id="13" name="Textfeld 1"/>
        <cdr:cNvSpPr txBox="1"/>
      </cdr:nvSpPr>
      <cdr:spPr>
        <a:xfrm xmlns:a="http://schemas.openxmlformats.org/drawingml/2006/main">
          <a:off x="8696960" y="629920"/>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u</a:t>
          </a:r>
          <a:endParaRPr lang="de-DE" sz="1600" b="1" i="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0.81045</cdr:x>
      <cdr:y>0.42408</cdr:y>
    </cdr:from>
    <cdr:to>
      <cdr:x>0.85553</cdr:x>
      <cdr:y>0.47803</cdr:y>
    </cdr:to>
    <cdr:sp macro="" textlink="">
      <cdr:nvSpPr>
        <cdr:cNvPr id="14" name="Textfeld 1"/>
        <cdr:cNvSpPr txBox="1"/>
      </cdr:nvSpPr>
      <cdr:spPr>
        <a:xfrm xmlns:a="http://schemas.openxmlformats.org/drawingml/2006/main">
          <a:off x="7534275" y="254571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o</a:t>
          </a:r>
          <a:r>
            <a:rPr lang="az-Latn-AZ" sz="1600" b="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 [ɔ] </a:t>
          </a:r>
          <a:endParaRPr lang="de-DE" sz="1600" b="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0.8832</cdr:x>
      <cdr:y>0.24954</cdr:y>
    </cdr:from>
    <cdr:to>
      <cdr:x>0.92828</cdr:x>
      <cdr:y>0.30349</cdr:y>
    </cdr:to>
    <cdr:sp macro="" textlink="">
      <cdr:nvSpPr>
        <cdr:cNvPr id="15" name="Textfeld 1"/>
        <cdr:cNvSpPr txBox="1"/>
      </cdr:nvSpPr>
      <cdr:spPr>
        <a:xfrm xmlns:a="http://schemas.openxmlformats.org/drawingml/2006/main">
          <a:off x="8210550" y="149796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600" b="1" i="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o</a:t>
          </a:r>
          <a:r>
            <a:rPr lang="az-Latn-AZ" sz="1600" b="1" baseline="0">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rPr>
            <a:t> [o]</a:t>
          </a:r>
          <a:endParaRPr lang="de-DE" sz="1600" b="1">
            <a:solidFill>
              <a:schemeClr val="tx1">
                <a:lumMod val="50000"/>
                <a:lumOff val="50000"/>
              </a:schemeClr>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0.10757</cdr:x>
      <cdr:y>0.73576</cdr:y>
    </cdr:from>
    <cdr:to>
      <cdr:x>0.15265</cdr:x>
      <cdr:y>0.78971</cdr:y>
    </cdr:to>
    <cdr:sp macro="" textlink="">
      <cdr:nvSpPr>
        <cdr:cNvPr id="16" name="Textfeld 1"/>
        <cdr:cNvSpPr txBox="1"/>
      </cdr:nvSpPr>
      <cdr:spPr>
        <a:xfrm xmlns:a="http://schemas.openxmlformats.org/drawingml/2006/main">
          <a:off x="719612" y="3178485"/>
          <a:ext cx="301564" cy="23306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1800" b="1">
              <a:latin typeface="Charis SIL" panose="02000500060000020004" pitchFamily="2" charset="0"/>
              <a:ea typeface="Charis SIL" panose="02000500060000020004" pitchFamily="2" charset="0"/>
              <a:cs typeface="Charis SIL" panose="02000500060000020004" pitchFamily="2" charset="0"/>
            </a:rPr>
            <a:t>Vowels preceding/Ci#/~/Cu#/</a:t>
          </a:r>
        </a:p>
        <a:p xmlns:a="http://schemas.openxmlformats.org/drawingml/2006/main">
          <a:r>
            <a:rPr lang="az-Latn-AZ" sz="1800" b="0">
              <a:latin typeface="Charis SIL" panose="02000500060000020004" pitchFamily="2" charset="0"/>
              <a:ea typeface="Charis SIL" panose="02000500060000020004" pitchFamily="2" charset="0"/>
              <a:cs typeface="Charis SIL" panose="02000500060000020004" pitchFamily="2" charset="0"/>
            </a:rPr>
            <a:t>as in </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l</a:t>
          </a:r>
          <a:r>
            <a:rPr lang="az-Latn-AZ" sz="1800" b="1" i="1">
              <a:solidFill>
                <a:srgbClr val="0033CC"/>
              </a:solidFill>
              <a:latin typeface="Charis SIL" panose="02000500060000020004" pitchFamily="2" charset="0"/>
              <a:ea typeface="Charis SIL" panose="02000500060000020004" pitchFamily="2" charset="0"/>
              <a:cs typeface="Charis SIL" panose="02000500060000020004" pitchFamily="2" charset="0"/>
            </a:rPr>
            <a:t>e</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milê,</a:t>
          </a:r>
          <a:r>
            <a:rPr lang="az-Latn-AZ" sz="1800" b="0" i="1" baseline="0">
              <a:solidFill>
                <a:srgbClr val="0033CC"/>
              </a:solidFill>
              <a:latin typeface="Charis SIL" panose="02000500060000020004" pitchFamily="2" charset="0"/>
              <a:ea typeface="Charis SIL" panose="02000500060000020004" pitchFamily="2" charset="0"/>
              <a:cs typeface="Charis SIL" panose="02000500060000020004" pitchFamily="2" charset="0"/>
            </a:rPr>
            <a:t> l</a:t>
          </a:r>
          <a:r>
            <a:rPr lang="az-Latn-AZ" sz="1800" b="1" i="1" baseline="0">
              <a:solidFill>
                <a:srgbClr val="0033CC"/>
              </a:solidFill>
              <a:latin typeface="Charis SIL" panose="02000500060000020004" pitchFamily="2" charset="0"/>
              <a:ea typeface="Charis SIL" panose="02000500060000020004" pitchFamily="2" charset="0"/>
              <a:cs typeface="Charis SIL" panose="02000500060000020004" pitchFamily="2" charset="0"/>
            </a:rPr>
            <a:t>ê</a:t>
          </a:r>
          <a:r>
            <a:rPr lang="az-Latn-AZ" sz="1800" b="0" i="1" baseline="0">
              <a:solidFill>
                <a:srgbClr val="0033CC"/>
              </a:solidFill>
              <a:latin typeface="Charis SIL" panose="02000500060000020004" pitchFamily="2" charset="0"/>
              <a:ea typeface="Charis SIL" panose="02000500060000020004" pitchFamily="2" charset="0"/>
              <a:cs typeface="Charis SIL" panose="02000500060000020004" pitchFamily="2" charset="0"/>
            </a:rPr>
            <a:t>mile, t</a:t>
          </a:r>
          <a:r>
            <a:rPr lang="az-Latn-AZ" sz="1800" b="1" i="1" baseline="0">
              <a:solidFill>
                <a:srgbClr val="0033CC"/>
              </a:solidFill>
              <a:latin typeface="Charis SIL" panose="02000500060000020004" pitchFamily="2" charset="0"/>
              <a:ea typeface="Charis SIL" panose="02000500060000020004" pitchFamily="2" charset="0"/>
              <a:cs typeface="Charis SIL" panose="02000500060000020004" pitchFamily="2" charset="0"/>
            </a:rPr>
            <a:t>a</a:t>
          </a:r>
          <a:r>
            <a:rPr lang="az-Latn-AZ" sz="1800" b="0" i="1" baseline="0">
              <a:solidFill>
                <a:srgbClr val="0033CC"/>
              </a:solidFill>
              <a:latin typeface="Charis SIL" panose="02000500060000020004" pitchFamily="2" charset="0"/>
              <a:ea typeface="Charis SIL" panose="02000500060000020004" pitchFamily="2" charset="0"/>
              <a:cs typeface="Charis SIL" panose="02000500060000020004" pitchFamily="2" charset="0"/>
            </a:rPr>
            <a:t>u </a:t>
          </a:r>
          <a:r>
            <a:rPr lang="az-Latn-AZ" sz="1800" b="0" i="1">
              <a:solidFill>
                <a:srgbClr val="0033CC"/>
              </a:solidFill>
              <a:latin typeface="Charis SIL" panose="02000500060000020004" pitchFamily="2" charset="0"/>
              <a:ea typeface="Charis SIL" panose="02000500060000020004" pitchFamily="2" charset="0"/>
              <a:cs typeface="Charis SIL" panose="02000500060000020004" pitchFamily="2" charset="0"/>
            </a:rPr>
            <a:t>...</a:t>
          </a:r>
          <a:endParaRPr lang="de-DE" sz="1600" b="0">
            <a:solidFill>
              <a:srgbClr val="0033CC"/>
            </a:solidFill>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0.16175</cdr:x>
      <cdr:y>0.1463</cdr:y>
    </cdr:from>
    <cdr:to>
      <cdr:x>0.20683</cdr:x>
      <cdr:y>0.20025</cdr:y>
    </cdr:to>
    <cdr:sp macro="" textlink="">
      <cdr:nvSpPr>
        <cdr:cNvPr id="17" name="Textfeld 1"/>
        <cdr:cNvSpPr txBox="1"/>
      </cdr:nvSpPr>
      <cdr:spPr>
        <a:xfrm xmlns:a="http://schemas.openxmlformats.org/drawingml/2006/main">
          <a:off x="1503680" y="87820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i</a:t>
          </a:r>
          <a:endParaRPr lang="de-DE" sz="2000" b="1" i="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0.375</cdr:x>
      <cdr:y>0.29947</cdr:y>
    </cdr:from>
    <cdr:to>
      <cdr:x>0.42008</cdr:x>
      <cdr:y>0.35342</cdr:y>
    </cdr:to>
    <cdr:sp macro="" textlink="">
      <cdr:nvSpPr>
        <cdr:cNvPr id="18" name="Textfeld 1"/>
        <cdr:cNvSpPr txBox="1"/>
      </cdr:nvSpPr>
      <cdr:spPr>
        <a:xfrm xmlns:a="http://schemas.openxmlformats.org/drawingml/2006/main">
          <a:off x="3486150" y="179768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ê</a:t>
          </a:r>
          <a:r>
            <a:rPr lang="az-Latn-AZ" sz="2000" b="1" i="1" baseline="0">
              <a:latin typeface="Charis SIL" panose="02000500060000020004" pitchFamily="2" charset="0"/>
              <a:ea typeface="Charis SIL" panose="02000500060000020004" pitchFamily="2" charset="0"/>
              <a:cs typeface="Charis SIL" panose="02000500060000020004" pitchFamily="2" charset="0"/>
            </a:rPr>
            <a:t> </a:t>
          </a:r>
          <a:r>
            <a:rPr lang="az-Latn-AZ" sz="2000" b="1" baseline="0">
              <a:latin typeface="Charis SIL" panose="02000500060000020004" pitchFamily="2" charset="0"/>
              <a:ea typeface="Charis SIL" panose="02000500060000020004" pitchFamily="2" charset="0"/>
              <a:cs typeface="Charis SIL" panose="02000500060000020004" pitchFamily="2" charset="0"/>
            </a:rPr>
            <a:t>[ɛ̝</a:t>
          </a:r>
          <a:r>
            <a:rPr lang="de-DE" sz="2000" b="1" baseline="0">
              <a:latin typeface="Charis SIL" panose="02000500060000020004" pitchFamily="2" charset="0"/>
              <a:ea typeface="Charis SIL" panose="02000500060000020004" pitchFamily="2" charset="0"/>
              <a:cs typeface="Charis SIL" panose="02000500060000020004" pitchFamily="2" charset="0"/>
            </a:rPr>
            <a:t>]</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0.30671</cdr:x>
      <cdr:y>0.12696</cdr:y>
    </cdr:from>
    <cdr:to>
      <cdr:x>0.35179</cdr:x>
      <cdr:y>0.18091</cdr:y>
    </cdr:to>
    <cdr:sp macro="" textlink="">
      <cdr:nvSpPr>
        <cdr:cNvPr id="19" name="Textfeld 1"/>
        <cdr:cNvSpPr txBox="1"/>
      </cdr:nvSpPr>
      <cdr:spPr>
        <a:xfrm xmlns:a="http://schemas.openxmlformats.org/drawingml/2006/main">
          <a:off x="2051760" y="548460"/>
          <a:ext cx="301564" cy="23306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e</a:t>
          </a:r>
          <a:r>
            <a:rPr lang="az-Latn-AZ" sz="2000" b="1" baseline="0">
              <a:latin typeface="Charis SIL" panose="02000500060000020004" pitchFamily="2" charset="0"/>
              <a:ea typeface="Charis SIL" panose="02000500060000020004" pitchFamily="2" charset="0"/>
              <a:cs typeface="Charis SIL" panose="02000500060000020004" pitchFamily="2" charset="0"/>
            </a:rPr>
            <a:t> [</a:t>
          </a:r>
          <a:r>
            <a:rPr lang="de-DE" sz="2000" b="1" baseline="0">
              <a:latin typeface="Charis SIL" panose="02000500060000020004" pitchFamily="2" charset="0"/>
              <a:ea typeface="Charis SIL" panose="02000500060000020004" pitchFamily="2" charset="0"/>
              <a:cs typeface="Charis SIL" panose="02000500060000020004" pitchFamily="2" charset="0"/>
            </a:rPr>
            <a:t>e̝</a:t>
          </a:r>
          <a:r>
            <a:rPr lang="az-Latn-AZ" sz="2000" b="1" baseline="0">
              <a:latin typeface="Charis SIL" panose="02000500060000020004" pitchFamily="2" charset="0"/>
              <a:ea typeface="Charis SIL" panose="02000500060000020004" pitchFamily="2" charset="0"/>
              <a:cs typeface="Charis SIL" panose="02000500060000020004" pitchFamily="2" charset="0"/>
            </a:rPr>
            <a:t>]</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0.62964</cdr:x>
      <cdr:y>0.57701</cdr:y>
    </cdr:from>
    <cdr:to>
      <cdr:x>0.69446</cdr:x>
      <cdr:y>0.63096</cdr:y>
    </cdr:to>
    <cdr:sp macro="" textlink="">
      <cdr:nvSpPr>
        <cdr:cNvPr id="20" name="Textfeld 1"/>
        <cdr:cNvSpPr txBox="1"/>
      </cdr:nvSpPr>
      <cdr:spPr>
        <a:xfrm xmlns:a="http://schemas.openxmlformats.org/drawingml/2006/main">
          <a:off x="4212000" y="2492676"/>
          <a:ext cx="433615" cy="23306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baseline="0">
              <a:latin typeface="Charis SIL" panose="02000500060000020004" pitchFamily="2" charset="0"/>
              <a:ea typeface="Charis SIL" panose="02000500060000020004" pitchFamily="2" charset="0"/>
              <a:cs typeface="Charis SIL" panose="02000500060000020004" pitchFamily="2" charset="0"/>
            </a:rPr>
            <a:t>a</a:t>
          </a:r>
          <a:r>
            <a:rPr lang="az-Latn-AZ" sz="2000" b="1" baseline="0">
              <a:latin typeface="Charis SIL" panose="02000500060000020004" pitchFamily="2" charset="0"/>
              <a:ea typeface="Charis SIL" panose="02000500060000020004" pitchFamily="2" charset="0"/>
              <a:cs typeface="Charis SIL" panose="02000500060000020004" pitchFamily="2" charset="0"/>
            </a:rPr>
            <a:t> [</a:t>
          </a:r>
          <a:r>
            <a:rPr lang="de-DE" sz="2000" b="1" baseline="0">
              <a:latin typeface="Charis SIL" panose="02000500060000020004" pitchFamily="2" charset="0"/>
              <a:ea typeface="Charis SIL" panose="02000500060000020004" pitchFamily="2" charset="0"/>
              <a:cs typeface="Charis SIL" panose="02000500060000020004" pitchFamily="2" charset="0"/>
            </a:rPr>
            <a:t>a̝</a:t>
          </a:r>
          <a:r>
            <a:rPr lang="az-Latn-AZ" sz="2000" b="1" baseline="0">
              <a:latin typeface="Charis SIL" panose="02000500060000020004" pitchFamily="2" charset="0"/>
              <a:ea typeface="Charis SIL" panose="02000500060000020004" pitchFamily="2" charset="0"/>
              <a:cs typeface="Charis SIL" panose="02000500060000020004" pitchFamily="2" charset="0"/>
            </a:rPr>
            <a:t>] </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0.87377</cdr:x>
      <cdr:y>0.07701</cdr:y>
    </cdr:from>
    <cdr:to>
      <cdr:x>0.91885</cdr:x>
      <cdr:y>0.13096</cdr:y>
    </cdr:to>
    <cdr:sp macro="" textlink="">
      <cdr:nvSpPr>
        <cdr:cNvPr id="21" name="Textfeld 1"/>
        <cdr:cNvSpPr txBox="1"/>
      </cdr:nvSpPr>
      <cdr:spPr>
        <a:xfrm xmlns:a="http://schemas.openxmlformats.org/drawingml/2006/main">
          <a:off x="8122920" y="462280"/>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a:latin typeface="Charis SIL" panose="02000500060000020004" pitchFamily="2" charset="0"/>
              <a:ea typeface="Charis SIL" panose="02000500060000020004" pitchFamily="2" charset="0"/>
              <a:cs typeface="Charis SIL" panose="02000500060000020004" pitchFamily="2" charset="0"/>
            </a:rPr>
            <a:t>u</a:t>
          </a:r>
          <a:endParaRPr lang="de-DE" sz="2000" b="1" i="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0.861</cdr:x>
      <cdr:y>0.353</cdr:y>
    </cdr:from>
    <cdr:to>
      <cdr:x>0.90608</cdr:x>
      <cdr:y>0.40695</cdr:y>
    </cdr:to>
    <cdr:sp macro="" textlink="">
      <cdr:nvSpPr>
        <cdr:cNvPr id="22" name="Textfeld 1"/>
        <cdr:cNvSpPr txBox="1"/>
      </cdr:nvSpPr>
      <cdr:spPr>
        <a:xfrm xmlns:a="http://schemas.openxmlformats.org/drawingml/2006/main">
          <a:off x="8004175" y="2118995"/>
          <a:ext cx="419100" cy="3238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baseline="0">
              <a:latin typeface="Charis SIL" panose="02000500060000020004" pitchFamily="2" charset="0"/>
              <a:ea typeface="Charis SIL" panose="02000500060000020004" pitchFamily="2" charset="0"/>
              <a:cs typeface="Charis SIL" panose="02000500060000020004" pitchFamily="2" charset="0"/>
            </a:rPr>
            <a:t>ô </a:t>
          </a:r>
          <a:r>
            <a:rPr lang="az-Latn-AZ" sz="2000" b="1" baseline="0">
              <a:latin typeface="Charis SIL" panose="02000500060000020004" pitchFamily="2" charset="0"/>
              <a:ea typeface="Charis SIL" panose="02000500060000020004" pitchFamily="2" charset="0"/>
              <a:cs typeface="Charis SIL" panose="02000500060000020004" pitchFamily="2" charset="0"/>
            </a:rPr>
            <a:t>[ɔ̝] </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dr:relSizeAnchor xmlns:cdr="http://schemas.openxmlformats.org/drawingml/2006/chartDrawing">
    <cdr:from>
      <cdr:x>0.72652</cdr:x>
      <cdr:y>0.21716</cdr:y>
    </cdr:from>
    <cdr:to>
      <cdr:x>0.7716</cdr:x>
      <cdr:y>0.27111</cdr:y>
    </cdr:to>
    <cdr:sp macro="" textlink="">
      <cdr:nvSpPr>
        <cdr:cNvPr id="23" name="Textfeld 1"/>
        <cdr:cNvSpPr txBox="1"/>
      </cdr:nvSpPr>
      <cdr:spPr>
        <a:xfrm xmlns:a="http://schemas.openxmlformats.org/drawingml/2006/main">
          <a:off x="4860072" y="938143"/>
          <a:ext cx="301564" cy="233064"/>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az-Latn-AZ" sz="2000" b="1" i="1" baseline="0">
              <a:latin typeface="Charis SIL" panose="02000500060000020004" pitchFamily="2" charset="0"/>
              <a:ea typeface="Charis SIL" panose="02000500060000020004" pitchFamily="2" charset="0"/>
              <a:cs typeface="Charis SIL" panose="02000500060000020004" pitchFamily="2" charset="0"/>
            </a:rPr>
            <a:t>o</a:t>
          </a:r>
          <a:r>
            <a:rPr lang="az-Latn-AZ" sz="2000" b="1" baseline="0">
              <a:latin typeface="Charis SIL" panose="02000500060000020004" pitchFamily="2" charset="0"/>
              <a:ea typeface="Charis SIL" panose="02000500060000020004" pitchFamily="2" charset="0"/>
              <a:cs typeface="Charis SIL" panose="02000500060000020004" pitchFamily="2" charset="0"/>
            </a:rPr>
            <a:t> [o̟]</a:t>
          </a:r>
          <a:endParaRPr lang="de-DE" sz="2000" b="1">
            <a:latin typeface="Charis SIL" panose="02000500060000020004" pitchFamily="2" charset="0"/>
            <a:ea typeface="Charis SIL" panose="02000500060000020004" pitchFamily="2" charset="0"/>
            <a:cs typeface="Charis SIL" panose="02000500060000020004"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2986246" cy="50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21" tIns="48311" rIns="96621" bIns="48311" numCol="1" anchor="t" anchorCtr="0" compatLnSpc="1">
            <a:prstTxWarp prst="textNoShape">
              <a:avLst/>
            </a:prstTxWarp>
          </a:bodyPr>
          <a:lstStyle>
            <a:lvl1pPr>
              <a:defRPr sz="1300">
                <a:latin typeface="Arial" charset="0"/>
              </a:defRPr>
            </a:lvl1pPr>
          </a:lstStyle>
          <a:p>
            <a:pPr>
              <a:defRPr/>
            </a:pPr>
            <a:endParaRPr lang="en-US"/>
          </a:p>
        </p:txBody>
      </p:sp>
      <p:sp>
        <p:nvSpPr>
          <p:cNvPr id="9219" name="Rectangle 3"/>
          <p:cNvSpPr>
            <a:spLocks noGrp="1" noChangeArrowheads="1"/>
          </p:cNvSpPr>
          <p:nvPr>
            <p:ph type="dt" idx="1"/>
          </p:nvPr>
        </p:nvSpPr>
        <p:spPr bwMode="auto">
          <a:xfrm>
            <a:off x="3903497" y="1"/>
            <a:ext cx="2986246" cy="50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21" tIns="48311" rIns="96621" bIns="48311" numCol="1" anchor="t" anchorCtr="0" compatLnSpc="1">
            <a:prstTxWarp prst="textNoShape">
              <a:avLst/>
            </a:prstTxWarp>
          </a:bodyPr>
          <a:lstStyle>
            <a:lvl1pPr algn="r">
              <a:defRPr sz="1300">
                <a:latin typeface="Arial" charset="0"/>
              </a:defRPr>
            </a:lvl1pPr>
          </a:lstStyle>
          <a:p>
            <a:pPr>
              <a:defRPr/>
            </a:pPr>
            <a:endParaRPr lang="en-US"/>
          </a:p>
        </p:txBody>
      </p:sp>
      <p:sp>
        <p:nvSpPr>
          <p:cNvPr id="9221" name="Rectangle 5"/>
          <p:cNvSpPr>
            <a:spLocks noGrp="1" noChangeArrowheads="1"/>
          </p:cNvSpPr>
          <p:nvPr>
            <p:ph type="body" sz="quarter" idx="3"/>
          </p:nvPr>
        </p:nvSpPr>
        <p:spPr bwMode="auto">
          <a:xfrm>
            <a:off x="692325" y="4456947"/>
            <a:ext cx="5513070" cy="506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21" tIns="48311" rIns="96621" bIns="4831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222" name="Rectangle 6"/>
          <p:cNvSpPr>
            <a:spLocks noGrp="1" noChangeArrowheads="1"/>
          </p:cNvSpPr>
          <p:nvPr>
            <p:ph type="ftr" sz="quarter" idx="4"/>
          </p:nvPr>
        </p:nvSpPr>
        <p:spPr bwMode="auto">
          <a:xfrm>
            <a:off x="0" y="9517548"/>
            <a:ext cx="2986246" cy="50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21" tIns="48311" rIns="96621" bIns="48311" numCol="1" anchor="b" anchorCtr="0" compatLnSpc="1">
            <a:prstTxWarp prst="textNoShape">
              <a:avLst/>
            </a:prstTxWarp>
          </a:bodyPr>
          <a:lstStyle>
            <a:lvl1pPr>
              <a:defRPr sz="13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03497" y="9517548"/>
            <a:ext cx="2986246" cy="50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21" tIns="48311" rIns="96621" bIns="48311" numCol="1" anchor="b" anchorCtr="0" compatLnSpc="1">
            <a:prstTxWarp prst="textNoShape">
              <a:avLst/>
            </a:prstTxWarp>
          </a:bodyPr>
          <a:lstStyle>
            <a:lvl1pPr algn="r">
              <a:defRPr sz="1300">
                <a:latin typeface="Arial" panose="020B0604020202020204" pitchFamily="34" charset="0"/>
              </a:defRPr>
            </a:lvl1pPr>
          </a:lstStyle>
          <a:p>
            <a:fld id="{2EC61A29-CD52-416A-BF36-59669798E8BA}" type="slidenum">
              <a:rPr lang="en-US" altLang="de-DE"/>
              <a:pPr/>
              <a:t>‹Nr.›</a:t>
            </a:fld>
            <a:endParaRPr lang="en-US" altLang="de-DE"/>
          </a:p>
        </p:txBody>
      </p:sp>
      <p:sp>
        <p:nvSpPr>
          <p:cNvPr id="2" name="Slide Image Placeholder 1"/>
          <p:cNvSpPr>
            <a:spLocks noGrp="1" noRot="1" noChangeAspect="1"/>
          </p:cNvSpPr>
          <p:nvPr>
            <p:ph type="sldImg" idx="2"/>
          </p:nvPr>
        </p:nvSpPr>
        <p:spPr>
          <a:xfrm>
            <a:off x="941388" y="592138"/>
            <a:ext cx="5008562" cy="3756025"/>
          </a:xfrm>
          <a:prstGeom prst="rect">
            <a:avLst/>
          </a:prstGeom>
          <a:noFill/>
          <a:ln w="12700">
            <a:solidFill>
              <a:prstClr val="black"/>
            </a:solidFill>
          </a:ln>
        </p:spPr>
        <p:txBody>
          <a:bodyPr vert="horz" lIns="96621" tIns="48311" rIns="96621" bIns="48311" rtlCol="0" anchor="ctr"/>
          <a:lstStyle/>
          <a:p>
            <a:pPr lvl="0"/>
            <a:endParaRPr lang="en-US" noProof="0"/>
          </a:p>
        </p:txBody>
      </p:sp>
    </p:spTree>
    <p:extLst>
      <p:ext uri="{BB962C8B-B14F-4D97-AF65-F5344CB8AC3E}">
        <p14:creationId xmlns:p14="http://schemas.microsoft.com/office/powerpoint/2010/main" val="4107381890"/>
      </p:ext>
    </p:extLst>
  </p:cSld>
  <p:clrMap bg1="lt1" tx1="dk1" bg2="lt2" tx2="dk2" accent1="accent1" accent2="accent2" accent3="accent3" accent4="accent4" accent5="accent5" accent6="accent6" hlink="hlink" folHlink="folHlink"/>
  <p:notesStyle>
    <a:lvl1pPr marL="182563" indent="-182563" algn="l" defTabSz="182563" rtl="0" eaLnBrk="0" fontAlgn="base" hangingPunct="0">
      <a:spcBef>
        <a:spcPct val="30000"/>
      </a:spcBef>
      <a:spcAft>
        <a:spcPct val="0"/>
      </a:spcAft>
      <a:defRPr sz="1200" kern="1200">
        <a:solidFill>
          <a:schemeClr val="tx1"/>
        </a:solidFill>
        <a:latin typeface="Charis SIL" pitchFamily="2" charset="0"/>
        <a:ea typeface="Charis SIL" pitchFamily="2" charset="0"/>
        <a:cs typeface="Charis SIL" pitchFamily="2" charset="0"/>
      </a:defRPr>
    </a:lvl1pPr>
    <a:lvl2pPr marL="536575" indent="-182563" algn="l" defTabSz="182563" rtl="0" eaLnBrk="0" fontAlgn="base" hangingPunct="0">
      <a:spcBef>
        <a:spcPct val="30000"/>
      </a:spcBef>
      <a:spcAft>
        <a:spcPct val="0"/>
      </a:spcAft>
      <a:defRPr sz="1200" kern="1200">
        <a:solidFill>
          <a:schemeClr val="tx1"/>
        </a:solidFill>
        <a:latin typeface="Charis SIL" pitchFamily="2" charset="0"/>
        <a:ea typeface="Charis SIL" pitchFamily="2" charset="0"/>
        <a:cs typeface="Charis SIL" pitchFamily="2" charset="0"/>
      </a:defRPr>
    </a:lvl2pPr>
    <a:lvl3pPr marL="892175" indent="-171450" algn="l" defTabSz="182563" rtl="0" eaLnBrk="0" fontAlgn="base" hangingPunct="0">
      <a:spcBef>
        <a:spcPct val="30000"/>
      </a:spcBef>
      <a:spcAft>
        <a:spcPct val="0"/>
      </a:spcAft>
      <a:defRPr sz="1200" kern="1200">
        <a:solidFill>
          <a:schemeClr val="tx1"/>
        </a:solidFill>
        <a:latin typeface="Charis SIL" pitchFamily="2" charset="0"/>
        <a:ea typeface="Charis SIL" pitchFamily="2" charset="0"/>
        <a:cs typeface="Charis SIL" pitchFamily="2" charset="0"/>
      </a:defRPr>
    </a:lvl3pPr>
    <a:lvl4pPr marL="1257300" indent="-182563" algn="l" defTabSz="250825" rtl="0" eaLnBrk="0" fontAlgn="base" hangingPunct="0">
      <a:spcBef>
        <a:spcPct val="30000"/>
      </a:spcBef>
      <a:spcAft>
        <a:spcPct val="0"/>
      </a:spcAft>
      <a:defRPr sz="1200" kern="1200">
        <a:solidFill>
          <a:schemeClr val="tx1"/>
        </a:solidFill>
        <a:latin typeface="Charis SIL" pitchFamily="2" charset="0"/>
        <a:ea typeface="Charis SIL" pitchFamily="2" charset="0"/>
        <a:cs typeface="Charis SIL" pitchFamily="2" charset="0"/>
      </a:defRPr>
    </a:lvl4pPr>
    <a:lvl5pPr marL="1611313" indent="-171450" algn="l" defTabSz="182563" rtl="0" eaLnBrk="0" fontAlgn="base" hangingPunct="0">
      <a:spcBef>
        <a:spcPct val="30000"/>
      </a:spcBef>
      <a:spcAft>
        <a:spcPct val="0"/>
      </a:spcAft>
      <a:defRPr sz="1200" kern="1200">
        <a:solidFill>
          <a:schemeClr val="tx1"/>
        </a:solidFill>
        <a:latin typeface="Charis SIL" pitchFamily="2" charset="0"/>
        <a:ea typeface="Charis SIL" pitchFamily="2" charset="0"/>
        <a:cs typeface="Charis SIL"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EC61A29-CD52-416A-BF36-59669798E8BA}" type="slidenum">
              <a:rPr lang="en-US" altLang="de-DE" smtClean="0"/>
              <a:pPr/>
              <a:t>1</a:t>
            </a:fld>
            <a:endParaRPr lang="en-US" altLang="de-DE"/>
          </a:p>
        </p:txBody>
      </p:sp>
    </p:spTree>
    <p:extLst>
      <p:ext uri="{BB962C8B-B14F-4D97-AF65-F5344CB8AC3E}">
        <p14:creationId xmlns:p14="http://schemas.microsoft.com/office/powerpoint/2010/main" val="395859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 - circumflex</a:t>
            </a:r>
            <a:endParaRPr lang="az-Latn-AZ"/>
          </a:p>
          <a:p>
            <a:r>
              <a:rPr lang="az-Latn-AZ"/>
              <a:t>9 categories: There are 7 vowels unanimoulsy represented as /i, e, ê, a, u, o, ô/ plus 2 categories of vowels represented as /ê, ô/ in South African publications and as /e, o/ in publications in the standard orthography of Botswana.</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10</a:t>
            </a:fld>
            <a:endParaRPr lang="en-US" altLang="de-DE"/>
          </a:p>
        </p:txBody>
      </p:sp>
    </p:spTree>
    <p:extLst>
      <p:ext uri="{BB962C8B-B14F-4D97-AF65-F5344CB8AC3E}">
        <p14:creationId xmlns:p14="http://schemas.microsoft.com/office/powerpoint/2010/main" val="110234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 "mid vowels" used as cover term for non-close and non-open vowels, i.e. near-close, close-mid and open-mid vowels (usually represented in written Setswana as &lt;e, o&gt;)</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11</a:t>
            </a:fld>
            <a:endParaRPr lang="en-US" altLang="de-DE"/>
          </a:p>
        </p:txBody>
      </p:sp>
    </p:spTree>
    <p:extLst>
      <p:ext uri="{BB962C8B-B14F-4D97-AF65-F5344CB8AC3E}">
        <p14:creationId xmlns:p14="http://schemas.microsoft.com/office/powerpoint/2010/main" val="4067073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de-DE"/>
              <a:t>formant settings? (cf. Data sheet), automatic (script-based)</a:t>
            </a:r>
          </a:p>
          <a:p>
            <a:pPr>
              <a:buFont typeface="Arial" panose="020B0604020202020204" pitchFamily="34" charset="0"/>
              <a:buChar char="•"/>
            </a:pPr>
            <a:r>
              <a:rPr lang="de-DE"/>
              <a:t>example from female speaker IO</a:t>
            </a:r>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14</a:t>
            </a:fld>
            <a:endParaRPr lang="en-US" altLang="de-DE"/>
          </a:p>
        </p:txBody>
      </p:sp>
    </p:spTree>
    <p:extLst>
      <p:ext uri="{BB962C8B-B14F-4D97-AF65-F5344CB8AC3E}">
        <p14:creationId xmlns:p14="http://schemas.microsoft.com/office/powerpoint/2010/main" val="3410729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F1/F2 </a:t>
            </a:r>
            <a:r>
              <a:rPr lang="de-DE"/>
              <a:t>corresponding to vowel </a:t>
            </a:r>
            <a:r>
              <a:rPr lang="de-DE">
                <a:solidFill>
                  <a:srgbClr val="FF0000"/>
                </a:solidFill>
              </a:rPr>
              <a:t>Trapez</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15</a:t>
            </a:fld>
            <a:endParaRPr lang="en-US" altLang="de-DE"/>
          </a:p>
        </p:txBody>
      </p:sp>
    </p:spTree>
    <p:extLst>
      <p:ext uri="{BB962C8B-B14F-4D97-AF65-F5344CB8AC3E}">
        <p14:creationId xmlns:p14="http://schemas.microsoft.com/office/powerpoint/2010/main" val="76925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but: if vowels in high-toned syllabels vs. low-toned syllables are differentiated, the contrast becomes evident</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18</a:t>
            </a:fld>
            <a:endParaRPr lang="en-US" altLang="de-DE"/>
          </a:p>
        </p:txBody>
      </p:sp>
    </p:spTree>
    <p:extLst>
      <p:ext uri="{BB962C8B-B14F-4D97-AF65-F5344CB8AC3E}">
        <p14:creationId xmlns:p14="http://schemas.microsoft.com/office/powerpoint/2010/main" val="513688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in near minimal pairs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21</a:t>
            </a:fld>
            <a:endParaRPr lang="en-US" altLang="de-DE"/>
          </a:p>
        </p:txBody>
      </p:sp>
    </p:spTree>
    <p:extLst>
      <p:ext uri="{BB962C8B-B14F-4D97-AF65-F5344CB8AC3E}">
        <p14:creationId xmlns:p14="http://schemas.microsoft.com/office/powerpoint/2010/main" val="3230108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The speaker didnʼt feel comfortable in the beginning of the recording. (what she later confirmed).</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25</a:t>
            </a:fld>
            <a:endParaRPr lang="en-US" altLang="de-DE"/>
          </a:p>
        </p:txBody>
      </p:sp>
    </p:spTree>
    <p:extLst>
      <p:ext uri="{BB962C8B-B14F-4D97-AF65-F5344CB8AC3E}">
        <p14:creationId xmlns:p14="http://schemas.microsoft.com/office/powerpoint/2010/main" val="3313023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A difference was not found between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27</a:t>
            </a:fld>
            <a:endParaRPr lang="en-US" altLang="de-DE"/>
          </a:p>
        </p:txBody>
      </p:sp>
    </p:spTree>
    <p:extLst>
      <p:ext uri="{BB962C8B-B14F-4D97-AF65-F5344CB8AC3E}">
        <p14:creationId xmlns:p14="http://schemas.microsoft.com/office/powerpoint/2010/main" val="761811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A difference was not found between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28</a:t>
            </a:fld>
            <a:endParaRPr lang="en-US" altLang="de-DE"/>
          </a:p>
        </p:txBody>
      </p:sp>
    </p:spTree>
    <p:extLst>
      <p:ext uri="{BB962C8B-B14F-4D97-AF65-F5344CB8AC3E}">
        <p14:creationId xmlns:p14="http://schemas.microsoft.com/office/powerpoint/2010/main" val="404876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A difference was not found between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29</a:t>
            </a:fld>
            <a:endParaRPr lang="en-US" altLang="de-DE"/>
          </a:p>
        </p:txBody>
      </p:sp>
    </p:spTree>
    <p:extLst>
      <p:ext uri="{BB962C8B-B14F-4D97-AF65-F5344CB8AC3E}">
        <p14:creationId xmlns:p14="http://schemas.microsoft.com/office/powerpoint/2010/main" val="2514519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note: Cole (1955) does not specify the phonemic representation as /i, ɪ, ɛ, a, u, ʊ, ɔ/, but represents the phonemes directly in their orthographic reprsentation &lt;i, e, ê, a, u, o, ô, u&gt;. He alligns them according to "Front" , "Back" and "Close", "Semi-close", "Semi-open" and "Open". (I.e., /i, ɪ, ɛ .../ has been chosen here in consistency with what follows.)</a:t>
            </a:r>
          </a:p>
          <a:p>
            <a:pPr>
              <a:buFont typeface="Arial" panose="020B0604020202020204" pitchFamily="34" charset="0"/>
              <a:buChar char="•"/>
            </a:pP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2</a:t>
            </a:fld>
            <a:endParaRPr lang="en-US" altLang="de-DE"/>
          </a:p>
        </p:txBody>
      </p:sp>
    </p:spTree>
    <p:extLst>
      <p:ext uri="{BB962C8B-B14F-4D97-AF65-F5344CB8AC3E}">
        <p14:creationId xmlns:p14="http://schemas.microsoft.com/office/powerpoint/2010/main" val="705059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but: if vowels in high-toned syllabels vs. low-toned syllables are differentiated, the contrast becomes evident</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32</a:t>
            </a:fld>
            <a:endParaRPr lang="en-US" altLang="de-DE"/>
          </a:p>
        </p:txBody>
      </p:sp>
    </p:spTree>
    <p:extLst>
      <p:ext uri="{BB962C8B-B14F-4D97-AF65-F5344CB8AC3E}">
        <p14:creationId xmlns:p14="http://schemas.microsoft.com/office/powerpoint/2010/main" val="2402333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but: if vowels in high-toned syllabels vs. low-toned syllables are differentiated, the contrast becomes evident</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33</a:t>
            </a:fld>
            <a:endParaRPr lang="en-US" altLang="de-DE"/>
          </a:p>
        </p:txBody>
      </p:sp>
    </p:spTree>
    <p:extLst>
      <p:ext uri="{BB962C8B-B14F-4D97-AF65-F5344CB8AC3E}">
        <p14:creationId xmlns:p14="http://schemas.microsoft.com/office/powerpoint/2010/main" val="1206442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distinctiveness [ɪ, ʊ] : [e, o] better, [ɪ, ʊ] : [i, u] worse (not thoroughly analysed in this study)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40</a:t>
            </a:fld>
            <a:endParaRPr lang="en-US" altLang="de-DE"/>
          </a:p>
        </p:txBody>
      </p:sp>
    </p:spTree>
    <p:extLst>
      <p:ext uri="{BB962C8B-B14F-4D97-AF65-F5344CB8AC3E}">
        <p14:creationId xmlns:p14="http://schemas.microsoft.com/office/powerpoint/2010/main" val="1793495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Most near and minimal pairs depend on/include  demonstratives, borrowings and interjections/ideophones</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51</a:t>
            </a:fld>
            <a:endParaRPr lang="en-US" altLang="de-DE"/>
          </a:p>
        </p:txBody>
      </p:sp>
    </p:spTree>
    <p:extLst>
      <p:ext uri="{BB962C8B-B14F-4D97-AF65-F5344CB8AC3E}">
        <p14:creationId xmlns:p14="http://schemas.microsoft.com/office/powerpoint/2010/main" val="1172352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9 Vowels rare/exceptional for Bantu (cf. Maddieson 2003: 15-23), as ATR systems</a:t>
            </a:r>
          </a:p>
          <a:p>
            <a:pPr marL="0" indent="0">
              <a:defRPr/>
            </a:pPr>
            <a:r>
              <a:rPr lang="en-US">
                <a:effectLst/>
              </a:rPr>
              <a:t>Maddieson, Ian. 2003. The sounds of the Bantu languages. In Derek Nurse &amp; Gérard Philippson (eds.), </a:t>
            </a:r>
            <a:r>
              <a:rPr lang="en-US" i="1">
                <a:effectLst/>
              </a:rPr>
              <a:t>The Bantu Languages</a:t>
            </a:r>
            <a:r>
              <a:rPr lang="en-US">
                <a:effectLst/>
              </a:rPr>
              <a:t> (Routledge Language Family Series), 15–41. London: Routledge.</a:t>
            </a:r>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52</a:t>
            </a:fld>
            <a:endParaRPr lang="en-US" altLang="de-DE"/>
          </a:p>
        </p:txBody>
      </p:sp>
    </p:spTree>
    <p:extLst>
      <p:ext uri="{BB962C8B-B14F-4D97-AF65-F5344CB8AC3E}">
        <p14:creationId xmlns:p14="http://schemas.microsoft.com/office/powerpoint/2010/main" val="4293728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de-DE"/>
              <a:t>must be compatible with the usual standard orthography (- only additional, omissible diacritics, no alternative signs; same word division as usual)</a:t>
            </a:r>
            <a:endParaRPr lang="az-Latn-AZ"/>
          </a:p>
          <a:p>
            <a:pPr>
              <a:buFont typeface="Arial" panose="020B0604020202020204" pitchFamily="34" charset="0"/>
              <a:buChar char="•"/>
            </a:pPr>
            <a:r>
              <a:rPr lang="az-Latn-AZ"/>
              <a:t>checked with Boago Majafe: </a:t>
            </a:r>
            <a:r>
              <a:rPr lang="az-Latn-AZ" i="1" kern="0">
                <a:solidFill>
                  <a:srgbClr val="002060"/>
                </a:solidFill>
              </a:rPr>
              <a:t>dìtsʰwáńtsʰ</a:t>
            </a:r>
            <a:r>
              <a:rPr lang="az-Latn-AZ" b="1" i="1" u="sng" kern="0">
                <a:solidFill>
                  <a:srgbClr val="002060"/>
                </a:solidFill>
              </a:rPr>
              <a:t>ɔ̀</a:t>
            </a:r>
            <a:r>
              <a:rPr lang="az-Latn-AZ" i="1" kern="0">
                <a:solidFill>
                  <a:srgbClr val="002060"/>
                </a:solidFill>
              </a:rPr>
              <a:t> tsé ... </a:t>
            </a:r>
            <a:r>
              <a:rPr lang="az-Latn-AZ" kern="0">
                <a:solidFill>
                  <a:srgbClr val="002060"/>
                </a:solidFill>
              </a:rPr>
              <a:t>(and not: *</a:t>
            </a:r>
            <a:r>
              <a:rPr lang="az-Latn-AZ" i="1" kern="0">
                <a:solidFill>
                  <a:srgbClr val="002060"/>
                </a:solidFill>
              </a:rPr>
              <a:t>dìtsʰwáńtsʰ</a:t>
            </a:r>
            <a:r>
              <a:rPr lang="az-Latn-AZ" b="1" i="1" u="sng" kern="0">
                <a:solidFill>
                  <a:srgbClr val="002060"/>
                </a:solidFill>
              </a:rPr>
              <a:t>ò</a:t>
            </a:r>
            <a:r>
              <a:rPr lang="az-Latn-AZ" i="1" kern="0">
                <a:solidFill>
                  <a:srgbClr val="002060"/>
                </a:solidFill>
              </a:rPr>
              <a:t> tsé </a:t>
            </a:r>
            <a:r>
              <a:rPr lang="az-Latn-AZ" kern="0">
                <a:solidFill>
                  <a:srgbClr val="002060"/>
                </a:solidFill>
              </a:rPr>
              <a:t>, as it would be as a demonstrative "these pictures"</a:t>
            </a:r>
            <a:r>
              <a:rPr lang="az-Latn-AZ" i="1" kern="0">
                <a:solidFill>
                  <a:srgbClr val="002060"/>
                </a:solidFill>
              </a:rPr>
              <a:t>)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53</a:t>
            </a:fld>
            <a:endParaRPr lang="en-US" altLang="de-DE"/>
          </a:p>
        </p:txBody>
      </p:sp>
    </p:spTree>
    <p:extLst>
      <p:ext uri="{BB962C8B-B14F-4D97-AF65-F5344CB8AC3E}">
        <p14:creationId xmlns:p14="http://schemas.microsoft.com/office/powerpoint/2010/main" val="227670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The "7 vowel system" analysis of Setswana must be seen in light of similar analyses for closely-related Sotho-Tswana languages, namely Northern Sotho (and Sesotho).</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3</a:t>
            </a:fld>
            <a:endParaRPr lang="en-US" altLang="de-DE"/>
          </a:p>
        </p:txBody>
      </p:sp>
    </p:spTree>
    <p:extLst>
      <p:ext uri="{BB962C8B-B14F-4D97-AF65-F5344CB8AC3E}">
        <p14:creationId xmlns:p14="http://schemas.microsoft.com/office/powerpoint/2010/main" val="359313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The "7 vowel system" analysis of Setswana must be seen in light of similar analyses for closely-related Sotho-Tswana languages, namely Northern Sotho (and Sesotho). It seems clear that the original vowel system of Sotho-Tswana has 7 vowels.</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4</a:t>
            </a:fld>
            <a:endParaRPr lang="en-US" altLang="de-DE"/>
          </a:p>
        </p:txBody>
      </p:sp>
    </p:spTree>
    <p:extLst>
      <p:ext uri="{BB962C8B-B14F-4D97-AF65-F5344CB8AC3E}">
        <p14:creationId xmlns:p14="http://schemas.microsoft.com/office/powerpoint/2010/main" val="3990828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Similarly, the higher allophones of Setswana mid vowels ([ı, e, </a:t>
            </a:r>
            <a:r>
              <a:rPr lang="el-GR"/>
              <a:t>ω</a:t>
            </a:r>
            <a:r>
              <a:rPr lang="az-Latn-AZ"/>
              <a:t>, o] in Cole 1955) are reported to be triggered by following higher vowels, but the conditioning is more complex [than what is reported for Northern Sotho by Louwrens et al.].</a:t>
            </a:r>
          </a:p>
          <a:p>
            <a:pPr>
              <a:buFont typeface="Arial" panose="020B0604020202020204" pitchFamily="34" charset="0"/>
              <a:buChar char="•"/>
            </a:pPr>
            <a:r>
              <a:rPr lang="az-Latn-AZ"/>
              <a:t>Note: Cole (1955: 10, 16) mentions that the allophonic rules are similar (complex) in Northern Sotho and Southern Sotho. Cf. also Kotze (1989: 95ff.) in this respect!</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5</a:t>
            </a:fld>
            <a:endParaRPr lang="en-US" altLang="de-DE"/>
          </a:p>
        </p:txBody>
      </p:sp>
    </p:spTree>
    <p:extLst>
      <p:ext uri="{BB962C8B-B14F-4D97-AF65-F5344CB8AC3E}">
        <p14:creationId xmlns:p14="http://schemas.microsoft.com/office/powerpoint/2010/main" val="156531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Similarly, the higher allophones of Setswana mid vowels ([ı, e, </a:t>
            </a:r>
            <a:r>
              <a:rPr lang="el-GR"/>
              <a:t>ω</a:t>
            </a:r>
            <a:r>
              <a:rPr lang="az-Latn-AZ"/>
              <a:t>, o] in Cole 1955) are reported to be triggered by following higher vowels, but the conditioning is more complex.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6</a:t>
            </a:fld>
            <a:endParaRPr lang="en-US" altLang="de-DE"/>
          </a:p>
        </p:txBody>
      </p:sp>
    </p:spTree>
    <p:extLst>
      <p:ext uri="{BB962C8B-B14F-4D97-AF65-F5344CB8AC3E}">
        <p14:creationId xmlns:p14="http://schemas.microsoft.com/office/powerpoint/2010/main" val="2432267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de-DE"/>
              <a:t>Chebanne et al. thereby agree with the analysis of Setswana vowels by the renowned British phonetician Daniel Jones who had worked intensively with the Setswana-speaking intellectual Sol Plaatjie (cf. Jones 1967: 45 "... the vowels i, ı, e, </a:t>
            </a:r>
            <a:r>
              <a:rPr lang="az-Latn-AZ"/>
              <a:t>ɛ and a, ... the remaining vowels ɔ, o, ɷ and u...")</a:t>
            </a:r>
          </a:p>
          <a:p>
            <a:pPr>
              <a:buFont typeface="Arial" panose="020B0604020202020204" pitchFamily="34" charset="0"/>
              <a:buChar char="•"/>
            </a:pPr>
            <a:r>
              <a:rPr lang="az-Latn-AZ"/>
              <a:t>CHECK Jones &amp; Plaatjie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7</a:t>
            </a:fld>
            <a:endParaRPr lang="en-US" altLang="de-DE"/>
          </a:p>
        </p:txBody>
      </p:sp>
    </p:spTree>
    <p:extLst>
      <p:ext uri="{BB962C8B-B14F-4D97-AF65-F5344CB8AC3E}">
        <p14:creationId xmlns:p14="http://schemas.microsoft.com/office/powerpoint/2010/main" val="154108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Arial" panose="020B0604020202020204" pitchFamily="34" charset="0"/>
              <a:buChar char="•"/>
            </a:pPr>
            <a:r>
              <a:rPr lang="az-Latn-AZ"/>
              <a:t>In this discussion, we first need to specify what is generally meant by ʼphoneme' or 'distinctive or contrastive' sound.</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8</a:t>
            </a:fld>
            <a:endParaRPr lang="en-US" altLang="de-DE"/>
          </a:p>
        </p:txBody>
      </p:sp>
    </p:spTree>
    <p:extLst>
      <p:ext uri="{BB962C8B-B14F-4D97-AF65-F5344CB8AC3E}">
        <p14:creationId xmlns:p14="http://schemas.microsoft.com/office/powerpoint/2010/main" val="729306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az-Latn-AZ"/>
              <a:t>Thus, textbook examples for the discussion of the phonemes of English often take recourse to words of ...</a:t>
            </a:r>
            <a:endParaRPr lang="de-DE"/>
          </a:p>
        </p:txBody>
      </p:sp>
      <p:sp>
        <p:nvSpPr>
          <p:cNvPr id="4" name="Foliennummernplatzhalter 3"/>
          <p:cNvSpPr>
            <a:spLocks noGrp="1"/>
          </p:cNvSpPr>
          <p:nvPr>
            <p:ph type="sldNum" sz="quarter" idx="5"/>
          </p:nvPr>
        </p:nvSpPr>
        <p:spPr/>
        <p:txBody>
          <a:bodyPr/>
          <a:lstStyle/>
          <a:p>
            <a:fld id="{2EC61A29-CD52-416A-BF36-59669798E8BA}" type="slidenum">
              <a:rPr lang="en-US" altLang="de-DE" smtClean="0"/>
              <a:pPr/>
              <a:t>9</a:t>
            </a:fld>
            <a:endParaRPr lang="en-US" altLang="de-DE"/>
          </a:p>
        </p:txBody>
      </p:sp>
    </p:spTree>
    <p:extLst>
      <p:ext uri="{BB962C8B-B14F-4D97-AF65-F5344CB8AC3E}">
        <p14:creationId xmlns:p14="http://schemas.microsoft.com/office/powerpoint/2010/main" val="198310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7544" y="3458865"/>
            <a:ext cx="4304456" cy="3198217"/>
          </a:xfrm>
        </p:spPr>
        <p:txBody>
          <a:bodyPr/>
          <a:lstStyle>
            <a:lvl1pPr>
              <a:defRPr sz="3600" b="1" i="0">
                <a:solidFill>
                  <a:srgbClr val="C00000"/>
                </a:solidFill>
                <a:latin typeface="+mj-lt"/>
                <a:cs typeface="Times New Roman" pitchFamily="18" charset="0"/>
              </a:defRPr>
            </a:lvl1pPr>
          </a:lstStyle>
          <a:p>
            <a:r>
              <a:rPr lang="en-US" dirty="0"/>
              <a:t>Click to edit Master title style</a:t>
            </a:r>
          </a:p>
        </p:txBody>
      </p:sp>
      <p:sp>
        <p:nvSpPr>
          <p:cNvPr id="6" name="Text Placeholder 5"/>
          <p:cNvSpPr>
            <a:spLocks noGrp="1"/>
          </p:cNvSpPr>
          <p:nvPr>
            <p:ph type="body" sz="quarter" idx="11"/>
          </p:nvPr>
        </p:nvSpPr>
        <p:spPr>
          <a:xfrm>
            <a:off x="268288" y="441325"/>
            <a:ext cx="8588188" cy="323380"/>
          </a:xfrm>
        </p:spPr>
        <p:txBody>
          <a:bodyPr/>
          <a:lstStyle>
            <a:lvl1pPr>
              <a:defRPr sz="2800" b="0" i="0" baseline="0">
                <a:latin typeface="+mj-lt"/>
              </a:defRPr>
            </a:lvl1pPr>
          </a:lstStyle>
          <a:p>
            <a:pPr lvl="0"/>
            <a:r>
              <a:rPr lang="en-US"/>
              <a:t>Click to edit Master text styles</a:t>
            </a:r>
          </a:p>
        </p:txBody>
      </p:sp>
      <p:sp>
        <p:nvSpPr>
          <p:cNvPr id="7" name="Text Placeholder 5"/>
          <p:cNvSpPr>
            <a:spLocks noGrp="1"/>
          </p:cNvSpPr>
          <p:nvPr>
            <p:ph type="body" sz="quarter" idx="12"/>
          </p:nvPr>
        </p:nvSpPr>
        <p:spPr>
          <a:xfrm>
            <a:off x="267544" y="764705"/>
            <a:ext cx="8588188" cy="288031"/>
          </a:xfrm>
        </p:spPr>
        <p:txBody>
          <a:bodyPr/>
          <a:lstStyle>
            <a:lvl1pPr>
              <a:defRPr sz="1800" b="0" i="0" baseline="0">
                <a:latin typeface="+mj-lt"/>
              </a:defRPr>
            </a:lvl1pPr>
          </a:lstStyle>
          <a:p>
            <a:pPr lvl="0"/>
            <a:r>
              <a:rPr lang="en-US"/>
              <a:t>Click to edit Master text styles</a:t>
            </a:r>
          </a:p>
        </p:txBody>
      </p:sp>
      <p:sp>
        <p:nvSpPr>
          <p:cNvPr id="8" name="Text Placeholder 5"/>
          <p:cNvSpPr>
            <a:spLocks noGrp="1"/>
          </p:cNvSpPr>
          <p:nvPr>
            <p:ph type="body" sz="quarter" idx="13"/>
          </p:nvPr>
        </p:nvSpPr>
        <p:spPr>
          <a:xfrm>
            <a:off x="250851" y="1052737"/>
            <a:ext cx="8588188" cy="288031"/>
          </a:xfrm>
        </p:spPr>
        <p:txBody>
          <a:bodyPr/>
          <a:lstStyle>
            <a:lvl1pPr>
              <a:defRPr sz="1800" b="0" i="0" baseline="0">
                <a:latin typeface="+mj-lt"/>
              </a:defRPr>
            </a:lvl1pPr>
          </a:lstStyle>
          <a:p>
            <a:pPr lvl="0"/>
            <a:r>
              <a:rPr lang="en-US"/>
              <a:t>Click to edit Master text styles</a:t>
            </a:r>
          </a:p>
        </p:txBody>
      </p:sp>
      <p:sp>
        <p:nvSpPr>
          <p:cNvPr id="9" name="Text Placeholder 5"/>
          <p:cNvSpPr>
            <a:spLocks noGrp="1"/>
          </p:cNvSpPr>
          <p:nvPr>
            <p:ph type="body" sz="quarter" idx="14"/>
          </p:nvPr>
        </p:nvSpPr>
        <p:spPr>
          <a:xfrm>
            <a:off x="250851" y="1364382"/>
            <a:ext cx="8588188" cy="300422"/>
          </a:xfrm>
        </p:spPr>
        <p:txBody>
          <a:bodyPr/>
          <a:lstStyle>
            <a:lvl1pPr>
              <a:defRPr sz="1800" b="0" i="0" baseline="0">
                <a:latin typeface="+mj-lt"/>
              </a:defRPr>
            </a:lvl1pPr>
          </a:lstStyle>
          <a:p>
            <a:pPr lvl="0"/>
            <a:r>
              <a:rPr lang="en-US"/>
              <a:t>Click to edit Master text styles</a:t>
            </a:r>
          </a:p>
        </p:txBody>
      </p:sp>
      <p:sp>
        <p:nvSpPr>
          <p:cNvPr id="10" name="Text Placeholder 5"/>
          <p:cNvSpPr>
            <a:spLocks noGrp="1"/>
          </p:cNvSpPr>
          <p:nvPr>
            <p:ph type="body" sz="quarter" idx="15"/>
          </p:nvPr>
        </p:nvSpPr>
        <p:spPr>
          <a:xfrm>
            <a:off x="250851" y="1665387"/>
            <a:ext cx="8588188" cy="539477"/>
          </a:xfrm>
        </p:spPr>
        <p:txBody>
          <a:bodyPr/>
          <a:lstStyle>
            <a:lvl1pPr>
              <a:defRPr sz="1800" b="0" i="0" baseline="0">
                <a:latin typeface="+mj-lt"/>
              </a:defRPr>
            </a:lvl1pPr>
          </a:lstStyle>
          <a:p>
            <a:endParaRPr lang="de-DE" dirty="0"/>
          </a:p>
          <a:p>
            <a:r>
              <a:rPr lang="de-DE" dirty="0"/>
              <a:t>[Veranstaltungsart: Vorlesung, Seminar]</a:t>
            </a:r>
          </a:p>
        </p:txBody>
      </p:sp>
      <p:sp>
        <p:nvSpPr>
          <p:cNvPr id="11" name="Text Placeholder 5"/>
          <p:cNvSpPr>
            <a:spLocks noGrp="1"/>
          </p:cNvSpPr>
          <p:nvPr>
            <p:ph type="body" sz="quarter" idx="16"/>
          </p:nvPr>
        </p:nvSpPr>
        <p:spPr>
          <a:xfrm>
            <a:off x="250826" y="2195897"/>
            <a:ext cx="8588188" cy="333003"/>
          </a:xfrm>
        </p:spPr>
        <p:txBody>
          <a:bodyPr/>
          <a:lstStyle>
            <a:lvl1pPr>
              <a:defRPr sz="2800" b="1" i="0" baseline="0">
                <a:solidFill>
                  <a:srgbClr val="0000FF"/>
                </a:solidFill>
                <a:latin typeface="+mj-lt"/>
              </a:defRPr>
            </a:lvl1pPr>
          </a:lstStyle>
          <a:p>
            <a:pPr lvl="0"/>
            <a:r>
              <a:rPr lang="en-US"/>
              <a:t>Click to edit Master text styles</a:t>
            </a:r>
          </a:p>
        </p:txBody>
      </p:sp>
      <p:sp>
        <p:nvSpPr>
          <p:cNvPr id="12" name="Text Placeholder 5"/>
          <p:cNvSpPr>
            <a:spLocks noGrp="1"/>
          </p:cNvSpPr>
          <p:nvPr>
            <p:ph type="body" sz="quarter" idx="17"/>
          </p:nvPr>
        </p:nvSpPr>
        <p:spPr>
          <a:xfrm>
            <a:off x="250826" y="2816932"/>
            <a:ext cx="8588188" cy="539477"/>
          </a:xfrm>
        </p:spPr>
        <p:txBody>
          <a:bodyPr/>
          <a:lstStyle>
            <a:lvl1pPr>
              <a:defRPr lang="de-DE" sz="1600" i="0" dirty="0"/>
            </a:lvl1pPr>
          </a:lstStyle>
          <a:p>
            <a:pPr lvl="0"/>
            <a:r>
              <a:rPr lang="en-US"/>
              <a:t>Click to edit Master text styles</a:t>
            </a:r>
          </a:p>
          <a:p>
            <a:pPr lvl="1"/>
            <a:r>
              <a:rPr lang="en-US"/>
              <a:t>Second level</a:t>
            </a:r>
          </a:p>
        </p:txBody>
      </p:sp>
      <p:sp>
        <p:nvSpPr>
          <p:cNvPr id="13" name="Slide Number Placeholder 4"/>
          <p:cNvSpPr>
            <a:spLocks noGrp="1"/>
          </p:cNvSpPr>
          <p:nvPr>
            <p:ph type="sldNum" sz="quarter" idx="18"/>
          </p:nvPr>
        </p:nvSpPr>
        <p:spPr/>
        <p:txBody>
          <a:bodyPr lIns="0" tIns="0" rIns="0" bIns="0"/>
          <a:lstStyle>
            <a:lvl1pPr>
              <a:defRPr/>
            </a:lvl1pPr>
          </a:lstStyle>
          <a:p>
            <a:fld id="{EA1D4C23-5E78-407F-A560-976597C9C25C}" type="slidenum">
              <a:rPr lang="en-US" altLang="de-DE"/>
              <a:pPr/>
              <a:t>‹Nr.›</a:t>
            </a:fld>
            <a:endParaRPr lang="en-US" altLang="de-DE"/>
          </a:p>
        </p:txBody>
      </p:sp>
    </p:spTree>
    <p:extLst>
      <p:ext uri="{BB962C8B-B14F-4D97-AF65-F5344CB8AC3E}">
        <p14:creationId xmlns:p14="http://schemas.microsoft.com/office/powerpoint/2010/main" val="3238732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age">
    <p:spTree>
      <p:nvGrpSpPr>
        <p:cNvPr id="1" name=""/>
        <p:cNvGrpSpPr/>
        <p:nvPr/>
      </p:nvGrpSpPr>
      <p:grpSpPr>
        <a:xfrm>
          <a:off x="0" y="0"/>
          <a:ext cx="0" cy="0"/>
          <a:chOff x="0" y="0"/>
          <a:chExt cx="0" cy="0"/>
        </a:xfrm>
      </p:grpSpPr>
      <p:sp>
        <p:nvSpPr>
          <p:cNvPr id="5" name="Title 1"/>
          <p:cNvSpPr txBox="1">
            <a:spLocks/>
          </p:cNvSpPr>
          <p:nvPr userDrawn="1"/>
        </p:nvSpPr>
        <p:spPr bwMode="auto">
          <a:xfrm>
            <a:off x="0" y="0"/>
            <a:ext cx="205172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lstStyle>
            <a:lvl1pPr eaLnBrk="0" hangingPunct="0">
              <a:defRPr>
                <a:solidFill>
                  <a:schemeClr val="tx1"/>
                </a:solidFill>
                <a:latin typeface="Charis SIL" pitchFamily="2" charset="0"/>
              </a:defRPr>
            </a:lvl1pPr>
            <a:lvl2pPr marL="742950" indent="-285750" eaLnBrk="0" hangingPunct="0">
              <a:defRPr>
                <a:solidFill>
                  <a:schemeClr val="tx1"/>
                </a:solidFill>
                <a:latin typeface="Charis SIL" pitchFamily="2" charset="0"/>
              </a:defRPr>
            </a:lvl2pPr>
            <a:lvl3pPr marL="1143000" indent="-228600" eaLnBrk="0" hangingPunct="0">
              <a:defRPr>
                <a:solidFill>
                  <a:schemeClr val="tx1"/>
                </a:solidFill>
                <a:latin typeface="Charis SIL" pitchFamily="2" charset="0"/>
              </a:defRPr>
            </a:lvl3pPr>
            <a:lvl4pPr marL="1600200" indent="-228600" eaLnBrk="0" hangingPunct="0">
              <a:defRPr>
                <a:solidFill>
                  <a:schemeClr val="tx1"/>
                </a:solidFill>
                <a:latin typeface="Charis SIL" pitchFamily="2" charset="0"/>
              </a:defRPr>
            </a:lvl4pPr>
            <a:lvl5pPr marL="2057400" indent="-228600" eaLnBrk="0" hangingPunct="0">
              <a:defRPr>
                <a:solidFill>
                  <a:schemeClr val="tx1"/>
                </a:solidFill>
                <a:latin typeface="Charis SIL" pitchFamily="2" charset="0"/>
              </a:defRPr>
            </a:lvl5pPr>
            <a:lvl6pPr marL="2514600" indent="-228600" eaLnBrk="0" fontAlgn="base" hangingPunct="0">
              <a:spcBef>
                <a:spcPct val="0"/>
              </a:spcBef>
              <a:spcAft>
                <a:spcPct val="0"/>
              </a:spcAft>
              <a:defRPr>
                <a:solidFill>
                  <a:schemeClr val="tx1"/>
                </a:solidFill>
                <a:latin typeface="Charis SIL" pitchFamily="2" charset="0"/>
              </a:defRPr>
            </a:lvl6pPr>
            <a:lvl7pPr marL="2971800" indent="-228600" eaLnBrk="0" fontAlgn="base" hangingPunct="0">
              <a:spcBef>
                <a:spcPct val="0"/>
              </a:spcBef>
              <a:spcAft>
                <a:spcPct val="0"/>
              </a:spcAft>
              <a:defRPr>
                <a:solidFill>
                  <a:schemeClr val="tx1"/>
                </a:solidFill>
                <a:latin typeface="Charis SIL" pitchFamily="2" charset="0"/>
              </a:defRPr>
            </a:lvl7pPr>
            <a:lvl8pPr marL="3429000" indent="-228600" eaLnBrk="0" fontAlgn="base" hangingPunct="0">
              <a:spcBef>
                <a:spcPct val="0"/>
              </a:spcBef>
              <a:spcAft>
                <a:spcPct val="0"/>
              </a:spcAft>
              <a:defRPr>
                <a:solidFill>
                  <a:schemeClr val="tx1"/>
                </a:solidFill>
                <a:latin typeface="Charis SIL" pitchFamily="2" charset="0"/>
              </a:defRPr>
            </a:lvl8pPr>
            <a:lvl9pPr marL="3886200" indent="-228600" eaLnBrk="0" fontAlgn="base" hangingPunct="0">
              <a:spcBef>
                <a:spcPct val="0"/>
              </a:spcBef>
              <a:spcAft>
                <a:spcPct val="0"/>
              </a:spcAft>
              <a:defRPr>
                <a:solidFill>
                  <a:schemeClr val="tx1"/>
                </a:solidFill>
                <a:latin typeface="Charis SIL" pitchFamily="2" charset="0"/>
              </a:defRPr>
            </a:lvl9pPr>
          </a:lstStyle>
          <a:p>
            <a:pPr>
              <a:defRPr/>
            </a:pPr>
            <a:r>
              <a:rPr lang="de-DE" sz="1000" b="0" i="1" kern="1200">
                <a:solidFill>
                  <a:srgbClr val="000099"/>
                </a:solidFill>
                <a:latin typeface="Charis SIL" panose="02000500060000020004" pitchFamily="2" charset="0"/>
                <a:ea typeface="+mn-ea"/>
                <a:cs typeface="+mn-cs"/>
              </a:rPr>
              <a:t>WOCAL 10</a:t>
            </a:r>
          </a:p>
          <a:p>
            <a:pPr>
              <a:defRPr/>
            </a:pPr>
            <a:r>
              <a:rPr lang="de-DE" sz="1000" b="0" i="1" kern="1200">
                <a:solidFill>
                  <a:srgbClr val="000099"/>
                </a:solidFill>
                <a:latin typeface="Charis SIL" panose="02000500060000020004" pitchFamily="2" charset="0"/>
                <a:ea typeface="+mn-ea"/>
                <a:cs typeface="+mn-cs"/>
              </a:rPr>
              <a:t>Setswana mid vowels revisited</a:t>
            </a:r>
            <a:endParaRPr lang="en-US" sz="1000" b="0" i="0" dirty="0">
              <a:solidFill>
                <a:srgbClr val="000099"/>
              </a:solidFill>
              <a:latin typeface="Arial Unicode MS" pitchFamily="34" charset="-128"/>
            </a:endParaRPr>
          </a:p>
        </p:txBody>
      </p:sp>
      <p:sp>
        <p:nvSpPr>
          <p:cNvPr id="2" name="Title 1"/>
          <p:cNvSpPr>
            <a:spLocks noGrp="1"/>
          </p:cNvSpPr>
          <p:nvPr>
            <p:ph type="title"/>
          </p:nvPr>
        </p:nvSpPr>
        <p:spPr>
          <a:xfrm>
            <a:off x="2411760" y="0"/>
            <a:ext cx="6739235" cy="332656"/>
          </a:xfrm>
        </p:spPr>
        <p:txBody>
          <a:bodyPr lIns="72000" tIns="36000" rIns="72000" bIns="36000"/>
          <a:lstStyle>
            <a:lvl1pPr algn="l">
              <a:defRPr sz="1800">
                <a:solidFill>
                  <a:srgbClr val="000099"/>
                </a:solidFill>
              </a:defRPr>
            </a:lvl1pPr>
          </a:lstStyle>
          <a:p>
            <a:r>
              <a:rPr lang="en-US" dirty="0"/>
              <a:t>Click to edit Master title style</a:t>
            </a:r>
          </a:p>
        </p:txBody>
      </p:sp>
      <p:sp>
        <p:nvSpPr>
          <p:cNvPr id="3" name="Content Placeholder 2"/>
          <p:cNvSpPr>
            <a:spLocks noGrp="1"/>
          </p:cNvSpPr>
          <p:nvPr>
            <p:ph idx="1"/>
          </p:nvPr>
        </p:nvSpPr>
        <p:spPr/>
        <p:txBody>
          <a:bodyPr/>
          <a:lstStyle>
            <a:lvl1pPr marL="180975" indent="-180975" defTabSz="180975">
              <a:defRPr sz="2000"/>
            </a:lvl1pPr>
            <a:lvl2pPr marL="542925" indent="-180975" defTabSz="180975">
              <a:defRPr sz="1800"/>
            </a:lvl2pPr>
            <a:lvl3pPr marL="895350" indent="-180975" defTabSz="180975">
              <a:defRPr sz="1600"/>
            </a:lvl3pPr>
            <a:lvl4pPr marL="1257300" indent="-180975" defTabSz="180975">
              <a:defRPr/>
            </a:lvl4pPr>
            <a:lvl5pPr marL="1619250" indent="-180975" defTabSz="1809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2"/>
          </p:nvPr>
        </p:nvSpPr>
        <p:spPr>
          <a:xfrm>
            <a:off x="0" y="6308725"/>
            <a:ext cx="8748713" cy="549275"/>
          </a:xfrm>
        </p:spPr>
        <p:txBody>
          <a:bodyPr anchor="b"/>
          <a:lstStyle>
            <a:lvl1pPr marL="0" indent="-72000">
              <a:lnSpc>
                <a:spcPct val="80000"/>
              </a:lnSpc>
              <a:spcAft>
                <a:spcPts val="0"/>
              </a:spcAft>
              <a:defRPr sz="1200"/>
            </a:lvl1pPr>
            <a:lvl2pPr marL="0" indent="-72000">
              <a:lnSpc>
                <a:spcPct val="80000"/>
              </a:lnSpc>
              <a:spcAft>
                <a:spcPts val="0"/>
              </a:spcAft>
              <a:defRPr sz="1200"/>
            </a:lvl2pPr>
            <a:lvl3pPr marL="0" indent="-72000">
              <a:lnSpc>
                <a:spcPct val="80000"/>
              </a:lnSpc>
              <a:spcAft>
                <a:spcPts val="0"/>
              </a:spcAft>
              <a:defRPr sz="1200"/>
            </a:lvl3pPr>
            <a:lvl4pPr marL="0" indent="-72000">
              <a:lnSpc>
                <a:spcPct val="80000"/>
              </a:lnSpc>
              <a:spcAft>
                <a:spcPts val="0"/>
              </a:spcAft>
              <a:defRPr sz="1200"/>
            </a:lvl4pPr>
            <a:lvl5pPr marL="0" indent="-72000">
              <a:lnSpc>
                <a:spcPct val="80000"/>
              </a:lnSpc>
              <a:spcAft>
                <a:spcPts val="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3"/>
          </p:nvPr>
        </p:nvSpPr>
        <p:spPr/>
        <p:txBody>
          <a:bodyPr/>
          <a:lstStyle>
            <a:lvl1pPr>
              <a:defRPr/>
            </a:lvl1pPr>
          </a:lstStyle>
          <a:p>
            <a:fld id="{92FBDB0D-7BE1-43BF-B536-7A5676269F15}" type="slidenum">
              <a:rPr lang="en-US" altLang="de-DE"/>
              <a:pPr/>
              <a:t>‹Nr.›</a:t>
            </a:fld>
            <a:endParaRPr lang="en-US" altLang="de-DE"/>
          </a:p>
        </p:txBody>
      </p:sp>
    </p:spTree>
    <p:extLst>
      <p:ext uri="{BB962C8B-B14F-4D97-AF65-F5344CB8AC3E}">
        <p14:creationId xmlns:p14="http://schemas.microsoft.com/office/powerpoint/2010/main" val="44954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Page">
    <p:bg>
      <p:bgPr>
        <a:solidFill>
          <a:srgbClr val="F3EADE"/>
        </a:solidFill>
        <a:effectLst/>
      </p:bgPr>
    </p:bg>
    <p:spTree>
      <p:nvGrpSpPr>
        <p:cNvPr id="1" name=""/>
        <p:cNvGrpSpPr/>
        <p:nvPr/>
      </p:nvGrpSpPr>
      <p:grpSpPr>
        <a:xfrm>
          <a:off x="0" y="0"/>
          <a:ext cx="0" cy="0"/>
          <a:chOff x="0" y="0"/>
          <a:chExt cx="0" cy="0"/>
        </a:xfrm>
      </p:grpSpPr>
      <p:sp>
        <p:nvSpPr>
          <p:cNvPr id="5" name="Title 1"/>
          <p:cNvSpPr txBox="1">
            <a:spLocks/>
          </p:cNvSpPr>
          <p:nvPr userDrawn="1"/>
        </p:nvSpPr>
        <p:spPr bwMode="auto">
          <a:xfrm>
            <a:off x="0" y="0"/>
            <a:ext cx="421196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lstStyle>
            <a:lvl1pPr eaLnBrk="0" hangingPunct="0">
              <a:defRPr>
                <a:solidFill>
                  <a:schemeClr val="tx1"/>
                </a:solidFill>
                <a:latin typeface="Charis SIL" pitchFamily="2" charset="0"/>
              </a:defRPr>
            </a:lvl1pPr>
            <a:lvl2pPr marL="742950" indent="-285750" eaLnBrk="0" hangingPunct="0">
              <a:defRPr>
                <a:solidFill>
                  <a:schemeClr val="tx1"/>
                </a:solidFill>
                <a:latin typeface="Charis SIL" pitchFamily="2" charset="0"/>
              </a:defRPr>
            </a:lvl2pPr>
            <a:lvl3pPr marL="1143000" indent="-228600" eaLnBrk="0" hangingPunct="0">
              <a:defRPr>
                <a:solidFill>
                  <a:schemeClr val="tx1"/>
                </a:solidFill>
                <a:latin typeface="Charis SIL" pitchFamily="2" charset="0"/>
              </a:defRPr>
            </a:lvl3pPr>
            <a:lvl4pPr marL="1600200" indent="-228600" eaLnBrk="0" hangingPunct="0">
              <a:defRPr>
                <a:solidFill>
                  <a:schemeClr val="tx1"/>
                </a:solidFill>
                <a:latin typeface="Charis SIL" pitchFamily="2" charset="0"/>
              </a:defRPr>
            </a:lvl4pPr>
            <a:lvl5pPr marL="2057400" indent="-228600" eaLnBrk="0" hangingPunct="0">
              <a:defRPr>
                <a:solidFill>
                  <a:schemeClr val="tx1"/>
                </a:solidFill>
                <a:latin typeface="Charis SIL" pitchFamily="2" charset="0"/>
              </a:defRPr>
            </a:lvl5pPr>
            <a:lvl6pPr marL="2514600" indent="-228600" eaLnBrk="0" fontAlgn="base" hangingPunct="0">
              <a:spcBef>
                <a:spcPct val="0"/>
              </a:spcBef>
              <a:spcAft>
                <a:spcPct val="0"/>
              </a:spcAft>
              <a:defRPr>
                <a:solidFill>
                  <a:schemeClr val="tx1"/>
                </a:solidFill>
                <a:latin typeface="Charis SIL" pitchFamily="2" charset="0"/>
              </a:defRPr>
            </a:lvl6pPr>
            <a:lvl7pPr marL="2971800" indent="-228600" eaLnBrk="0" fontAlgn="base" hangingPunct="0">
              <a:spcBef>
                <a:spcPct val="0"/>
              </a:spcBef>
              <a:spcAft>
                <a:spcPct val="0"/>
              </a:spcAft>
              <a:defRPr>
                <a:solidFill>
                  <a:schemeClr val="tx1"/>
                </a:solidFill>
                <a:latin typeface="Charis SIL" pitchFamily="2" charset="0"/>
              </a:defRPr>
            </a:lvl7pPr>
            <a:lvl8pPr marL="3429000" indent="-228600" eaLnBrk="0" fontAlgn="base" hangingPunct="0">
              <a:spcBef>
                <a:spcPct val="0"/>
              </a:spcBef>
              <a:spcAft>
                <a:spcPct val="0"/>
              </a:spcAft>
              <a:defRPr>
                <a:solidFill>
                  <a:schemeClr val="tx1"/>
                </a:solidFill>
                <a:latin typeface="Charis SIL" pitchFamily="2" charset="0"/>
              </a:defRPr>
            </a:lvl8pPr>
            <a:lvl9pPr marL="3886200" indent="-228600" eaLnBrk="0" fontAlgn="base" hangingPunct="0">
              <a:spcBef>
                <a:spcPct val="0"/>
              </a:spcBef>
              <a:spcAft>
                <a:spcPct val="0"/>
              </a:spcAft>
              <a:defRPr>
                <a:solidFill>
                  <a:schemeClr val="tx1"/>
                </a:solidFill>
                <a:latin typeface="Charis SIL" pitchFamily="2" charset="0"/>
              </a:defRPr>
            </a:lvl9pPr>
          </a:lstStyle>
          <a:p>
            <a:pPr>
              <a:defRPr/>
            </a:pPr>
            <a:r>
              <a:rPr lang="de-DE" sz="1000" b="0" i="1" kern="1200" dirty="0">
                <a:solidFill>
                  <a:srgbClr val="000099"/>
                </a:solidFill>
                <a:latin typeface="Charis SIL" panose="02000500060000020004" pitchFamily="2" charset="0"/>
                <a:ea typeface="+mn-ea"/>
                <a:cs typeface="+mn-cs"/>
              </a:rPr>
              <a:t>ALL 423: </a:t>
            </a:r>
            <a:r>
              <a:rPr lang="en-US" sz="1000" b="0" kern="1200" dirty="0">
                <a:solidFill>
                  <a:srgbClr val="000099"/>
                </a:solidFill>
                <a:latin typeface="Charis SIL" panose="02000500060000020004" pitchFamily="2" charset="0"/>
                <a:ea typeface="+mn-ea"/>
                <a:cs typeface="+mn-cs"/>
              </a:rPr>
              <a:t>The Bantu and </a:t>
            </a:r>
            <a:r>
              <a:rPr lang="en-US" sz="1000" b="0" kern="1200" dirty="0" err="1">
                <a:solidFill>
                  <a:srgbClr val="000099"/>
                </a:solidFill>
                <a:latin typeface="Charis SIL" panose="02000500060000020004" pitchFamily="2" charset="0"/>
                <a:ea typeface="+mn-ea"/>
                <a:cs typeface="+mn-cs"/>
              </a:rPr>
              <a:t>Khoesan</a:t>
            </a:r>
            <a:r>
              <a:rPr lang="en-US" sz="1000" b="0" kern="1200" dirty="0">
                <a:solidFill>
                  <a:srgbClr val="000099"/>
                </a:solidFill>
                <a:latin typeface="Charis SIL" panose="02000500060000020004" pitchFamily="2" charset="0"/>
                <a:ea typeface="+mn-ea"/>
                <a:cs typeface="+mn-cs"/>
              </a:rPr>
              <a:t> Languages of Southern Africa</a:t>
            </a:r>
          </a:p>
          <a:p>
            <a:pPr>
              <a:defRPr/>
            </a:pPr>
            <a:r>
              <a:rPr lang="en-US" sz="1000" b="0" i="0" kern="1200" dirty="0" err="1">
                <a:solidFill>
                  <a:srgbClr val="000099"/>
                </a:solidFill>
                <a:latin typeface="Charis SIL" panose="02000500060000020004" pitchFamily="2" charset="0"/>
                <a:ea typeface="+mn-ea"/>
                <a:cs typeface="+mn-cs"/>
              </a:rPr>
              <a:t>K1</a:t>
            </a:r>
            <a:r>
              <a:rPr lang="en-US" sz="1000" b="0" i="0" kern="1200" dirty="0">
                <a:solidFill>
                  <a:srgbClr val="000099"/>
                </a:solidFill>
                <a:latin typeface="Charis SIL" panose="02000500060000020004" pitchFamily="2" charset="0"/>
                <a:ea typeface="+mn-ea"/>
                <a:cs typeface="+mn-cs"/>
              </a:rPr>
              <a:t>: </a:t>
            </a:r>
            <a:r>
              <a:rPr lang="en-US" sz="1000" b="0" i="0" kern="1200" dirty="0" err="1">
                <a:solidFill>
                  <a:srgbClr val="000099"/>
                </a:solidFill>
                <a:latin typeface="Charis SIL" panose="02000500060000020004" pitchFamily="2" charset="0"/>
                <a:ea typeface="+mn-ea"/>
                <a:cs typeface="+mn-cs"/>
              </a:rPr>
              <a:t>Khoesan</a:t>
            </a:r>
            <a:r>
              <a:rPr lang="en-US" sz="1000" b="0" i="0" kern="1200" baseline="0" dirty="0">
                <a:solidFill>
                  <a:srgbClr val="000099"/>
                </a:solidFill>
                <a:latin typeface="Charis SIL" panose="02000500060000020004" pitchFamily="2" charset="0"/>
                <a:ea typeface="+mn-ea"/>
                <a:cs typeface="+mn-cs"/>
              </a:rPr>
              <a:t> languages – Overview</a:t>
            </a:r>
            <a:endParaRPr lang="en-US" sz="1000" b="0" i="0" dirty="0">
              <a:solidFill>
                <a:srgbClr val="000099"/>
              </a:solidFill>
              <a:latin typeface="Arial Unicode MS" pitchFamily="34" charset="-128"/>
            </a:endParaRPr>
          </a:p>
        </p:txBody>
      </p:sp>
      <p:sp>
        <p:nvSpPr>
          <p:cNvPr id="2" name="Title 1"/>
          <p:cNvSpPr>
            <a:spLocks noGrp="1"/>
          </p:cNvSpPr>
          <p:nvPr>
            <p:ph type="title"/>
          </p:nvPr>
        </p:nvSpPr>
        <p:spPr>
          <a:xfrm>
            <a:off x="4572000" y="0"/>
            <a:ext cx="4578995" cy="332656"/>
          </a:xfrm>
        </p:spPr>
        <p:txBody>
          <a:bodyPr lIns="72000" tIns="36000" rIns="72000" bIns="36000"/>
          <a:lstStyle>
            <a:lvl1pPr algn="l">
              <a:defRPr sz="1800">
                <a:solidFill>
                  <a:srgbClr val="000099"/>
                </a:solidFill>
              </a:defRPr>
            </a:lvl1pPr>
          </a:lstStyle>
          <a:p>
            <a:r>
              <a:rPr lang="en-US" dirty="0"/>
              <a:t>Click to edit Master title style</a:t>
            </a:r>
          </a:p>
        </p:txBody>
      </p:sp>
      <p:sp>
        <p:nvSpPr>
          <p:cNvPr id="3" name="Content Placeholder 2"/>
          <p:cNvSpPr>
            <a:spLocks noGrp="1"/>
          </p:cNvSpPr>
          <p:nvPr>
            <p:ph idx="1"/>
          </p:nvPr>
        </p:nvSpPr>
        <p:spPr/>
        <p:txBody>
          <a:bodyPr/>
          <a:lstStyle>
            <a:lvl1pPr marL="180975" indent="-180975" defTabSz="180975">
              <a:defRPr sz="2000"/>
            </a:lvl1pPr>
            <a:lvl2pPr marL="542925" indent="-180975" defTabSz="180975">
              <a:defRPr sz="1800"/>
            </a:lvl2pPr>
            <a:lvl3pPr marL="895350" indent="-180975" defTabSz="180975">
              <a:defRPr sz="1600"/>
            </a:lvl3pPr>
            <a:lvl4pPr marL="1257300" indent="-180975" defTabSz="180975">
              <a:defRPr/>
            </a:lvl4pPr>
            <a:lvl5pPr marL="1619250" indent="-180975" defTabSz="1809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2"/>
          </p:nvPr>
        </p:nvSpPr>
        <p:spPr>
          <a:xfrm>
            <a:off x="0" y="6308725"/>
            <a:ext cx="8748713" cy="549275"/>
          </a:xfrm>
        </p:spPr>
        <p:txBody>
          <a:bodyPr anchor="b"/>
          <a:lstStyle>
            <a:lvl1pPr marL="0" indent="-72000">
              <a:lnSpc>
                <a:spcPct val="80000"/>
              </a:lnSpc>
              <a:spcAft>
                <a:spcPts val="0"/>
              </a:spcAft>
              <a:defRPr sz="1200"/>
            </a:lvl1pPr>
            <a:lvl2pPr marL="0" indent="-72000">
              <a:lnSpc>
                <a:spcPct val="80000"/>
              </a:lnSpc>
              <a:spcAft>
                <a:spcPts val="0"/>
              </a:spcAft>
              <a:defRPr sz="1200"/>
            </a:lvl2pPr>
            <a:lvl3pPr marL="0" indent="-72000">
              <a:lnSpc>
                <a:spcPct val="80000"/>
              </a:lnSpc>
              <a:spcAft>
                <a:spcPts val="0"/>
              </a:spcAft>
              <a:defRPr sz="1200"/>
            </a:lvl3pPr>
            <a:lvl4pPr marL="0" indent="-72000">
              <a:lnSpc>
                <a:spcPct val="80000"/>
              </a:lnSpc>
              <a:spcAft>
                <a:spcPts val="0"/>
              </a:spcAft>
              <a:defRPr sz="1200"/>
            </a:lvl4pPr>
            <a:lvl5pPr marL="0" indent="-72000">
              <a:lnSpc>
                <a:spcPct val="80000"/>
              </a:lnSpc>
              <a:spcAft>
                <a:spcPts val="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13"/>
          </p:nvPr>
        </p:nvSpPr>
        <p:spPr/>
        <p:txBody>
          <a:bodyPr/>
          <a:lstStyle>
            <a:lvl1pPr>
              <a:defRPr/>
            </a:lvl1pPr>
          </a:lstStyle>
          <a:p>
            <a:fld id="{92FBDB0D-7BE1-43BF-B536-7A5676269F15}" type="slidenum">
              <a:rPr lang="en-US" altLang="de-DE"/>
              <a:pPr/>
              <a:t>‹Nr.›</a:t>
            </a:fld>
            <a:endParaRPr lang="en-US" altLang="de-DE"/>
          </a:p>
        </p:txBody>
      </p:sp>
    </p:spTree>
    <p:extLst>
      <p:ext uri="{BB962C8B-B14F-4D97-AF65-F5344CB8AC3E}">
        <p14:creationId xmlns:p14="http://schemas.microsoft.com/office/powerpoint/2010/main" val="396268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fld id="{3549287E-4D2C-4965-936E-64F41CA9E49B}" type="slidenum">
              <a:rPr lang="en-US" altLang="de-DE"/>
              <a:pPr/>
              <a:t>‹Nr.›</a:t>
            </a:fld>
            <a:endParaRPr lang="en-US" altLang="de-DE"/>
          </a:p>
        </p:txBody>
      </p:sp>
    </p:spTree>
    <p:extLst>
      <p:ext uri="{BB962C8B-B14F-4D97-AF65-F5344CB8AC3E}">
        <p14:creationId xmlns:p14="http://schemas.microsoft.com/office/powerpoint/2010/main" val="2456353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32138" y="0"/>
            <a:ext cx="601186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0" y="561975"/>
            <a:ext cx="9144000" cy="574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endParaRPr lang="en-US" altLang="en-US"/>
          </a:p>
          <a:p>
            <a:pPr lvl="1"/>
            <a:r>
              <a:rPr lang="en-US" altLang="en-US"/>
              <a:t>ond level</a:t>
            </a:r>
          </a:p>
          <a:p>
            <a:pPr lvl="2"/>
            <a:r>
              <a:rPr lang="en-US" altLang="en-US"/>
              <a:t>Third level</a:t>
            </a:r>
          </a:p>
          <a:p>
            <a:pPr lvl="3"/>
            <a:r>
              <a:rPr lang="en-US" altLang="en-US"/>
              <a:t>Fourth level</a:t>
            </a:r>
          </a:p>
          <a:p>
            <a:pPr lvl="4"/>
            <a:r>
              <a:rPr lang="en-US" altLang="en-US"/>
              <a:t>Fifth level</a:t>
            </a:r>
          </a:p>
        </p:txBody>
      </p:sp>
      <p:sp>
        <p:nvSpPr>
          <p:cNvPr id="10" name="Slide Number Placeholder 4"/>
          <p:cNvSpPr>
            <a:spLocks noGrp="1"/>
          </p:cNvSpPr>
          <p:nvPr>
            <p:ph type="sldNum" sz="quarter" idx="4"/>
          </p:nvPr>
        </p:nvSpPr>
        <p:spPr>
          <a:xfrm>
            <a:off x="8748713" y="6521450"/>
            <a:ext cx="395287" cy="333375"/>
          </a:xfrm>
          <a:prstGeom prst="rect">
            <a:avLst/>
          </a:prstGeom>
        </p:spPr>
        <p:txBody>
          <a:bodyPr vert="horz" wrap="square" lIns="36000" tIns="36000" rIns="36000" bIns="36000" numCol="1" anchor="b" anchorCtr="0" compatLnSpc="1">
            <a:prstTxWarp prst="textNoShape">
              <a:avLst/>
            </a:prstTxWarp>
          </a:bodyPr>
          <a:lstStyle>
            <a:lvl1pPr algn="r">
              <a:defRPr sz="1400"/>
            </a:lvl1pPr>
          </a:lstStyle>
          <a:p>
            <a:fld id="{8569EC01-DD67-4E93-B7B6-D656B5C554E7}" type="slidenum">
              <a:rPr lang="en-US" altLang="de-DE"/>
              <a:pPr/>
              <a:t>‹Nr.›</a:t>
            </a:fld>
            <a:endParaRPr lang="en-US" altLang="de-DE"/>
          </a:p>
        </p:txBody>
      </p:sp>
      <p:sp>
        <p:nvSpPr>
          <p:cNvPr id="2" name="Footer Placeholder 1"/>
          <p:cNvSpPr>
            <a:spLocks noGrp="1"/>
          </p:cNvSpPr>
          <p:nvPr>
            <p:ph type="ftr" sz="quarter" idx="3"/>
          </p:nvPr>
        </p:nvSpPr>
        <p:spPr>
          <a:xfrm>
            <a:off x="-3175" y="6305550"/>
            <a:ext cx="8748713" cy="549275"/>
          </a:xfrm>
          <a:prstGeom prst="rect">
            <a:avLst/>
          </a:prstGeom>
        </p:spPr>
        <p:txBody>
          <a:bodyPr vert="horz" lIns="91440" tIns="45720" rIns="91440" bIns="45720" rtlCol="0" anchor="b" anchorCtr="0"/>
          <a:lstStyle>
            <a:lvl1pPr algn="l">
              <a:lnSpc>
                <a:spcPct val="85000"/>
              </a:lnSpc>
              <a:defRPr sz="1400">
                <a:solidFill>
                  <a:schemeClr val="tx1">
                    <a:tint val="75000"/>
                  </a:schemeClr>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974" r:id="rId1"/>
    <p:sldLayoutId id="2147483976" r:id="rId2"/>
    <p:sldLayoutId id="2147483983" r:id="rId3"/>
    <p:sldLayoutId id="2147483981" r:id="rId4"/>
  </p:sldLayoutIdLst>
  <p:hf hdr="0" ftr="0" dt="0"/>
  <p:txStyles>
    <p:titleStyle>
      <a:lvl1pPr algn="l" rtl="0" eaLnBrk="0" fontAlgn="base" hangingPunct="0">
        <a:spcBef>
          <a:spcPct val="0"/>
        </a:spcBef>
        <a:spcAft>
          <a:spcPct val="0"/>
        </a:spcAft>
        <a:defRPr i="1">
          <a:solidFill>
            <a:srgbClr val="000099"/>
          </a:solidFill>
          <a:latin typeface="+mj-lt"/>
          <a:ea typeface="+mj-ea"/>
          <a:cs typeface="+mj-cs"/>
        </a:defRPr>
      </a:lvl1pPr>
      <a:lvl2pPr algn="l" rtl="0" eaLnBrk="0" fontAlgn="base" hangingPunct="0">
        <a:spcBef>
          <a:spcPct val="0"/>
        </a:spcBef>
        <a:spcAft>
          <a:spcPct val="0"/>
        </a:spcAft>
        <a:defRPr i="1">
          <a:solidFill>
            <a:srgbClr val="000099"/>
          </a:solidFill>
          <a:latin typeface="Arial Unicode MS" pitchFamily="34" charset="-128"/>
        </a:defRPr>
      </a:lvl2pPr>
      <a:lvl3pPr algn="l" rtl="0" eaLnBrk="0" fontAlgn="base" hangingPunct="0">
        <a:spcBef>
          <a:spcPct val="0"/>
        </a:spcBef>
        <a:spcAft>
          <a:spcPct val="0"/>
        </a:spcAft>
        <a:defRPr i="1">
          <a:solidFill>
            <a:srgbClr val="000099"/>
          </a:solidFill>
          <a:latin typeface="Arial Unicode MS" pitchFamily="34" charset="-128"/>
        </a:defRPr>
      </a:lvl3pPr>
      <a:lvl4pPr algn="l" rtl="0" eaLnBrk="0" fontAlgn="base" hangingPunct="0">
        <a:spcBef>
          <a:spcPct val="0"/>
        </a:spcBef>
        <a:spcAft>
          <a:spcPct val="0"/>
        </a:spcAft>
        <a:defRPr i="1">
          <a:solidFill>
            <a:srgbClr val="000099"/>
          </a:solidFill>
          <a:latin typeface="Arial Unicode MS" pitchFamily="34" charset="-128"/>
        </a:defRPr>
      </a:lvl4pPr>
      <a:lvl5pPr algn="l" rtl="0" eaLnBrk="0" fontAlgn="base" hangingPunct="0">
        <a:spcBef>
          <a:spcPct val="0"/>
        </a:spcBef>
        <a:spcAft>
          <a:spcPct val="0"/>
        </a:spcAft>
        <a:defRPr i="1">
          <a:solidFill>
            <a:srgbClr val="000099"/>
          </a:solidFill>
          <a:latin typeface="Arial Unicode MS" pitchFamily="34" charset="-128"/>
        </a:defRPr>
      </a:lvl5pPr>
      <a:lvl6pPr marL="457200" algn="ctr" rtl="0" fontAlgn="base">
        <a:spcBef>
          <a:spcPct val="0"/>
        </a:spcBef>
        <a:spcAft>
          <a:spcPct val="0"/>
        </a:spcAft>
        <a:defRPr sz="2000" b="1" i="1">
          <a:solidFill>
            <a:srgbClr val="000099"/>
          </a:solidFill>
          <a:latin typeface="Charis SIL" pitchFamily="2" charset="0"/>
        </a:defRPr>
      </a:lvl6pPr>
      <a:lvl7pPr marL="914400" algn="ctr" rtl="0" fontAlgn="base">
        <a:spcBef>
          <a:spcPct val="0"/>
        </a:spcBef>
        <a:spcAft>
          <a:spcPct val="0"/>
        </a:spcAft>
        <a:defRPr sz="2000" b="1" i="1">
          <a:solidFill>
            <a:srgbClr val="000099"/>
          </a:solidFill>
          <a:latin typeface="Charis SIL" pitchFamily="2" charset="0"/>
        </a:defRPr>
      </a:lvl7pPr>
      <a:lvl8pPr marL="1371600" algn="ctr" rtl="0" fontAlgn="base">
        <a:spcBef>
          <a:spcPct val="0"/>
        </a:spcBef>
        <a:spcAft>
          <a:spcPct val="0"/>
        </a:spcAft>
        <a:defRPr sz="2000" b="1" i="1">
          <a:solidFill>
            <a:srgbClr val="000099"/>
          </a:solidFill>
          <a:latin typeface="Charis SIL" pitchFamily="2" charset="0"/>
        </a:defRPr>
      </a:lvl8pPr>
      <a:lvl9pPr marL="1828800" algn="ctr" rtl="0" fontAlgn="base">
        <a:spcBef>
          <a:spcPct val="0"/>
        </a:spcBef>
        <a:spcAft>
          <a:spcPct val="0"/>
        </a:spcAft>
        <a:defRPr sz="2000" b="1" i="1">
          <a:solidFill>
            <a:srgbClr val="000099"/>
          </a:solidFill>
          <a:latin typeface="Charis SIL" pitchFamily="2" charset="0"/>
        </a:defRPr>
      </a:lvl9pPr>
    </p:titleStyle>
    <p:body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microsoft.com/office/2007/relationships/media" Target="../media/media8.wav"/><Relationship Id="rId18" Type="http://schemas.openxmlformats.org/officeDocument/2006/relationships/audio" Target="../media/media10.wav"/><Relationship Id="rId26" Type="http://schemas.openxmlformats.org/officeDocument/2006/relationships/audio" Target="../media/media14.wav"/><Relationship Id="rId39" Type="http://schemas.microsoft.com/office/2007/relationships/media" Target="../media/media21.wav"/><Relationship Id="rId21" Type="http://schemas.microsoft.com/office/2007/relationships/media" Target="../media/media12.wav"/><Relationship Id="rId34" Type="http://schemas.openxmlformats.org/officeDocument/2006/relationships/audio" Target="../media/media18.wav"/><Relationship Id="rId42" Type="http://schemas.openxmlformats.org/officeDocument/2006/relationships/audio" Target="../media/media22.wav"/><Relationship Id="rId47" Type="http://schemas.microsoft.com/office/2007/relationships/media" Target="../media/media25.wav"/><Relationship Id="rId50" Type="http://schemas.openxmlformats.org/officeDocument/2006/relationships/audio" Target="../media/media26.wav"/><Relationship Id="rId55" Type="http://schemas.microsoft.com/office/2007/relationships/media" Target="../media/media29.wav"/><Relationship Id="rId63" Type="http://schemas.microsoft.com/office/2007/relationships/media" Target="../media/media33.wav"/><Relationship Id="rId68" Type="http://schemas.openxmlformats.org/officeDocument/2006/relationships/audio" Target="../media/media35.wav"/><Relationship Id="rId7" Type="http://schemas.microsoft.com/office/2007/relationships/media" Target="../media/media5.wav"/><Relationship Id="rId71" Type="http://schemas.microsoft.com/office/2007/relationships/media" Target="../media/media37.wav"/><Relationship Id="rId2" Type="http://schemas.openxmlformats.org/officeDocument/2006/relationships/audio" Target="../media/media2.wav"/><Relationship Id="rId16" Type="http://schemas.openxmlformats.org/officeDocument/2006/relationships/audio" Target="../media/media9.wav"/><Relationship Id="rId29" Type="http://schemas.microsoft.com/office/2007/relationships/media" Target="../media/media16.wav"/><Relationship Id="rId11" Type="http://schemas.microsoft.com/office/2007/relationships/media" Target="../media/media7.wav"/><Relationship Id="rId24" Type="http://schemas.openxmlformats.org/officeDocument/2006/relationships/audio" Target="../media/media13.wav"/><Relationship Id="rId32" Type="http://schemas.openxmlformats.org/officeDocument/2006/relationships/audio" Target="../media/media17.wav"/><Relationship Id="rId37" Type="http://schemas.microsoft.com/office/2007/relationships/media" Target="../media/media20.wav"/><Relationship Id="rId40" Type="http://schemas.openxmlformats.org/officeDocument/2006/relationships/audio" Target="../media/media21.wav"/><Relationship Id="rId45" Type="http://schemas.microsoft.com/office/2007/relationships/media" Target="../media/media24.wav"/><Relationship Id="rId53" Type="http://schemas.microsoft.com/office/2007/relationships/media" Target="../media/media28.wav"/><Relationship Id="rId58" Type="http://schemas.openxmlformats.org/officeDocument/2006/relationships/audio" Target="../media/media30.wav"/><Relationship Id="rId66" Type="http://schemas.openxmlformats.org/officeDocument/2006/relationships/audio" Target="../media/media34.wav"/><Relationship Id="rId74" Type="http://schemas.openxmlformats.org/officeDocument/2006/relationships/image" Target="../media/image11.png"/><Relationship Id="rId5" Type="http://schemas.microsoft.com/office/2007/relationships/media" Target="../media/media4.wav"/><Relationship Id="rId15" Type="http://schemas.microsoft.com/office/2007/relationships/media" Target="../media/media9.wav"/><Relationship Id="rId23" Type="http://schemas.microsoft.com/office/2007/relationships/media" Target="../media/media13.wav"/><Relationship Id="rId28" Type="http://schemas.openxmlformats.org/officeDocument/2006/relationships/audio" Target="../media/media15.wav"/><Relationship Id="rId36" Type="http://schemas.openxmlformats.org/officeDocument/2006/relationships/audio" Target="../media/media19.wav"/><Relationship Id="rId49" Type="http://schemas.microsoft.com/office/2007/relationships/media" Target="../media/media26.wav"/><Relationship Id="rId57" Type="http://schemas.microsoft.com/office/2007/relationships/media" Target="../media/media30.wav"/><Relationship Id="rId61" Type="http://schemas.microsoft.com/office/2007/relationships/media" Target="../media/media32.wav"/><Relationship Id="rId10" Type="http://schemas.openxmlformats.org/officeDocument/2006/relationships/audio" Target="../media/media6.wav"/><Relationship Id="rId19" Type="http://schemas.microsoft.com/office/2007/relationships/media" Target="../media/media11.wav"/><Relationship Id="rId31" Type="http://schemas.microsoft.com/office/2007/relationships/media" Target="../media/media17.wav"/><Relationship Id="rId44" Type="http://schemas.openxmlformats.org/officeDocument/2006/relationships/audio" Target="../media/media23.wav"/><Relationship Id="rId52" Type="http://schemas.openxmlformats.org/officeDocument/2006/relationships/audio" Target="../media/media27.wav"/><Relationship Id="rId60" Type="http://schemas.openxmlformats.org/officeDocument/2006/relationships/audio" Target="../media/media31.wav"/><Relationship Id="rId65" Type="http://schemas.microsoft.com/office/2007/relationships/media" Target="../media/media34.wav"/><Relationship Id="rId73" Type="http://schemas.openxmlformats.org/officeDocument/2006/relationships/slideLayout" Target="../slideLayouts/slideLayout2.xml"/><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audio" Target="../media/media8.wav"/><Relationship Id="rId22" Type="http://schemas.openxmlformats.org/officeDocument/2006/relationships/audio" Target="../media/media12.wav"/><Relationship Id="rId27" Type="http://schemas.microsoft.com/office/2007/relationships/media" Target="../media/media15.wav"/><Relationship Id="rId30" Type="http://schemas.openxmlformats.org/officeDocument/2006/relationships/audio" Target="../media/media16.wav"/><Relationship Id="rId35" Type="http://schemas.microsoft.com/office/2007/relationships/media" Target="../media/media19.wav"/><Relationship Id="rId43" Type="http://schemas.microsoft.com/office/2007/relationships/media" Target="../media/media23.wav"/><Relationship Id="rId48" Type="http://schemas.openxmlformats.org/officeDocument/2006/relationships/audio" Target="../media/media25.wav"/><Relationship Id="rId56" Type="http://schemas.openxmlformats.org/officeDocument/2006/relationships/audio" Target="../media/media29.wav"/><Relationship Id="rId64" Type="http://schemas.openxmlformats.org/officeDocument/2006/relationships/audio" Target="../media/media33.wav"/><Relationship Id="rId69" Type="http://schemas.microsoft.com/office/2007/relationships/media" Target="../media/media36.wav"/><Relationship Id="rId8" Type="http://schemas.openxmlformats.org/officeDocument/2006/relationships/audio" Target="../media/media5.wav"/><Relationship Id="rId51" Type="http://schemas.microsoft.com/office/2007/relationships/media" Target="../media/media27.wav"/><Relationship Id="rId72" Type="http://schemas.openxmlformats.org/officeDocument/2006/relationships/audio" Target="../media/media37.wav"/><Relationship Id="rId3" Type="http://schemas.microsoft.com/office/2007/relationships/media" Target="../media/media3.wav"/><Relationship Id="rId12" Type="http://schemas.openxmlformats.org/officeDocument/2006/relationships/audio" Target="../media/media7.wav"/><Relationship Id="rId17" Type="http://schemas.microsoft.com/office/2007/relationships/media" Target="../media/media10.wav"/><Relationship Id="rId25" Type="http://schemas.microsoft.com/office/2007/relationships/media" Target="../media/media14.wav"/><Relationship Id="rId33" Type="http://schemas.microsoft.com/office/2007/relationships/media" Target="../media/media18.wav"/><Relationship Id="rId38" Type="http://schemas.openxmlformats.org/officeDocument/2006/relationships/audio" Target="../media/media20.wav"/><Relationship Id="rId46" Type="http://schemas.openxmlformats.org/officeDocument/2006/relationships/audio" Target="../media/media24.wav"/><Relationship Id="rId59" Type="http://schemas.microsoft.com/office/2007/relationships/media" Target="../media/media31.wav"/><Relationship Id="rId67" Type="http://schemas.microsoft.com/office/2007/relationships/media" Target="../media/media35.wav"/><Relationship Id="rId20" Type="http://schemas.openxmlformats.org/officeDocument/2006/relationships/audio" Target="../media/media11.wav"/><Relationship Id="rId41" Type="http://schemas.microsoft.com/office/2007/relationships/media" Target="../media/media22.wav"/><Relationship Id="rId54" Type="http://schemas.openxmlformats.org/officeDocument/2006/relationships/audio" Target="../media/media28.wav"/><Relationship Id="rId62" Type="http://schemas.openxmlformats.org/officeDocument/2006/relationships/audio" Target="../media/media32.wav"/><Relationship Id="rId70" Type="http://schemas.openxmlformats.org/officeDocument/2006/relationships/audio" Target="../media/media36.wav"/><Relationship Id="rId1" Type="http://schemas.microsoft.com/office/2007/relationships/media" Target="../media/media2.wav"/><Relationship Id="rId6" Type="http://schemas.openxmlformats.org/officeDocument/2006/relationships/audio" Target="../media/media4.wav"/></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media14.wav"/><Relationship Id="rId13" Type="http://schemas.openxmlformats.org/officeDocument/2006/relationships/slideLayout" Target="../slideLayouts/slideLayout2.xml"/><Relationship Id="rId3" Type="http://schemas.microsoft.com/office/2007/relationships/media" Target="../media/media6.wav"/><Relationship Id="rId7" Type="http://schemas.microsoft.com/office/2007/relationships/media" Target="../media/media14.wav"/><Relationship Id="rId12" Type="http://schemas.openxmlformats.org/officeDocument/2006/relationships/audio" Target="../media/media7.wav"/><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audio" Target="../media/media10.wav"/><Relationship Id="rId11" Type="http://schemas.microsoft.com/office/2007/relationships/media" Target="../media/media7.wav"/><Relationship Id="rId5" Type="http://schemas.microsoft.com/office/2007/relationships/media" Target="../media/media10.wav"/><Relationship Id="rId15" Type="http://schemas.openxmlformats.org/officeDocument/2006/relationships/image" Target="../media/image11.png"/><Relationship Id="rId10" Type="http://schemas.openxmlformats.org/officeDocument/2006/relationships/audio" Target="../media/media11.wav"/><Relationship Id="rId4" Type="http://schemas.openxmlformats.org/officeDocument/2006/relationships/audio" Target="../media/media6.wav"/><Relationship Id="rId9" Type="http://schemas.microsoft.com/office/2007/relationships/media" Target="../media/media11.wav"/><Relationship Id="rId1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41.wav"/><Relationship Id="rId13" Type="http://schemas.microsoft.com/office/2007/relationships/media" Target="../media/media44.wav"/><Relationship Id="rId18" Type="http://schemas.openxmlformats.org/officeDocument/2006/relationships/chart" Target="../charts/chart7.xml"/><Relationship Id="rId3" Type="http://schemas.microsoft.com/office/2007/relationships/media" Target="../media/media39.wav"/><Relationship Id="rId7" Type="http://schemas.microsoft.com/office/2007/relationships/media" Target="../media/media41.wav"/><Relationship Id="rId12" Type="http://schemas.openxmlformats.org/officeDocument/2006/relationships/audio" Target="../media/media43.wav"/><Relationship Id="rId17" Type="http://schemas.openxmlformats.org/officeDocument/2006/relationships/slideLayout" Target="../slideLayouts/slideLayout2.xml"/><Relationship Id="rId2" Type="http://schemas.openxmlformats.org/officeDocument/2006/relationships/audio" Target="../media/media38.wav"/><Relationship Id="rId16" Type="http://schemas.openxmlformats.org/officeDocument/2006/relationships/audio" Target="../media/media45.wav"/><Relationship Id="rId1" Type="http://schemas.microsoft.com/office/2007/relationships/media" Target="../media/media38.wav"/><Relationship Id="rId6" Type="http://schemas.openxmlformats.org/officeDocument/2006/relationships/audio" Target="../media/media40.wav"/><Relationship Id="rId11" Type="http://schemas.microsoft.com/office/2007/relationships/media" Target="../media/media43.wav"/><Relationship Id="rId5" Type="http://schemas.microsoft.com/office/2007/relationships/media" Target="../media/media40.wav"/><Relationship Id="rId15" Type="http://schemas.microsoft.com/office/2007/relationships/media" Target="../media/media45.wav"/><Relationship Id="rId10" Type="http://schemas.openxmlformats.org/officeDocument/2006/relationships/audio" Target="../media/media42.wav"/><Relationship Id="rId19" Type="http://schemas.openxmlformats.org/officeDocument/2006/relationships/image" Target="../media/image11.png"/><Relationship Id="rId4" Type="http://schemas.openxmlformats.org/officeDocument/2006/relationships/audio" Target="../media/media39.wav"/><Relationship Id="rId9" Type="http://schemas.microsoft.com/office/2007/relationships/media" Target="../media/media42.wav"/><Relationship Id="rId14" Type="http://schemas.openxmlformats.org/officeDocument/2006/relationships/audio" Target="../media/media44.wav"/></Relationships>
</file>

<file path=ppt/slides/_rels/slide21.xml.rels><?xml version="1.0" encoding="UTF-8" standalone="yes"?>
<Relationships xmlns="http://schemas.openxmlformats.org/package/2006/relationships"><Relationship Id="rId8" Type="http://schemas.openxmlformats.org/officeDocument/2006/relationships/audio" Target="../media/media34.wav"/><Relationship Id="rId3" Type="http://schemas.microsoft.com/office/2007/relationships/media" Target="../media/media26.wav"/><Relationship Id="rId7" Type="http://schemas.microsoft.com/office/2007/relationships/media" Target="../media/media34.wav"/><Relationship Id="rId12" Type="http://schemas.openxmlformats.org/officeDocument/2006/relationships/image" Target="../media/image11.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audio" Target="../media/media30.wav"/><Relationship Id="rId11" Type="http://schemas.openxmlformats.org/officeDocument/2006/relationships/chart" Target="../charts/chart8.xml"/><Relationship Id="rId5" Type="http://schemas.microsoft.com/office/2007/relationships/media" Target="../media/media30.wav"/><Relationship Id="rId10" Type="http://schemas.openxmlformats.org/officeDocument/2006/relationships/notesSlide" Target="../notesSlides/notesSlide15.xml"/><Relationship Id="rId4" Type="http://schemas.openxmlformats.org/officeDocument/2006/relationships/audio" Target="../media/media26.wav"/><Relationship Id="rId9"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media49.wav"/><Relationship Id="rId3" Type="http://schemas.microsoft.com/office/2007/relationships/media" Target="../media/media47.wav"/><Relationship Id="rId7" Type="http://schemas.microsoft.com/office/2007/relationships/media" Target="../media/media49.wav"/><Relationship Id="rId2" Type="http://schemas.openxmlformats.org/officeDocument/2006/relationships/audio" Target="../media/media46.wav"/><Relationship Id="rId1" Type="http://schemas.microsoft.com/office/2007/relationships/media" Target="../media/media46.wav"/><Relationship Id="rId6" Type="http://schemas.openxmlformats.org/officeDocument/2006/relationships/audio" Target="../media/media48.wav"/><Relationship Id="rId11" Type="http://schemas.openxmlformats.org/officeDocument/2006/relationships/image" Target="../media/image11.png"/><Relationship Id="rId5" Type="http://schemas.microsoft.com/office/2007/relationships/media" Target="../media/media48.wav"/><Relationship Id="rId10" Type="http://schemas.openxmlformats.org/officeDocument/2006/relationships/chart" Target="../charts/chart9.xml"/><Relationship Id="rId4" Type="http://schemas.openxmlformats.org/officeDocument/2006/relationships/audio" Target="../media/media47.wav"/><Relationship Id="rId9"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hart" Target="../charts/chart13.xml"/><Relationship Id="rId3" Type="http://schemas.microsoft.com/office/2007/relationships/media" Target="../media/media51.wav"/><Relationship Id="rId7"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audio" Target="../media/media52.wav"/><Relationship Id="rId5" Type="http://schemas.microsoft.com/office/2007/relationships/media" Target="../media/media52.wav"/><Relationship Id="rId4" Type="http://schemas.openxmlformats.org/officeDocument/2006/relationships/audio" Target="../media/media51.wav"/><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media56.wav"/><Relationship Id="rId13" Type="http://schemas.microsoft.com/office/2007/relationships/media" Target="../media/media59.wav"/><Relationship Id="rId18" Type="http://schemas.openxmlformats.org/officeDocument/2006/relationships/notesSlide" Target="../notesSlides/notesSlide19.xml"/><Relationship Id="rId3" Type="http://schemas.microsoft.com/office/2007/relationships/media" Target="../media/media54.wav"/><Relationship Id="rId7" Type="http://schemas.microsoft.com/office/2007/relationships/media" Target="../media/media56.wav"/><Relationship Id="rId12" Type="http://schemas.openxmlformats.org/officeDocument/2006/relationships/audio" Target="../media/media58.wav"/><Relationship Id="rId17" Type="http://schemas.openxmlformats.org/officeDocument/2006/relationships/slideLayout" Target="../slideLayouts/slideLayout2.xml"/><Relationship Id="rId2" Type="http://schemas.openxmlformats.org/officeDocument/2006/relationships/audio" Target="../media/media53.wav"/><Relationship Id="rId16" Type="http://schemas.openxmlformats.org/officeDocument/2006/relationships/audio" Target="../media/media60.wav"/><Relationship Id="rId20" Type="http://schemas.openxmlformats.org/officeDocument/2006/relationships/image" Target="../media/image11.png"/><Relationship Id="rId1" Type="http://schemas.microsoft.com/office/2007/relationships/media" Target="../media/media53.wav"/><Relationship Id="rId6" Type="http://schemas.openxmlformats.org/officeDocument/2006/relationships/audio" Target="../media/media55.wav"/><Relationship Id="rId11" Type="http://schemas.microsoft.com/office/2007/relationships/media" Target="../media/media58.wav"/><Relationship Id="rId5" Type="http://schemas.microsoft.com/office/2007/relationships/media" Target="../media/media55.wav"/><Relationship Id="rId15" Type="http://schemas.microsoft.com/office/2007/relationships/media" Target="../media/media60.wav"/><Relationship Id="rId10" Type="http://schemas.openxmlformats.org/officeDocument/2006/relationships/audio" Target="../media/media57.wav"/><Relationship Id="rId19" Type="http://schemas.openxmlformats.org/officeDocument/2006/relationships/chart" Target="../charts/chart16.xml"/><Relationship Id="rId4" Type="http://schemas.openxmlformats.org/officeDocument/2006/relationships/audio" Target="../media/media54.wav"/><Relationship Id="rId9" Type="http://schemas.microsoft.com/office/2007/relationships/media" Target="../media/media57.wav"/><Relationship Id="rId14" Type="http://schemas.openxmlformats.org/officeDocument/2006/relationships/audio" Target="../media/media59.wav"/></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3" Type="http://schemas.microsoft.com/office/2007/relationships/media" Target="../media/media67.wav"/><Relationship Id="rId18" Type="http://schemas.openxmlformats.org/officeDocument/2006/relationships/audio" Target="../media/media69.wav"/><Relationship Id="rId26" Type="http://schemas.openxmlformats.org/officeDocument/2006/relationships/audio" Target="../media/media73.wav"/><Relationship Id="rId39" Type="http://schemas.microsoft.com/office/2007/relationships/media" Target="../media/media80.wav"/><Relationship Id="rId3" Type="http://schemas.microsoft.com/office/2007/relationships/media" Target="../media/media62.wav"/><Relationship Id="rId21" Type="http://schemas.microsoft.com/office/2007/relationships/media" Target="../media/media71.wav"/><Relationship Id="rId34" Type="http://schemas.openxmlformats.org/officeDocument/2006/relationships/audio" Target="../media/media77.wav"/><Relationship Id="rId42" Type="http://schemas.openxmlformats.org/officeDocument/2006/relationships/audio" Target="../media/media81.wav"/><Relationship Id="rId47" Type="http://schemas.microsoft.com/office/2007/relationships/media" Target="../media/media84.wav"/><Relationship Id="rId50" Type="http://schemas.openxmlformats.org/officeDocument/2006/relationships/image" Target="../media/image11.png"/><Relationship Id="rId7" Type="http://schemas.microsoft.com/office/2007/relationships/media" Target="../media/media64.wav"/><Relationship Id="rId12" Type="http://schemas.openxmlformats.org/officeDocument/2006/relationships/audio" Target="../media/media66.wav"/><Relationship Id="rId17" Type="http://schemas.microsoft.com/office/2007/relationships/media" Target="../media/media69.wav"/><Relationship Id="rId25" Type="http://schemas.microsoft.com/office/2007/relationships/media" Target="../media/media73.wav"/><Relationship Id="rId33" Type="http://schemas.microsoft.com/office/2007/relationships/media" Target="../media/media77.wav"/><Relationship Id="rId38" Type="http://schemas.openxmlformats.org/officeDocument/2006/relationships/audio" Target="../media/media79.wav"/><Relationship Id="rId46" Type="http://schemas.openxmlformats.org/officeDocument/2006/relationships/audio" Target="../media/media83.wav"/><Relationship Id="rId2" Type="http://schemas.openxmlformats.org/officeDocument/2006/relationships/audio" Target="../media/media61.wav"/><Relationship Id="rId16" Type="http://schemas.openxmlformats.org/officeDocument/2006/relationships/audio" Target="../media/media68.wav"/><Relationship Id="rId20" Type="http://schemas.openxmlformats.org/officeDocument/2006/relationships/audio" Target="../media/media70.wav"/><Relationship Id="rId29" Type="http://schemas.microsoft.com/office/2007/relationships/media" Target="../media/media75.wav"/><Relationship Id="rId41" Type="http://schemas.microsoft.com/office/2007/relationships/media" Target="../media/media81.wav"/><Relationship Id="rId1" Type="http://schemas.microsoft.com/office/2007/relationships/media" Target="../media/media61.wav"/><Relationship Id="rId6" Type="http://schemas.openxmlformats.org/officeDocument/2006/relationships/audio" Target="../media/media63.wav"/><Relationship Id="rId11" Type="http://schemas.microsoft.com/office/2007/relationships/media" Target="../media/media66.wav"/><Relationship Id="rId24" Type="http://schemas.openxmlformats.org/officeDocument/2006/relationships/audio" Target="../media/media72.wav"/><Relationship Id="rId32" Type="http://schemas.openxmlformats.org/officeDocument/2006/relationships/audio" Target="../media/media76.wav"/><Relationship Id="rId37" Type="http://schemas.microsoft.com/office/2007/relationships/media" Target="../media/media79.wav"/><Relationship Id="rId40" Type="http://schemas.openxmlformats.org/officeDocument/2006/relationships/audio" Target="../media/media80.wav"/><Relationship Id="rId45" Type="http://schemas.microsoft.com/office/2007/relationships/media" Target="../media/media83.wav"/><Relationship Id="rId5" Type="http://schemas.microsoft.com/office/2007/relationships/media" Target="../media/media63.wav"/><Relationship Id="rId15" Type="http://schemas.microsoft.com/office/2007/relationships/media" Target="../media/media68.wav"/><Relationship Id="rId23" Type="http://schemas.microsoft.com/office/2007/relationships/media" Target="../media/media72.wav"/><Relationship Id="rId28" Type="http://schemas.openxmlformats.org/officeDocument/2006/relationships/audio" Target="../media/media74.wav"/><Relationship Id="rId36" Type="http://schemas.openxmlformats.org/officeDocument/2006/relationships/audio" Target="../media/media78.wav"/><Relationship Id="rId49" Type="http://schemas.openxmlformats.org/officeDocument/2006/relationships/slideLayout" Target="../slideLayouts/slideLayout2.xml"/><Relationship Id="rId10" Type="http://schemas.openxmlformats.org/officeDocument/2006/relationships/audio" Target="../media/media65.wav"/><Relationship Id="rId19" Type="http://schemas.microsoft.com/office/2007/relationships/media" Target="../media/media70.wav"/><Relationship Id="rId31" Type="http://schemas.microsoft.com/office/2007/relationships/media" Target="../media/media76.wav"/><Relationship Id="rId44" Type="http://schemas.openxmlformats.org/officeDocument/2006/relationships/audio" Target="../media/media82.wav"/><Relationship Id="rId4" Type="http://schemas.openxmlformats.org/officeDocument/2006/relationships/audio" Target="../media/media62.wav"/><Relationship Id="rId9" Type="http://schemas.microsoft.com/office/2007/relationships/media" Target="../media/media65.wav"/><Relationship Id="rId14" Type="http://schemas.openxmlformats.org/officeDocument/2006/relationships/audio" Target="../media/media67.wav"/><Relationship Id="rId22" Type="http://schemas.openxmlformats.org/officeDocument/2006/relationships/audio" Target="../media/media71.wav"/><Relationship Id="rId27" Type="http://schemas.microsoft.com/office/2007/relationships/media" Target="../media/media74.wav"/><Relationship Id="rId30" Type="http://schemas.openxmlformats.org/officeDocument/2006/relationships/audio" Target="../media/media75.wav"/><Relationship Id="rId35" Type="http://schemas.microsoft.com/office/2007/relationships/media" Target="../media/media78.wav"/><Relationship Id="rId43" Type="http://schemas.microsoft.com/office/2007/relationships/media" Target="../media/media82.wav"/><Relationship Id="rId48" Type="http://schemas.openxmlformats.org/officeDocument/2006/relationships/audio" Target="../media/media84.wav"/><Relationship Id="rId8" Type="http://schemas.openxmlformats.org/officeDocument/2006/relationships/audio" Target="../media/media64.wav"/></Relationships>
</file>

<file path=ppt/slides/_rels/slide3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media61.wav"/><Relationship Id="rId13" Type="http://schemas.microsoft.com/office/2007/relationships/media" Target="../media/media87.wav"/><Relationship Id="rId18" Type="http://schemas.openxmlformats.org/officeDocument/2006/relationships/audio" Target="../media/media89.wav"/><Relationship Id="rId3" Type="http://schemas.microsoft.com/office/2007/relationships/media" Target="../media/media65.wav"/><Relationship Id="rId21" Type="http://schemas.openxmlformats.org/officeDocument/2006/relationships/slideLayout" Target="../slideLayouts/slideLayout2.xml"/><Relationship Id="rId7" Type="http://schemas.microsoft.com/office/2007/relationships/media" Target="../media/media61.wav"/><Relationship Id="rId12" Type="http://schemas.openxmlformats.org/officeDocument/2006/relationships/audio" Target="../media/media86.wav"/><Relationship Id="rId17" Type="http://schemas.microsoft.com/office/2007/relationships/media" Target="../media/media89.wav"/><Relationship Id="rId2" Type="http://schemas.openxmlformats.org/officeDocument/2006/relationships/audio" Target="../media/media67.wav"/><Relationship Id="rId16" Type="http://schemas.openxmlformats.org/officeDocument/2006/relationships/audio" Target="../media/media88.wav"/><Relationship Id="rId20" Type="http://schemas.openxmlformats.org/officeDocument/2006/relationships/audio" Target="../media/media90.wav"/><Relationship Id="rId1" Type="http://schemas.microsoft.com/office/2007/relationships/media" Target="../media/media67.wav"/><Relationship Id="rId6" Type="http://schemas.openxmlformats.org/officeDocument/2006/relationships/audio" Target="../media/media63.wav"/><Relationship Id="rId11" Type="http://schemas.microsoft.com/office/2007/relationships/media" Target="../media/media86.wav"/><Relationship Id="rId5" Type="http://schemas.microsoft.com/office/2007/relationships/media" Target="../media/media63.wav"/><Relationship Id="rId15" Type="http://schemas.microsoft.com/office/2007/relationships/media" Target="../media/media88.wav"/><Relationship Id="rId23" Type="http://schemas.openxmlformats.org/officeDocument/2006/relationships/image" Target="../media/image11.png"/><Relationship Id="rId10" Type="http://schemas.openxmlformats.org/officeDocument/2006/relationships/audio" Target="../media/media85.wav"/><Relationship Id="rId19" Type="http://schemas.microsoft.com/office/2007/relationships/media" Target="../media/media90.wav"/><Relationship Id="rId4" Type="http://schemas.openxmlformats.org/officeDocument/2006/relationships/audio" Target="../media/media65.wav"/><Relationship Id="rId9" Type="http://schemas.microsoft.com/office/2007/relationships/media" Target="../media/media85.wav"/><Relationship Id="rId14" Type="http://schemas.openxmlformats.org/officeDocument/2006/relationships/audio" Target="../media/media87.wav"/><Relationship Id="rId22" Type="http://schemas.openxmlformats.org/officeDocument/2006/relationships/chart" Target="../charts/chart19.xml"/></Relationships>
</file>

<file path=ppt/slides/_rels/slide35.xml.rels><?xml version="1.0" encoding="UTF-8" standalone="yes"?>
<Relationships xmlns="http://schemas.openxmlformats.org/package/2006/relationships"><Relationship Id="rId8" Type="http://schemas.openxmlformats.org/officeDocument/2006/relationships/audio" Target="../media/media94.wav"/><Relationship Id="rId13" Type="http://schemas.microsoft.com/office/2007/relationships/media" Target="../media/media97.wav"/><Relationship Id="rId18" Type="http://schemas.openxmlformats.org/officeDocument/2006/relationships/audio" Target="../media/media99.wav"/><Relationship Id="rId3" Type="http://schemas.microsoft.com/office/2007/relationships/media" Target="../media/media92.wav"/><Relationship Id="rId21" Type="http://schemas.openxmlformats.org/officeDocument/2006/relationships/image" Target="../media/image11.png"/><Relationship Id="rId7" Type="http://schemas.microsoft.com/office/2007/relationships/media" Target="../media/media94.wav"/><Relationship Id="rId12" Type="http://schemas.openxmlformats.org/officeDocument/2006/relationships/audio" Target="../media/media96.wav"/><Relationship Id="rId17" Type="http://schemas.microsoft.com/office/2007/relationships/media" Target="../media/media99.wav"/><Relationship Id="rId2" Type="http://schemas.openxmlformats.org/officeDocument/2006/relationships/audio" Target="../media/media91.wav"/><Relationship Id="rId16" Type="http://schemas.openxmlformats.org/officeDocument/2006/relationships/audio" Target="../media/media98.wav"/><Relationship Id="rId20" Type="http://schemas.openxmlformats.org/officeDocument/2006/relationships/chart" Target="../charts/chart20.xml"/><Relationship Id="rId1" Type="http://schemas.microsoft.com/office/2007/relationships/media" Target="../media/media91.wav"/><Relationship Id="rId6" Type="http://schemas.openxmlformats.org/officeDocument/2006/relationships/audio" Target="../media/media93.wav"/><Relationship Id="rId11" Type="http://schemas.microsoft.com/office/2007/relationships/media" Target="../media/media96.wav"/><Relationship Id="rId5" Type="http://schemas.microsoft.com/office/2007/relationships/media" Target="../media/media93.wav"/><Relationship Id="rId15" Type="http://schemas.microsoft.com/office/2007/relationships/media" Target="../media/media98.wav"/><Relationship Id="rId10" Type="http://schemas.openxmlformats.org/officeDocument/2006/relationships/audio" Target="../media/media95.wav"/><Relationship Id="rId19" Type="http://schemas.openxmlformats.org/officeDocument/2006/relationships/slideLayout" Target="../slideLayouts/slideLayout2.xml"/><Relationship Id="rId4" Type="http://schemas.openxmlformats.org/officeDocument/2006/relationships/audio" Target="../media/media92.wav"/><Relationship Id="rId9" Type="http://schemas.microsoft.com/office/2007/relationships/media" Target="../media/media95.wav"/><Relationship Id="rId14" Type="http://schemas.openxmlformats.org/officeDocument/2006/relationships/audio" Target="../media/media97.wav"/></Relationships>
</file>

<file path=ppt/slides/_rels/slide3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audio" Target="../media/media103.wav"/><Relationship Id="rId13" Type="http://schemas.microsoft.com/office/2007/relationships/media" Target="../media/media106.wav"/><Relationship Id="rId18" Type="http://schemas.openxmlformats.org/officeDocument/2006/relationships/audio" Target="../media/media108.wav"/><Relationship Id="rId3" Type="http://schemas.microsoft.com/office/2007/relationships/media" Target="../media/media101.wav"/><Relationship Id="rId21" Type="http://schemas.openxmlformats.org/officeDocument/2006/relationships/slideLayout" Target="../slideLayouts/slideLayout2.xml"/><Relationship Id="rId7" Type="http://schemas.microsoft.com/office/2007/relationships/media" Target="../media/media103.wav"/><Relationship Id="rId12" Type="http://schemas.openxmlformats.org/officeDocument/2006/relationships/audio" Target="../media/media105.wav"/><Relationship Id="rId17" Type="http://schemas.microsoft.com/office/2007/relationships/media" Target="../media/media108.wav"/><Relationship Id="rId2" Type="http://schemas.openxmlformats.org/officeDocument/2006/relationships/audio" Target="../media/media100.wav"/><Relationship Id="rId16" Type="http://schemas.openxmlformats.org/officeDocument/2006/relationships/audio" Target="../media/media107.wav"/><Relationship Id="rId20" Type="http://schemas.openxmlformats.org/officeDocument/2006/relationships/audio" Target="../media/media109.wav"/><Relationship Id="rId1" Type="http://schemas.microsoft.com/office/2007/relationships/media" Target="../media/media100.wav"/><Relationship Id="rId6" Type="http://schemas.openxmlformats.org/officeDocument/2006/relationships/audio" Target="../media/media102.wav"/><Relationship Id="rId11" Type="http://schemas.microsoft.com/office/2007/relationships/media" Target="../media/media105.wav"/><Relationship Id="rId5" Type="http://schemas.microsoft.com/office/2007/relationships/media" Target="../media/media102.wav"/><Relationship Id="rId15" Type="http://schemas.microsoft.com/office/2007/relationships/media" Target="../media/media107.wav"/><Relationship Id="rId23" Type="http://schemas.openxmlformats.org/officeDocument/2006/relationships/image" Target="../media/image11.png"/><Relationship Id="rId10" Type="http://schemas.openxmlformats.org/officeDocument/2006/relationships/audio" Target="../media/media104.wav"/><Relationship Id="rId19" Type="http://schemas.microsoft.com/office/2007/relationships/media" Target="../media/media109.wav"/><Relationship Id="rId4" Type="http://schemas.openxmlformats.org/officeDocument/2006/relationships/audio" Target="../media/media101.wav"/><Relationship Id="rId9" Type="http://schemas.microsoft.com/office/2007/relationships/media" Target="../media/media104.wav"/><Relationship Id="rId14" Type="http://schemas.openxmlformats.org/officeDocument/2006/relationships/audio" Target="../media/media106.wav"/><Relationship Id="rId22" Type="http://schemas.openxmlformats.org/officeDocument/2006/relationships/chart" Target="../charts/chart22.xml"/></Relationships>
</file>

<file path=ppt/slides/_rels/slide38.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audio" Target="../media/media113.wav"/><Relationship Id="rId13" Type="http://schemas.openxmlformats.org/officeDocument/2006/relationships/slideLayout" Target="../slideLayouts/slideLayout2.xml"/><Relationship Id="rId3" Type="http://schemas.microsoft.com/office/2007/relationships/media" Target="../media/media111.wav"/><Relationship Id="rId7" Type="http://schemas.microsoft.com/office/2007/relationships/media" Target="../media/media113.wav"/><Relationship Id="rId12" Type="http://schemas.openxmlformats.org/officeDocument/2006/relationships/audio" Target="../media/media115.wav"/><Relationship Id="rId2" Type="http://schemas.openxmlformats.org/officeDocument/2006/relationships/audio" Target="../media/media110.wav"/><Relationship Id="rId1" Type="http://schemas.microsoft.com/office/2007/relationships/media" Target="../media/media110.wav"/><Relationship Id="rId6" Type="http://schemas.openxmlformats.org/officeDocument/2006/relationships/audio" Target="../media/media112.wav"/><Relationship Id="rId11" Type="http://schemas.microsoft.com/office/2007/relationships/media" Target="../media/media115.wav"/><Relationship Id="rId5" Type="http://schemas.microsoft.com/office/2007/relationships/media" Target="../media/media112.wav"/><Relationship Id="rId15" Type="http://schemas.openxmlformats.org/officeDocument/2006/relationships/image" Target="../media/image11.png"/><Relationship Id="rId10" Type="http://schemas.openxmlformats.org/officeDocument/2006/relationships/audio" Target="../media/media114.wav"/><Relationship Id="rId4" Type="http://schemas.openxmlformats.org/officeDocument/2006/relationships/audio" Target="../media/media111.wav"/><Relationship Id="rId9" Type="http://schemas.microsoft.com/office/2007/relationships/media" Target="../media/media114.wav"/><Relationship Id="rId14" Type="http://schemas.openxmlformats.org/officeDocument/2006/relationships/chart" Target="../charts/chart24.xml"/></Relationships>
</file>

<file path=ppt/slides/_rels/slide42.xml.rels><?xml version="1.0" encoding="UTF-8" standalone="yes"?>
<Relationships xmlns="http://schemas.openxmlformats.org/package/2006/relationships"><Relationship Id="rId8" Type="http://schemas.openxmlformats.org/officeDocument/2006/relationships/audio" Target="../media/media119.wav"/><Relationship Id="rId13" Type="http://schemas.microsoft.com/office/2007/relationships/media" Target="../media/media122.wav"/><Relationship Id="rId18" Type="http://schemas.openxmlformats.org/officeDocument/2006/relationships/audio" Target="../media/media124.wav"/><Relationship Id="rId26" Type="http://schemas.openxmlformats.org/officeDocument/2006/relationships/audio" Target="../media/media128.wav"/><Relationship Id="rId3" Type="http://schemas.microsoft.com/office/2007/relationships/media" Target="../media/media117.wav"/><Relationship Id="rId21" Type="http://schemas.microsoft.com/office/2007/relationships/media" Target="../media/media126.wav"/><Relationship Id="rId34" Type="http://schemas.openxmlformats.org/officeDocument/2006/relationships/image" Target="../media/image11.png"/><Relationship Id="rId7" Type="http://schemas.microsoft.com/office/2007/relationships/media" Target="../media/media119.wav"/><Relationship Id="rId12" Type="http://schemas.openxmlformats.org/officeDocument/2006/relationships/audio" Target="../media/media121.wav"/><Relationship Id="rId17" Type="http://schemas.microsoft.com/office/2007/relationships/media" Target="../media/media124.wav"/><Relationship Id="rId25" Type="http://schemas.microsoft.com/office/2007/relationships/media" Target="../media/media128.wav"/><Relationship Id="rId33" Type="http://schemas.openxmlformats.org/officeDocument/2006/relationships/slideLayout" Target="../slideLayouts/slideLayout2.xml"/><Relationship Id="rId2" Type="http://schemas.openxmlformats.org/officeDocument/2006/relationships/audio" Target="../media/media116.wav"/><Relationship Id="rId16" Type="http://schemas.openxmlformats.org/officeDocument/2006/relationships/audio" Target="../media/media123.wav"/><Relationship Id="rId20" Type="http://schemas.openxmlformats.org/officeDocument/2006/relationships/audio" Target="../media/media125.wav"/><Relationship Id="rId29" Type="http://schemas.microsoft.com/office/2007/relationships/media" Target="../media/media130.wav"/><Relationship Id="rId1" Type="http://schemas.microsoft.com/office/2007/relationships/media" Target="../media/media116.wav"/><Relationship Id="rId6" Type="http://schemas.openxmlformats.org/officeDocument/2006/relationships/audio" Target="../media/media118.wav"/><Relationship Id="rId11" Type="http://schemas.microsoft.com/office/2007/relationships/media" Target="../media/media121.wav"/><Relationship Id="rId24" Type="http://schemas.openxmlformats.org/officeDocument/2006/relationships/audio" Target="../media/media127.wav"/><Relationship Id="rId32" Type="http://schemas.openxmlformats.org/officeDocument/2006/relationships/audio" Target="../media/media131.wav"/><Relationship Id="rId5" Type="http://schemas.microsoft.com/office/2007/relationships/media" Target="../media/media118.wav"/><Relationship Id="rId15" Type="http://schemas.microsoft.com/office/2007/relationships/media" Target="../media/media123.wav"/><Relationship Id="rId23" Type="http://schemas.microsoft.com/office/2007/relationships/media" Target="../media/media127.wav"/><Relationship Id="rId28" Type="http://schemas.openxmlformats.org/officeDocument/2006/relationships/audio" Target="../media/media129.wav"/><Relationship Id="rId10" Type="http://schemas.openxmlformats.org/officeDocument/2006/relationships/audio" Target="../media/media120.wav"/><Relationship Id="rId19" Type="http://schemas.microsoft.com/office/2007/relationships/media" Target="../media/media125.wav"/><Relationship Id="rId31" Type="http://schemas.microsoft.com/office/2007/relationships/media" Target="../media/media131.wav"/><Relationship Id="rId4" Type="http://schemas.openxmlformats.org/officeDocument/2006/relationships/audio" Target="../media/media117.wav"/><Relationship Id="rId9" Type="http://schemas.microsoft.com/office/2007/relationships/media" Target="../media/media120.wav"/><Relationship Id="rId14" Type="http://schemas.openxmlformats.org/officeDocument/2006/relationships/audio" Target="../media/media122.wav"/><Relationship Id="rId22" Type="http://schemas.openxmlformats.org/officeDocument/2006/relationships/audio" Target="../media/media126.wav"/><Relationship Id="rId27" Type="http://schemas.microsoft.com/office/2007/relationships/media" Target="../media/media129.wav"/><Relationship Id="rId30" Type="http://schemas.openxmlformats.org/officeDocument/2006/relationships/audio" Target="../media/media130.wav"/></Relationships>
</file>

<file path=ppt/slides/_rels/slide43.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audio" Target="../media/media119.wav"/><Relationship Id="rId13" Type="http://schemas.microsoft.com/office/2007/relationships/media" Target="../media/media122.wav"/><Relationship Id="rId3" Type="http://schemas.microsoft.com/office/2007/relationships/media" Target="../media/media117.wav"/><Relationship Id="rId7" Type="http://schemas.microsoft.com/office/2007/relationships/media" Target="../media/media119.wav"/><Relationship Id="rId12" Type="http://schemas.openxmlformats.org/officeDocument/2006/relationships/audio" Target="../media/media121.wav"/><Relationship Id="rId17" Type="http://schemas.openxmlformats.org/officeDocument/2006/relationships/image" Target="../media/image11.png"/><Relationship Id="rId2" Type="http://schemas.openxmlformats.org/officeDocument/2006/relationships/audio" Target="../media/media116.wav"/><Relationship Id="rId16" Type="http://schemas.openxmlformats.org/officeDocument/2006/relationships/chart" Target="../charts/chart26.xml"/><Relationship Id="rId1" Type="http://schemas.microsoft.com/office/2007/relationships/media" Target="../media/media116.wav"/><Relationship Id="rId6" Type="http://schemas.openxmlformats.org/officeDocument/2006/relationships/audio" Target="../media/media118.wav"/><Relationship Id="rId11" Type="http://schemas.microsoft.com/office/2007/relationships/media" Target="../media/media121.wav"/><Relationship Id="rId5" Type="http://schemas.microsoft.com/office/2007/relationships/media" Target="../media/media118.wav"/><Relationship Id="rId15" Type="http://schemas.openxmlformats.org/officeDocument/2006/relationships/slideLayout" Target="../slideLayouts/slideLayout2.xml"/><Relationship Id="rId10" Type="http://schemas.openxmlformats.org/officeDocument/2006/relationships/audio" Target="../media/media120.wav"/><Relationship Id="rId4" Type="http://schemas.openxmlformats.org/officeDocument/2006/relationships/audio" Target="../media/media117.wav"/><Relationship Id="rId9" Type="http://schemas.microsoft.com/office/2007/relationships/media" Target="../media/media120.wav"/><Relationship Id="rId14" Type="http://schemas.openxmlformats.org/officeDocument/2006/relationships/audio" Target="../media/media122.wav"/></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audio" Target="../media/media135.wav"/><Relationship Id="rId13" Type="http://schemas.microsoft.com/office/2007/relationships/media" Target="../media/media138.wav"/><Relationship Id="rId18" Type="http://schemas.openxmlformats.org/officeDocument/2006/relationships/audio" Target="../media/media140.wav"/><Relationship Id="rId26" Type="http://schemas.openxmlformats.org/officeDocument/2006/relationships/audio" Target="../media/media144.wav"/><Relationship Id="rId39" Type="http://schemas.microsoft.com/office/2007/relationships/media" Target="../media/media151.wav"/><Relationship Id="rId3" Type="http://schemas.microsoft.com/office/2007/relationships/media" Target="../media/media133.wav"/><Relationship Id="rId21" Type="http://schemas.microsoft.com/office/2007/relationships/media" Target="../media/media142.wav"/><Relationship Id="rId34" Type="http://schemas.openxmlformats.org/officeDocument/2006/relationships/audio" Target="../media/media148.wav"/><Relationship Id="rId42" Type="http://schemas.openxmlformats.org/officeDocument/2006/relationships/audio" Target="../media/media152.wav"/><Relationship Id="rId7" Type="http://schemas.microsoft.com/office/2007/relationships/media" Target="../media/media135.wav"/><Relationship Id="rId12" Type="http://schemas.openxmlformats.org/officeDocument/2006/relationships/audio" Target="../media/media137.wav"/><Relationship Id="rId17" Type="http://schemas.microsoft.com/office/2007/relationships/media" Target="../media/media140.wav"/><Relationship Id="rId25" Type="http://schemas.microsoft.com/office/2007/relationships/media" Target="../media/media144.wav"/><Relationship Id="rId33" Type="http://schemas.microsoft.com/office/2007/relationships/media" Target="../media/media148.wav"/><Relationship Id="rId38" Type="http://schemas.openxmlformats.org/officeDocument/2006/relationships/audio" Target="../media/media150.wav"/><Relationship Id="rId2" Type="http://schemas.openxmlformats.org/officeDocument/2006/relationships/audio" Target="../media/media132.wav"/><Relationship Id="rId16" Type="http://schemas.openxmlformats.org/officeDocument/2006/relationships/audio" Target="../media/media139.wav"/><Relationship Id="rId20" Type="http://schemas.openxmlformats.org/officeDocument/2006/relationships/audio" Target="../media/media141.wav"/><Relationship Id="rId29" Type="http://schemas.microsoft.com/office/2007/relationships/media" Target="../media/media146.wav"/><Relationship Id="rId41" Type="http://schemas.microsoft.com/office/2007/relationships/media" Target="../media/media152.wav"/><Relationship Id="rId1" Type="http://schemas.microsoft.com/office/2007/relationships/media" Target="../media/media132.wav"/><Relationship Id="rId6" Type="http://schemas.openxmlformats.org/officeDocument/2006/relationships/audio" Target="../media/media134.wav"/><Relationship Id="rId11" Type="http://schemas.microsoft.com/office/2007/relationships/media" Target="../media/media137.wav"/><Relationship Id="rId24" Type="http://schemas.openxmlformats.org/officeDocument/2006/relationships/audio" Target="../media/media143.wav"/><Relationship Id="rId32" Type="http://schemas.openxmlformats.org/officeDocument/2006/relationships/audio" Target="../media/media147.wav"/><Relationship Id="rId37" Type="http://schemas.microsoft.com/office/2007/relationships/media" Target="../media/media150.wav"/><Relationship Id="rId40" Type="http://schemas.openxmlformats.org/officeDocument/2006/relationships/audio" Target="../media/media151.wav"/><Relationship Id="rId5" Type="http://schemas.microsoft.com/office/2007/relationships/media" Target="../media/media134.wav"/><Relationship Id="rId15" Type="http://schemas.microsoft.com/office/2007/relationships/media" Target="../media/media139.wav"/><Relationship Id="rId23" Type="http://schemas.microsoft.com/office/2007/relationships/media" Target="../media/media143.wav"/><Relationship Id="rId28" Type="http://schemas.openxmlformats.org/officeDocument/2006/relationships/audio" Target="../media/media145.wav"/><Relationship Id="rId36" Type="http://schemas.openxmlformats.org/officeDocument/2006/relationships/audio" Target="../media/media149.wav"/><Relationship Id="rId10" Type="http://schemas.openxmlformats.org/officeDocument/2006/relationships/audio" Target="../media/media136.wav"/><Relationship Id="rId19" Type="http://schemas.microsoft.com/office/2007/relationships/media" Target="../media/media141.wav"/><Relationship Id="rId31" Type="http://schemas.microsoft.com/office/2007/relationships/media" Target="../media/media147.wav"/><Relationship Id="rId44" Type="http://schemas.openxmlformats.org/officeDocument/2006/relationships/image" Target="../media/image11.png"/><Relationship Id="rId4" Type="http://schemas.openxmlformats.org/officeDocument/2006/relationships/audio" Target="../media/media133.wav"/><Relationship Id="rId9" Type="http://schemas.microsoft.com/office/2007/relationships/media" Target="../media/media136.wav"/><Relationship Id="rId14" Type="http://schemas.openxmlformats.org/officeDocument/2006/relationships/audio" Target="../media/media138.wav"/><Relationship Id="rId22" Type="http://schemas.openxmlformats.org/officeDocument/2006/relationships/audio" Target="../media/media142.wav"/><Relationship Id="rId27" Type="http://schemas.microsoft.com/office/2007/relationships/media" Target="../media/media145.wav"/><Relationship Id="rId30" Type="http://schemas.openxmlformats.org/officeDocument/2006/relationships/audio" Target="../media/media146.wav"/><Relationship Id="rId35" Type="http://schemas.microsoft.com/office/2007/relationships/media" Target="../media/media149.wav"/><Relationship Id="rId43"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audio" Target="../media/media156.wav"/><Relationship Id="rId13" Type="http://schemas.microsoft.com/office/2007/relationships/media" Target="../media/media159.wav"/><Relationship Id="rId18" Type="http://schemas.openxmlformats.org/officeDocument/2006/relationships/audio" Target="../media/media161.wav"/><Relationship Id="rId26" Type="http://schemas.openxmlformats.org/officeDocument/2006/relationships/audio" Target="../media/media165.wav"/><Relationship Id="rId39" Type="http://schemas.microsoft.com/office/2007/relationships/media" Target="../media/media172.wav"/><Relationship Id="rId3" Type="http://schemas.microsoft.com/office/2007/relationships/media" Target="../media/media154.wav"/><Relationship Id="rId21" Type="http://schemas.microsoft.com/office/2007/relationships/media" Target="../media/media163.wav"/><Relationship Id="rId34" Type="http://schemas.openxmlformats.org/officeDocument/2006/relationships/audio" Target="../media/media169.wav"/><Relationship Id="rId42" Type="http://schemas.openxmlformats.org/officeDocument/2006/relationships/audio" Target="../media/media173.wav"/><Relationship Id="rId7" Type="http://schemas.microsoft.com/office/2007/relationships/media" Target="../media/media156.wav"/><Relationship Id="rId12" Type="http://schemas.openxmlformats.org/officeDocument/2006/relationships/audio" Target="../media/media158.wav"/><Relationship Id="rId17" Type="http://schemas.microsoft.com/office/2007/relationships/media" Target="../media/media161.wav"/><Relationship Id="rId25" Type="http://schemas.microsoft.com/office/2007/relationships/media" Target="../media/media165.wav"/><Relationship Id="rId33" Type="http://schemas.microsoft.com/office/2007/relationships/media" Target="../media/media169.wav"/><Relationship Id="rId38" Type="http://schemas.openxmlformats.org/officeDocument/2006/relationships/audio" Target="../media/media171.wav"/><Relationship Id="rId2" Type="http://schemas.openxmlformats.org/officeDocument/2006/relationships/audio" Target="../media/media153.wav"/><Relationship Id="rId16" Type="http://schemas.openxmlformats.org/officeDocument/2006/relationships/audio" Target="../media/media160.wav"/><Relationship Id="rId20" Type="http://schemas.openxmlformats.org/officeDocument/2006/relationships/audio" Target="../media/media162.wav"/><Relationship Id="rId29" Type="http://schemas.microsoft.com/office/2007/relationships/media" Target="../media/media167.wav"/><Relationship Id="rId41" Type="http://schemas.microsoft.com/office/2007/relationships/media" Target="../media/media173.wav"/><Relationship Id="rId1" Type="http://schemas.microsoft.com/office/2007/relationships/media" Target="../media/media153.wav"/><Relationship Id="rId6" Type="http://schemas.openxmlformats.org/officeDocument/2006/relationships/audio" Target="../media/media155.wav"/><Relationship Id="rId11" Type="http://schemas.microsoft.com/office/2007/relationships/media" Target="../media/media158.wav"/><Relationship Id="rId24" Type="http://schemas.openxmlformats.org/officeDocument/2006/relationships/audio" Target="../media/media164.wav"/><Relationship Id="rId32" Type="http://schemas.openxmlformats.org/officeDocument/2006/relationships/audio" Target="../media/media168.wav"/><Relationship Id="rId37" Type="http://schemas.microsoft.com/office/2007/relationships/media" Target="../media/media171.wav"/><Relationship Id="rId40" Type="http://schemas.openxmlformats.org/officeDocument/2006/relationships/audio" Target="../media/media172.wav"/><Relationship Id="rId5" Type="http://schemas.microsoft.com/office/2007/relationships/media" Target="../media/media155.wav"/><Relationship Id="rId15" Type="http://schemas.microsoft.com/office/2007/relationships/media" Target="../media/media160.wav"/><Relationship Id="rId23" Type="http://schemas.microsoft.com/office/2007/relationships/media" Target="../media/media164.wav"/><Relationship Id="rId28" Type="http://schemas.openxmlformats.org/officeDocument/2006/relationships/audio" Target="../media/media166.wav"/><Relationship Id="rId36" Type="http://schemas.openxmlformats.org/officeDocument/2006/relationships/audio" Target="../media/media170.wav"/><Relationship Id="rId10" Type="http://schemas.openxmlformats.org/officeDocument/2006/relationships/audio" Target="../media/media157.wav"/><Relationship Id="rId19" Type="http://schemas.microsoft.com/office/2007/relationships/media" Target="../media/media162.wav"/><Relationship Id="rId31" Type="http://schemas.microsoft.com/office/2007/relationships/media" Target="../media/media168.wav"/><Relationship Id="rId44" Type="http://schemas.openxmlformats.org/officeDocument/2006/relationships/image" Target="../media/image11.png"/><Relationship Id="rId4" Type="http://schemas.openxmlformats.org/officeDocument/2006/relationships/audio" Target="../media/media154.wav"/><Relationship Id="rId9" Type="http://schemas.microsoft.com/office/2007/relationships/media" Target="../media/media157.wav"/><Relationship Id="rId14" Type="http://schemas.openxmlformats.org/officeDocument/2006/relationships/audio" Target="../media/media159.wav"/><Relationship Id="rId22" Type="http://schemas.openxmlformats.org/officeDocument/2006/relationships/audio" Target="../media/media163.wav"/><Relationship Id="rId27" Type="http://schemas.microsoft.com/office/2007/relationships/media" Target="../media/media166.wav"/><Relationship Id="rId30" Type="http://schemas.openxmlformats.org/officeDocument/2006/relationships/audio" Target="../media/media167.wav"/><Relationship Id="rId35" Type="http://schemas.microsoft.com/office/2007/relationships/media" Target="../media/media170.wav"/><Relationship Id="rId43"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audio" Target="../media/media177.wav"/><Relationship Id="rId13" Type="http://schemas.microsoft.com/office/2007/relationships/media" Target="../media/media180.wav"/><Relationship Id="rId18" Type="http://schemas.openxmlformats.org/officeDocument/2006/relationships/audio" Target="../media/media182.wav"/><Relationship Id="rId26" Type="http://schemas.openxmlformats.org/officeDocument/2006/relationships/audio" Target="../media/media186.wav"/><Relationship Id="rId3" Type="http://schemas.microsoft.com/office/2007/relationships/media" Target="../media/media175.wav"/><Relationship Id="rId21" Type="http://schemas.microsoft.com/office/2007/relationships/media" Target="../media/media184.wav"/><Relationship Id="rId7" Type="http://schemas.microsoft.com/office/2007/relationships/media" Target="../media/media177.wav"/><Relationship Id="rId12" Type="http://schemas.openxmlformats.org/officeDocument/2006/relationships/audio" Target="../media/media179.wav"/><Relationship Id="rId17" Type="http://schemas.microsoft.com/office/2007/relationships/media" Target="../media/media182.wav"/><Relationship Id="rId25" Type="http://schemas.microsoft.com/office/2007/relationships/media" Target="../media/media186.wav"/><Relationship Id="rId2" Type="http://schemas.openxmlformats.org/officeDocument/2006/relationships/audio" Target="../media/media174.wav"/><Relationship Id="rId16" Type="http://schemas.openxmlformats.org/officeDocument/2006/relationships/audio" Target="../media/media181.wav"/><Relationship Id="rId20" Type="http://schemas.openxmlformats.org/officeDocument/2006/relationships/audio" Target="../media/media183.wav"/><Relationship Id="rId29" Type="http://schemas.microsoft.com/office/2007/relationships/media" Target="../media/media188.wav"/><Relationship Id="rId1" Type="http://schemas.microsoft.com/office/2007/relationships/media" Target="../media/media174.wav"/><Relationship Id="rId6" Type="http://schemas.openxmlformats.org/officeDocument/2006/relationships/audio" Target="../media/media176.wav"/><Relationship Id="rId11" Type="http://schemas.microsoft.com/office/2007/relationships/media" Target="../media/media179.wav"/><Relationship Id="rId24" Type="http://schemas.openxmlformats.org/officeDocument/2006/relationships/audio" Target="../media/media185.wav"/><Relationship Id="rId32" Type="http://schemas.openxmlformats.org/officeDocument/2006/relationships/image" Target="../media/image11.png"/><Relationship Id="rId5" Type="http://schemas.microsoft.com/office/2007/relationships/media" Target="../media/media176.wav"/><Relationship Id="rId15" Type="http://schemas.microsoft.com/office/2007/relationships/media" Target="../media/media181.wav"/><Relationship Id="rId23" Type="http://schemas.microsoft.com/office/2007/relationships/media" Target="../media/media185.wav"/><Relationship Id="rId28" Type="http://schemas.openxmlformats.org/officeDocument/2006/relationships/audio" Target="../media/media187.wav"/><Relationship Id="rId10" Type="http://schemas.openxmlformats.org/officeDocument/2006/relationships/audio" Target="../media/media178.wav"/><Relationship Id="rId19" Type="http://schemas.microsoft.com/office/2007/relationships/media" Target="../media/media183.wav"/><Relationship Id="rId31" Type="http://schemas.openxmlformats.org/officeDocument/2006/relationships/slideLayout" Target="../slideLayouts/slideLayout2.xml"/><Relationship Id="rId4" Type="http://schemas.openxmlformats.org/officeDocument/2006/relationships/audio" Target="../media/media175.wav"/><Relationship Id="rId9" Type="http://schemas.microsoft.com/office/2007/relationships/media" Target="../media/media178.wav"/><Relationship Id="rId14" Type="http://schemas.openxmlformats.org/officeDocument/2006/relationships/audio" Target="../media/media180.wav"/><Relationship Id="rId22" Type="http://schemas.openxmlformats.org/officeDocument/2006/relationships/audio" Target="../media/media184.wav"/><Relationship Id="rId27" Type="http://schemas.microsoft.com/office/2007/relationships/media" Target="../media/media187.wav"/><Relationship Id="rId30" Type="http://schemas.openxmlformats.org/officeDocument/2006/relationships/audio" Target="../media/media188.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media192.wav"/><Relationship Id="rId13" Type="http://schemas.microsoft.com/office/2007/relationships/media" Target="../media/media195.wav"/><Relationship Id="rId18" Type="http://schemas.openxmlformats.org/officeDocument/2006/relationships/audio" Target="../media/media197.wav"/><Relationship Id="rId26" Type="http://schemas.openxmlformats.org/officeDocument/2006/relationships/audio" Target="../media/media201.wav"/><Relationship Id="rId3" Type="http://schemas.microsoft.com/office/2007/relationships/media" Target="../media/media190.wav"/><Relationship Id="rId21" Type="http://schemas.microsoft.com/office/2007/relationships/media" Target="../media/media199.wav"/><Relationship Id="rId7" Type="http://schemas.microsoft.com/office/2007/relationships/media" Target="../media/media192.wav"/><Relationship Id="rId12" Type="http://schemas.openxmlformats.org/officeDocument/2006/relationships/audio" Target="../media/media194.wav"/><Relationship Id="rId17" Type="http://schemas.microsoft.com/office/2007/relationships/media" Target="../media/media197.wav"/><Relationship Id="rId25" Type="http://schemas.microsoft.com/office/2007/relationships/media" Target="../media/media201.wav"/><Relationship Id="rId2" Type="http://schemas.openxmlformats.org/officeDocument/2006/relationships/audio" Target="../media/media189.wav"/><Relationship Id="rId16" Type="http://schemas.openxmlformats.org/officeDocument/2006/relationships/audio" Target="../media/media196.wav"/><Relationship Id="rId20" Type="http://schemas.openxmlformats.org/officeDocument/2006/relationships/audio" Target="../media/media198.wav"/><Relationship Id="rId29" Type="http://schemas.microsoft.com/office/2007/relationships/media" Target="../media/media131.wav"/><Relationship Id="rId1" Type="http://schemas.microsoft.com/office/2007/relationships/media" Target="../media/media189.wav"/><Relationship Id="rId6" Type="http://schemas.openxmlformats.org/officeDocument/2006/relationships/audio" Target="../media/media191.wav"/><Relationship Id="rId11" Type="http://schemas.microsoft.com/office/2007/relationships/media" Target="../media/media194.wav"/><Relationship Id="rId24" Type="http://schemas.openxmlformats.org/officeDocument/2006/relationships/audio" Target="../media/media200.wav"/><Relationship Id="rId32" Type="http://schemas.openxmlformats.org/officeDocument/2006/relationships/image" Target="../media/image11.png"/><Relationship Id="rId5" Type="http://schemas.microsoft.com/office/2007/relationships/media" Target="../media/media191.wav"/><Relationship Id="rId15" Type="http://schemas.microsoft.com/office/2007/relationships/media" Target="../media/media196.wav"/><Relationship Id="rId23" Type="http://schemas.microsoft.com/office/2007/relationships/media" Target="../media/media200.wav"/><Relationship Id="rId28" Type="http://schemas.openxmlformats.org/officeDocument/2006/relationships/audio" Target="../media/media129.wav"/><Relationship Id="rId10" Type="http://schemas.openxmlformats.org/officeDocument/2006/relationships/audio" Target="../media/media193.wav"/><Relationship Id="rId19" Type="http://schemas.microsoft.com/office/2007/relationships/media" Target="../media/media198.wav"/><Relationship Id="rId31" Type="http://schemas.openxmlformats.org/officeDocument/2006/relationships/slideLayout" Target="../slideLayouts/slideLayout2.xml"/><Relationship Id="rId4" Type="http://schemas.openxmlformats.org/officeDocument/2006/relationships/audio" Target="../media/media190.wav"/><Relationship Id="rId9" Type="http://schemas.microsoft.com/office/2007/relationships/media" Target="../media/media193.wav"/><Relationship Id="rId14" Type="http://schemas.openxmlformats.org/officeDocument/2006/relationships/audio" Target="../media/media195.wav"/><Relationship Id="rId22" Type="http://schemas.openxmlformats.org/officeDocument/2006/relationships/audio" Target="../media/media199.wav"/><Relationship Id="rId27" Type="http://schemas.microsoft.com/office/2007/relationships/media" Target="../media/media129.wav"/><Relationship Id="rId30" Type="http://schemas.openxmlformats.org/officeDocument/2006/relationships/audio" Target="../media/media131.wav"/></Relationships>
</file>

<file path=ppt/slides/_rels/slide51.xml.rels><?xml version="1.0" encoding="UTF-8" standalone="yes"?>
<Relationships xmlns="http://schemas.openxmlformats.org/package/2006/relationships"><Relationship Id="rId8" Type="http://schemas.openxmlformats.org/officeDocument/2006/relationships/audio" Target="../media/media205.wav"/><Relationship Id="rId13" Type="http://schemas.microsoft.com/office/2007/relationships/media" Target="../media/media208.wav"/><Relationship Id="rId18" Type="http://schemas.openxmlformats.org/officeDocument/2006/relationships/audio" Target="../media/media210.wav"/><Relationship Id="rId26" Type="http://schemas.openxmlformats.org/officeDocument/2006/relationships/audio" Target="../media/media214.wav"/><Relationship Id="rId3" Type="http://schemas.microsoft.com/office/2007/relationships/media" Target="../media/media203.wav"/><Relationship Id="rId21" Type="http://schemas.microsoft.com/office/2007/relationships/media" Target="../media/media212.wav"/><Relationship Id="rId34" Type="http://schemas.openxmlformats.org/officeDocument/2006/relationships/notesSlide" Target="../notesSlides/notesSlide23.xml"/><Relationship Id="rId7" Type="http://schemas.microsoft.com/office/2007/relationships/media" Target="../media/media205.wav"/><Relationship Id="rId12" Type="http://schemas.openxmlformats.org/officeDocument/2006/relationships/audio" Target="../media/media207.wav"/><Relationship Id="rId17" Type="http://schemas.microsoft.com/office/2007/relationships/media" Target="../media/media210.wav"/><Relationship Id="rId25" Type="http://schemas.microsoft.com/office/2007/relationships/media" Target="../media/media214.wav"/><Relationship Id="rId33" Type="http://schemas.openxmlformats.org/officeDocument/2006/relationships/slideLayout" Target="../slideLayouts/slideLayout2.xml"/><Relationship Id="rId2" Type="http://schemas.openxmlformats.org/officeDocument/2006/relationships/audio" Target="../media/media202.wav"/><Relationship Id="rId16" Type="http://schemas.openxmlformats.org/officeDocument/2006/relationships/audio" Target="../media/media209.wav"/><Relationship Id="rId20" Type="http://schemas.openxmlformats.org/officeDocument/2006/relationships/audio" Target="../media/media211.wav"/><Relationship Id="rId29" Type="http://schemas.microsoft.com/office/2007/relationships/media" Target="../media/media216.wav"/><Relationship Id="rId1" Type="http://schemas.microsoft.com/office/2007/relationships/media" Target="../media/media202.wav"/><Relationship Id="rId6" Type="http://schemas.openxmlformats.org/officeDocument/2006/relationships/audio" Target="../media/media204.wav"/><Relationship Id="rId11" Type="http://schemas.microsoft.com/office/2007/relationships/media" Target="../media/media207.wav"/><Relationship Id="rId24" Type="http://schemas.openxmlformats.org/officeDocument/2006/relationships/audio" Target="../media/media213.wav"/><Relationship Id="rId32" Type="http://schemas.openxmlformats.org/officeDocument/2006/relationships/audio" Target="../media/media217.wav"/><Relationship Id="rId5" Type="http://schemas.microsoft.com/office/2007/relationships/media" Target="../media/media204.wav"/><Relationship Id="rId15" Type="http://schemas.microsoft.com/office/2007/relationships/media" Target="../media/media209.wav"/><Relationship Id="rId23" Type="http://schemas.microsoft.com/office/2007/relationships/media" Target="../media/media213.wav"/><Relationship Id="rId28" Type="http://schemas.openxmlformats.org/officeDocument/2006/relationships/audio" Target="../media/media215.wav"/><Relationship Id="rId10" Type="http://schemas.openxmlformats.org/officeDocument/2006/relationships/audio" Target="../media/media206.wav"/><Relationship Id="rId19" Type="http://schemas.microsoft.com/office/2007/relationships/media" Target="../media/media211.wav"/><Relationship Id="rId31" Type="http://schemas.microsoft.com/office/2007/relationships/media" Target="../media/media217.wav"/><Relationship Id="rId4" Type="http://schemas.openxmlformats.org/officeDocument/2006/relationships/audio" Target="../media/media203.wav"/><Relationship Id="rId9" Type="http://schemas.microsoft.com/office/2007/relationships/media" Target="../media/media206.wav"/><Relationship Id="rId14" Type="http://schemas.openxmlformats.org/officeDocument/2006/relationships/audio" Target="../media/media208.wav"/><Relationship Id="rId22" Type="http://schemas.openxmlformats.org/officeDocument/2006/relationships/audio" Target="../media/media212.wav"/><Relationship Id="rId27" Type="http://schemas.microsoft.com/office/2007/relationships/media" Target="../media/media215.wav"/><Relationship Id="rId30" Type="http://schemas.openxmlformats.org/officeDocument/2006/relationships/audio" Target="../media/media216.wav"/><Relationship Id="rId35" Type="http://schemas.openxmlformats.org/officeDocument/2006/relationships/image" Target="../media/image1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8.wav"/><Relationship Id="rId1" Type="http://schemas.microsoft.com/office/2007/relationships/media" Target="../media/media218.wav"/><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2" Type="http://schemas.openxmlformats.org/officeDocument/2006/relationships/hyperlink" Target="http://www.fon.hum.uva.nl/praat/"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r>
              <a:rPr lang="en-US" dirty="0">
                <a:latin typeface="+mn-lt"/>
              </a:rPr>
              <a:t> </a:t>
            </a:r>
          </a:p>
        </p:txBody>
      </p:sp>
      <p:sp>
        <p:nvSpPr>
          <p:cNvPr id="11267" name="TextBox 3"/>
          <p:cNvSpPr txBox="1">
            <a:spLocks noChangeArrowheads="1"/>
          </p:cNvSpPr>
          <p:nvPr/>
        </p:nvSpPr>
        <p:spPr bwMode="auto">
          <a:xfrm>
            <a:off x="107504" y="6667500"/>
            <a:ext cx="7736334"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Aft>
                <a:spcPts val="600"/>
              </a:spcAft>
              <a:defRPr sz="2000">
                <a:solidFill>
                  <a:schemeClr val="tx1"/>
                </a:solidFill>
                <a:latin typeface="Charis SIL" panose="02000500060000020004" pitchFamily="2" charset="0"/>
              </a:defRPr>
            </a:lvl1pPr>
            <a:lvl2pPr marL="742950" indent="-285750" eaLnBrk="0" hangingPunct="0">
              <a:spcAft>
                <a:spcPts val="600"/>
              </a:spcAft>
              <a:buChar char="–"/>
              <a:defRPr>
                <a:solidFill>
                  <a:schemeClr val="tx1"/>
                </a:solidFill>
                <a:latin typeface="Charis SIL" panose="02000500060000020004" pitchFamily="2" charset="0"/>
              </a:defRPr>
            </a:lvl2pPr>
            <a:lvl3pPr marL="1143000" indent="-228600" eaLnBrk="0" hangingPunct="0">
              <a:spcAft>
                <a:spcPts val="600"/>
              </a:spcAft>
              <a:buChar char="•"/>
              <a:defRPr sz="1600">
                <a:solidFill>
                  <a:schemeClr val="tx1"/>
                </a:solidFill>
                <a:latin typeface="Charis SIL" panose="02000500060000020004" pitchFamily="2" charset="0"/>
              </a:defRPr>
            </a:lvl3pPr>
            <a:lvl4pPr marL="1600200" indent="-228600" eaLnBrk="0" hangingPunct="0">
              <a:spcAft>
                <a:spcPts val="600"/>
              </a:spcAft>
              <a:buChar char="–"/>
              <a:defRPr sz="1600">
                <a:solidFill>
                  <a:schemeClr val="tx1"/>
                </a:solidFill>
                <a:latin typeface="Charis SIL" panose="02000500060000020004" pitchFamily="2" charset="0"/>
              </a:defRPr>
            </a:lvl4pPr>
            <a:lvl5pPr marL="2057400" indent="-228600" eaLnBrk="0" hangingPunct="0">
              <a:spcAft>
                <a:spcPts val="600"/>
              </a:spcAft>
              <a:buChar char="»"/>
              <a:defRPr sz="1600">
                <a:solidFill>
                  <a:schemeClr val="tx1"/>
                </a:solidFill>
                <a:latin typeface="Charis SIL" panose="02000500060000020004" pitchFamily="2" charset="0"/>
              </a:defRPr>
            </a:lvl5pPr>
            <a:lvl6pPr marL="2514600" indent="-228600" eaLnBrk="0" fontAlgn="base" hangingPunct="0">
              <a:spcBef>
                <a:spcPct val="0"/>
              </a:spcBef>
              <a:spcAft>
                <a:spcPts val="600"/>
              </a:spcAft>
              <a:buChar char="»"/>
              <a:defRPr sz="1600">
                <a:solidFill>
                  <a:schemeClr val="tx1"/>
                </a:solidFill>
                <a:latin typeface="Charis SIL" panose="02000500060000020004" pitchFamily="2" charset="0"/>
              </a:defRPr>
            </a:lvl6pPr>
            <a:lvl7pPr marL="2971800" indent="-228600" eaLnBrk="0" fontAlgn="base" hangingPunct="0">
              <a:spcBef>
                <a:spcPct val="0"/>
              </a:spcBef>
              <a:spcAft>
                <a:spcPts val="600"/>
              </a:spcAft>
              <a:buChar char="»"/>
              <a:defRPr sz="1600">
                <a:solidFill>
                  <a:schemeClr val="tx1"/>
                </a:solidFill>
                <a:latin typeface="Charis SIL" panose="02000500060000020004" pitchFamily="2" charset="0"/>
              </a:defRPr>
            </a:lvl7pPr>
            <a:lvl8pPr marL="3429000" indent="-228600" eaLnBrk="0" fontAlgn="base" hangingPunct="0">
              <a:spcBef>
                <a:spcPct val="0"/>
              </a:spcBef>
              <a:spcAft>
                <a:spcPts val="600"/>
              </a:spcAft>
              <a:buChar char="»"/>
              <a:defRPr sz="1600">
                <a:solidFill>
                  <a:schemeClr val="tx1"/>
                </a:solidFill>
                <a:latin typeface="Charis SIL" panose="02000500060000020004" pitchFamily="2" charset="0"/>
              </a:defRPr>
            </a:lvl8pPr>
            <a:lvl9pPr marL="3886200" indent="-228600" eaLnBrk="0" fontAlgn="base" hangingPunct="0">
              <a:spcBef>
                <a:spcPct val="0"/>
              </a:spcBef>
              <a:spcAft>
                <a:spcPts val="600"/>
              </a:spcAft>
              <a:buChar char="»"/>
              <a:defRPr sz="1600">
                <a:solidFill>
                  <a:schemeClr val="tx1"/>
                </a:solidFill>
                <a:latin typeface="Charis SIL" panose="02000500060000020004" pitchFamily="2" charset="0"/>
              </a:defRPr>
            </a:lvl9pPr>
          </a:lstStyle>
          <a:p>
            <a:pPr eaLnBrk="1" hangingPunct="1">
              <a:spcAft>
                <a:spcPct val="0"/>
              </a:spcAft>
            </a:pPr>
            <a:r>
              <a:rPr lang="az-Latn-AZ" altLang="en-US" sz="1000"/>
              <a:t>Fig.: Cole (1955: 5)</a:t>
            </a:r>
            <a:endParaRPr lang="en-US" altLang="en-US" sz="1000" dirty="0"/>
          </a:p>
        </p:txBody>
      </p:sp>
      <p:sp>
        <p:nvSpPr>
          <p:cNvPr id="8" name="Text Box 2"/>
          <p:cNvSpPr txBox="1">
            <a:spLocks noChangeArrowheads="1"/>
          </p:cNvSpPr>
          <p:nvPr/>
        </p:nvSpPr>
        <p:spPr bwMode="auto">
          <a:xfrm>
            <a:off x="143508" y="116632"/>
            <a:ext cx="8636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de-DE" sz="2800" b="1">
                <a:latin typeface="Aharoni" panose="02010803020104030203" pitchFamily="2" charset="-79"/>
                <a:cs typeface="Aharoni" panose="02010803020104030203" pitchFamily="2" charset="-79"/>
              </a:rPr>
              <a:t>10</a:t>
            </a:r>
            <a:r>
              <a:rPr lang="de-DE" sz="2000" b="1">
                <a:latin typeface="Aharoni" panose="02010803020104030203" pitchFamily="2" charset="-79"/>
                <a:cs typeface="Aharoni" panose="02010803020104030203" pitchFamily="2" charset="-79"/>
              </a:rPr>
              <a:t>th World Congress of African Linguistics</a:t>
            </a:r>
          </a:p>
          <a:p>
            <a:pPr>
              <a:defRPr/>
            </a:pPr>
            <a:r>
              <a:rPr lang="de-DE" sz="1600">
                <a:latin typeface="+mn-lt"/>
                <a:ea typeface="Arial Unicode MS" pitchFamily="34" charset="-128"/>
                <a:cs typeface="Aharoni" panose="02010803020104030203" pitchFamily="2" charset="-79"/>
              </a:rPr>
              <a:t>Leiden University June 7-12, 2021</a:t>
            </a:r>
          </a:p>
          <a:p>
            <a:pPr>
              <a:defRPr/>
            </a:pPr>
            <a:r>
              <a:rPr lang="de-DE" sz="1600" i="1">
                <a:latin typeface="+mn-lt"/>
                <a:ea typeface="Arial Unicode MS" pitchFamily="34" charset="-128"/>
                <a:cs typeface="Aharoni" panose="02010803020104030203" pitchFamily="2" charset="-79"/>
              </a:rPr>
              <a:t>(This version: Colloquium on African Languages and Linguistics, </a:t>
            </a:r>
            <a:endParaRPr lang="az-Latn-AZ" sz="1600" i="1">
              <a:latin typeface="+mn-lt"/>
              <a:ea typeface="Arial Unicode MS" pitchFamily="34" charset="-128"/>
              <a:cs typeface="Aharoni" panose="02010803020104030203" pitchFamily="2" charset="-79"/>
            </a:endParaRPr>
          </a:p>
          <a:p>
            <a:pPr>
              <a:defRPr/>
            </a:pPr>
            <a:r>
              <a:rPr lang="az-Latn-AZ" sz="1600" i="1">
                <a:latin typeface="+mn-lt"/>
                <a:ea typeface="Arial Unicode MS" pitchFamily="34" charset="-128"/>
                <a:cs typeface="Aharoni" panose="02010803020104030203" pitchFamily="2" charset="-79"/>
              </a:rPr>
              <a:t>  </a:t>
            </a:r>
            <a:r>
              <a:rPr lang="de-DE" sz="1600" i="1">
                <a:latin typeface="+mn-lt"/>
                <a:ea typeface="Arial Unicode MS" pitchFamily="34" charset="-128"/>
                <a:cs typeface="Aharoni" panose="02010803020104030203" pitchFamily="2" charset="-79"/>
              </a:rPr>
              <a:t>HU Berlin</a:t>
            </a:r>
            <a:r>
              <a:rPr lang="az-Latn-AZ" sz="1600" i="1">
                <a:latin typeface="+mn-lt"/>
                <a:ea typeface="Arial Unicode MS" pitchFamily="34" charset="-128"/>
                <a:cs typeface="Aharoni" panose="02010803020104030203" pitchFamily="2" charset="-79"/>
              </a:rPr>
              <a:t>, June 15th, 2021</a:t>
            </a:r>
            <a:r>
              <a:rPr lang="de-DE" sz="1600" i="1">
                <a:latin typeface="+mn-lt"/>
                <a:ea typeface="Arial Unicode MS" pitchFamily="34" charset="-128"/>
                <a:cs typeface="Aharoni" panose="02010803020104030203" pitchFamily="2" charset="-79"/>
              </a:rPr>
              <a:t>)</a:t>
            </a:r>
            <a:endParaRPr lang="de-DE" sz="1600" i="1" dirty="0">
              <a:latin typeface="+mn-lt"/>
              <a:ea typeface="Arial Unicode MS" pitchFamily="34" charset="-128"/>
              <a:cs typeface="Aharoni" panose="02010803020104030203" pitchFamily="2" charset="-79"/>
            </a:endParaRPr>
          </a:p>
          <a:p>
            <a:pPr>
              <a:defRPr/>
            </a:pPr>
            <a:r>
              <a:rPr lang="de-DE" sz="1600" dirty="0">
                <a:latin typeface="+mn-lt"/>
              </a:rPr>
              <a:t> </a:t>
            </a:r>
          </a:p>
          <a:p>
            <a:pPr>
              <a:defRPr/>
            </a:pPr>
            <a:endParaRPr lang="de-DE" sz="1600" dirty="0">
              <a:latin typeface="+mn-lt"/>
            </a:endParaRPr>
          </a:p>
        </p:txBody>
      </p:sp>
      <p:sp>
        <p:nvSpPr>
          <p:cNvPr id="9" name="Text Box 3"/>
          <p:cNvSpPr txBox="1">
            <a:spLocks noChangeArrowheads="1"/>
          </p:cNvSpPr>
          <p:nvPr/>
        </p:nvSpPr>
        <p:spPr bwMode="auto">
          <a:xfrm>
            <a:off x="143508" y="2263515"/>
            <a:ext cx="880284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defRPr/>
            </a:pPr>
            <a:r>
              <a:rPr lang="de-DE" sz="4400" b="1">
                <a:solidFill>
                  <a:srgbClr val="C00000"/>
                </a:solidFill>
                <a:latin typeface="+mn-lt"/>
              </a:rPr>
              <a:t>Setswana mid vowels revisited</a:t>
            </a:r>
            <a:endParaRPr lang="de-DE" sz="4400" b="1" dirty="0">
              <a:solidFill>
                <a:srgbClr val="C00000"/>
              </a:solidFill>
              <a:latin typeface="+mn-lt"/>
            </a:endParaRPr>
          </a:p>
        </p:txBody>
      </p:sp>
      <p:sp>
        <p:nvSpPr>
          <p:cNvPr id="7" name="Text Box 3"/>
          <p:cNvSpPr txBox="1">
            <a:spLocks noChangeArrowheads="1"/>
          </p:cNvSpPr>
          <p:nvPr/>
        </p:nvSpPr>
        <p:spPr bwMode="auto">
          <a:xfrm>
            <a:off x="143508" y="2983595"/>
            <a:ext cx="273699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lvl="0" indent="0">
              <a:defRPr/>
            </a:pPr>
            <a:r>
              <a:rPr lang="de-DE" sz="1600" b="1">
                <a:solidFill>
                  <a:srgbClr val="002060"/>
                </a:solidFill>
                <a:latin typeface="Charis SIL"/>
              </a:rPr>
              <a:t>Christfried Naumann </a:t>
            </a:r>
          </a:p>
          <a:p>
            <a:pPr marL="0" lvl="0" indent="0">
              <a:defRPr/>
            </a:pPr>
            <a:r>
              <a:rPr lang="de-DE" sz="1400" i="1">
                <a:solidFill>
                  <a:prstClr val="black"/>
                </a:solidFill>
                <a:latin typeface="Charis SIL"/>
              </a:rPr>
              <a:t>Humboldt-Universität zu Berlin</a:t>
            </a:r>
          </a:p>
          <a:p>
            <a:pPr marL="0" lvl="0" indent="0">
              <a:defRPr/>
            </a:pPr>
            <a:r>
              <a:rPr lang="de-DE" sz="1200" u="sng">
                <a:solidFill>
                  <a:prstClr val="black"/>
                </a:solidFill>
                <a:latin typeface="Charis SIL"/>
              </a:rPr>
              <a:t>christfried.naumann@hu-berlin.de</a:t>
            </a:r>
            <a:endParaRPr lang="de-DE" sz="1200" u="sng" dirty="0">
              <a:solidFill>
                <a:prstClr val="black"/>
              </a:solidFill>
              <a:latin typeface="Charis SIL"/>
            </a:endParaRPr>
          </a:p>
        </p:txBody>
      </p:sp>
      <p:pic>
        <p:nvPicPr>
          <p:cNvPr id="5" name="Grafik 4">
            <a:extLst>
              <a:ext uri="{FF2B5EF4-FFF2-40B4-BE49-F238E27FC236}">
                <a16:creationId xmlns:a16="http://schemas.microsoft.com/office/drawing/2014/main" id="{527B6886-7B4E-4BCD-9234-8FF45EB13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105" y="136763"/>
            <a:ext cx="2969735" cy="627941"/>
          </a:xfrm>
          <a:prstGeom prst="rect">
            <a:avLst/>
          </a:prstGeom>
        </p:spPr>
      </p:pic>
      <p:pic>
        <p:nvPicPr>
          <p:cNvPr id="12" name="Grafik 11">
            <a:extLst>
              <a:ext uri="{FF2B5EF4-FFF2-40B4-BE49-F238E27FC236}">
                <a16:creationId xmlns:a16="http://schemas.microsoft.com/office/drawing/2014/main" id="{2BCA59CF-F11D-498C-A737-9009A59CA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229" y="880125"/>
            <a:ext cx="1247949" cy="924054"/>
          </a:xfrm>
          <a:prstGeom prst="rect">
            <a:avLst/>
          </a:prstGeom>
        </p:spPr>
      </p:pic>
      <p:sp>
        <p:nvSpPr>
          <p:cNvPr id="14" name="Text Box 3">
            <a:extLst>
              <a:ext uri="{FF2B5EF4-FFF2-40B4-BE49-F238E27FC236}">
                <a16:creationId xmlns:a16="http://schemas.microsoft.com/office/drawing/2014/main" id="{3B2D04E0-F449-4322-A737-49CA7AAFEB68}"/>
              </a:ext>
            </a:extLst>
          </p:cNvPr>
          <p:cNvSpPr txBox="1">
            <a:spLocks noChangeArrowheads="1"/>
          </p:cNvSpPr>
          <p:nvPr/>
        </p:nvSpPr>
        <p:spPr bwMode="auto">
          <a:xfrm>
            <a:off x="3141774" y="2983595"/>
            <a:ext cx="327532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lvl="0" indent="0">
              <a:defRPr/>
            </a:pPr>
            <a:r>
              <a:rPr lang="de-DE" sz="1600" b="1">
                <a:solidFill>
                  <a:srgbClr val="002060"/>
                </a:solidFill>
                <a:latin typeface="Charis SIL"/>
              </a:rPr>
              <a:t>Budzani Gabanamotse</a:t>
            </a:r>
            <a:r>
              <a:rPr lang="az-Latn-AZ" sz="1600" b="1">
                <a:solidFill>
                  <a:srgbClr val="002060"/>
                </a:solidFill>
                <a:latin typeface="Charis SIL"/>
              </a:rPr>
              <a:t>-Mogara</a:t>
            </a:r>
            <a:endParaRPr lang="de-DE" sz="1600" b="1">
              <a:solidFill>
                <a:srgbClr val="002060"/>
              </a:solidFill>
              <a:latin typeface="Charis SIL"/>
            </a:endParaRPr>
          </a:p>
          <a:p>
            <a:pPr marL="0" lvl="0" indent="0">
              <a:defRPr/>
            </a:pPr>
            <a:r>
              <a:rPr lang="de-DE" sz="1400" i="1">
                <a:solidFill>
                  <a:prstClr val="black"/>
                </a:solidFill>
                <a:latin typeface="Charis SIL"/>
              </a:rPr>
              <a:t>University of Botswana</a:t>
            </a:r>
          </a:p>
          <a:p>
            <a:pPr marL="0" lvl="0" indent="0">
              <a:defRPr/>
            </a:pPr>
            <a:r>
              <a:rPr lang="de-DE" sz="1400" u="sng">
                <a:solidFill>
                  <a:prstClr val="black"/>
                </a:solidFill>
                <a:latin typeface="Charis SIL"/>
              </a:rPr>
              <a:t>mogarab@ub.ac.bw</a:t>
            </a:r>
            <a:endParaRPr lang="de-DE" sz="1400" u="sng" dirty="0">
              <a:solidFill>
                <a:prstClr val="black"/>
              </a:solidFill>
              <a:latin typeface="Charis SIL"/>
            </a:endParaRPr>
          </a:p>
        </p:txBody>
      </p:sp>
      <p:sp>
        <p:nvSpPr>
          <p:cNvPr id="15" name="Text Box 3">
            <a:extLst>
              <a:ext uri="{FF2B5EF4-FFF2-40B4-BE49-F238E27FC236}">
                <a16:creationId xmlns:a16="http://schemas.microsoft.com/office/drawing/2014/main" id="{2C521A78-3FC5-481F-81A9-BB80C0AD33FB}"/>
              </a:ext>
            </a:extLst>
          </p:cNvPr>
          <p:cNvSpPr txBox="1">
            <a:spLocks noChangeArrowheads="1"/>
          </p:cNvSpPr>
          <p:nvPr/>
        </p:nvSpPr>
        <p:spPr bwMode="auto">
          <a:xfrm>
            <a:off x="6678364" y="2983595"/>
            <a:ext cx="19620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lvl="0" indent="0">
              <a:defRPr/>
            </a:pPr>
            <a:r>
              <a:rPr lang="de-DE" sz="1600" b="1">
                <a:solidFill>
                  <a:srgbClr val="002060"/>
                </a:solidFill>
                <a:latin typeface="Charis SIL"/>
              </a:rPr>
              <a:t>Dipogiso Molefhi</a:t>
            </a:r>
          </a:p>
          <a:p>
            <a:pPr marL="0" lvl="0" indent="0">
              <a:defRPr/>
            </a:pPr>
            <a:r>
              <a:rPr lang="de-DE" sz="1400" i="1">
                <a:solidFill>
                  <a:prstClr val="black"/>
                </a:solidFill>
                <a:latin typeface="Charis SIL"/>
              </a:rPr>
              <a:t>University of Botswana</a:t>
            </a:r>
          </a:p>
          <a:p>
            <a:pPr marL="0" lvl="0" indent="0">
              <a:defRPr/>
            </a:pPr>
            <a:r>
              <a:rPr lang="de-DE" sz="1400" u="sng">
                <a:solidFill>
                  <a:prstClr val="black"/>
                </a:solidFill>
                <a:latin typeface="Charis SIL"/>
              </a:rPr>
              <a:t>maed@ub.ac.bw</a:t>
            </a:r>
            <a:endParaRPr lang="de-DE" sz="1400" u="sng" dirty="0">
              <a:solidFill>
                <a:prstClr val="black"/>
              </a:solidFill>
              <a:latin typeface="Charis SIL"/>
            </a:endParaRPr>
          </a:p>
        </p:txBody>
      </p:sp>
      <p:pic>
        <p:nvPicPr>
          <p:cNvPr id="2" name="Grafik 1">
            <a:extLst>
              <a:ext uri="{FF2B5EF4-FFF2-40B4-BE49-F238E27FC236}">
                <a16:creationId xmlns:a16="http://schemas.microsoft.com/office/drawing/2014/main" id="{A0B44F01-6691-49E7-94DA-CA11676036EC}"/>
              </a:ext>
            </a:extLst>
          </p:cNvPr>
          <p:cNvPicPr>
            <a:picLocks noChangeAspect="1"/>
          </p:cNvPicPr>
          <p:nvPr/>
        </p:nvPicPr>
        <p:blipFill>
          <a:blip r:embed="rId5"/>
          <a:stretch>
            <a:fillRect/>
          </a:stretch>
        </p:blipFill>
        <p:spPr>
          <a:xfrm>
            <a:off x="2555776" y="4285676"/>
            <a:ext cx="4058216" cy="2419688"/>
          </a:xfrm>
          <a:prstGeom prst="rect">
            <a:avLst/>
          </a:prstGeom>
        </p:spPr>
      </p:pic>
      <p:sp>
        <p:nvSpPr>
          <p:cNvPr id="3" name="Rechteck 2">
            <a:extLst>
              <a:ext uri="{FF2B5EF4-FFF2-40B4-BE49-F238E27FC236}">
                <a16:creationId xmlns:a16="http://schemas.microsoft.com/office/drawing/2014/main" id="{7F78A717-3BA9-4813-852D-D6436567FC59}"/>
              </a:ext>
            </a:extLst>
          </p:cNvPr>
          <p:cNvSpPr/>
          <p:nvPr/>
        </p:nvSpPr>
        <p:spPr>
          <a:xfrm>
            <a:off x="2627784" y="4579268"/>
            <a:ext cx="3986208" cy="1578949"/>
          </a:xfrm>
          <a:prstGeom prst="rect">
            <a:avLst/>
          </a:prstGeom>
          <a:noFill/>
          <a:ln w="19050" cap="rnd">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The 7</a:t>
            </a:r>
            <a:r>
              <a:rPr lang="de-DE"/>
              <a:t>-vowel </a:t>
            </a:r>
            <a:r>
              <a:rPr lang="az-Latn-AZ"/>
              <a:t>analysis </a:t>
            </a:r>
            <a:r>
              <a:rPr lang="de-DE"/>
              <a:t>applied to</a:t>
            </a:r>
            <a:r>
              <a:rPr lang="az-Latn-AZ"/>
              <a:t> Setswana: Critique</a:t>
            </a:r>
            <a:endParaRPr lang="de-DE"/>
          </a:p>
          <a:p>
            <a:pPr marL="174625" indent="-174625">
              <a:buFont typeface="Arial" panose="020B0604020202020204" pitchFamily="34" charset="0"/>
              <a:buChar char="•"/>
            </a:pPr>
            <a:r>
              <a:rPr lang="en-US" sz="1800"/>
              <a:t>By comparison of the standard orthographies used in Botswana and South Africa, 9 categories of vowels </a:t>
            </a:r>
            <a:r>
              <a:rPr lang="az-Latn-AZ" sz="1800"/>
              <a:t>can</a:t>
            </a:r>
            <a:r>
              <a:rPr lang="en-US" sz="1800"/>
              <a:t> be distinguished.</a:t>
            </a:r>
          </a:p>
          <a:p>
            <a:pPr marL="0" indent="0"/>
            <a:endParaRPr lang="de-DE" sz="1800"/>
          </a:p>
          <a:p>
            <a:pPr marL="0" indent="0"/>
            <a:endParaRPr lang="de-DE" sz="1800"/>
          </a:p>
          <a:p>
            <a:pPr marL="0" indent="0"/>
            <a:endParaRPr lang="de-DE" sz="1800"/>
          </a:p>
          <a:p>
            <a:pPr marL="0" indent="0"/>
            <a:endParaRPr lang="de-DE" sz="1800"/>
          </a:p>
          <a:p>
            <a:pPr marL="0" indent="0"/>
            <a:endParaRPr lang="de-DE" sz="1800"/>
          </a:p>
          <a:p>
            <a:pPr marL="0" indent="0"/>
            <a:endParaRPr lang="de-DE" sz="1800"/>
          </a:p>
          <a:p>
            <a:pPr marL="0" indent="0"/>
            <a:endParaRPr lang="de-DE" sz="1800"/>
          </a:p>
          <a:p>
            <a:pPr marL="0" indent="0"/>
            <a:endParaRPr lang="de-DE" sz="1800"/>
          </a:p>
          <a:p>
            <a:pPr marL="0" indent="0"/>
            <a:endParaRPr lang="de-DE" sz="1800"/>
          </a:p>
          <a:p>
            <a:pPr marL="0" indent="0"/>
            <a:endParaRPr lang="de-DE" sz="1800"/>
          </a:p>
          <a:p>
            <a:pPr marL="174625" indent="-174625">
              <a:buFont typeface="Arial" panose="020B0604020202020204" pitchFamily="34" charset="0"/>
              <a:buChar char="•"/>
            </a:pPr>
            <a:r>
              <a:rPr lang="az-Latn-AZ" sz="1800"/>
              <a:t>Still, most </a:t>
            </a:r>
            <a:r>
              <a:rPr lang="de-DE" sz="1800"/>
              <a:t>recent </a:t>
            </a:r>
            <a:r>
              <a:rPr lang="az-Latn-AZ" sz="1800"/>
              <a:t>publications (</a:t>
            </a:r>
            <a:r>
              <a:rPr lang="de-DE" sz="1800"/>
              <a:t>e.g.</a:t>
            </a:r>
            <a:r>
              <a:rPr lang="az-Latn-AZ" sz="1800"/>
              <a:t> DALL 1999, Otlogetswe 2017) and even </a:t>
            </a:r>
            <a:r>
              <a:rPr lang="de-DE" sz="1800"/>
              <a:t>dedicated </a:t>
            </a:r>
            <a:r>
              <a:rPr lang="az-Latn-AZ" sz="1800"/>
              <a:t>phonetic-phonological studies (</a:t>
            </a:r>
            <a:r>
              <a:rPr lang="de-DE" sz="1800"/>
              <a:t>e.g. </a:t>
            </a:r>
            <a:r>
              <a:rPr lang="az-Latn-AZ" sz="1800"/>
              <a:t>Tlale 2005, Le Roux &amp; Le Roux 2008, Bennett et al. 2016) </a:t>
            </a:r>
            <a:r>
              <a:rPr lang="de-DE" sz="1800"/>
              <a:t>follow </a:t>
            </a:r>
            <a:r>
              <a:rPr lang="az-Latn-AZ" sz="1800"/>
              <a:t>Cole</a:t>
            </a:r>
            <a:r>
              <a:rPr lang="de-DE" sz="1800"/>
              <a:t>'s argument of a 7-vowel analysis (1949, 1955)</a:t>
            </a:r>
            <a:r>
              <a:rPr lang="az-Latn-AZ" sz="1800"/>
              <a:t>.</a:t>
            </a:r>
            <a:endParaRPr lang="de-DE" sz="1800"/>
          </a:p>
          <a:p>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10</a:t>
            </a:fld>
            <a:endParaRPr lang="en-US" altLang="de-DE"/>
          </a:p>
        </p:txBody>
      </p:sp>
      <p:pic>
        <p:nvPicPr>
          <p:cNvPr id="6" name="Grafik 5">
            <a:extLst>
              <a:ext uri="{FF2B5EF4-FFF2-40B4-BE49-F238E27FC236}">
                <a16:creationId xmlns:a16="http://schemas.microsoft.com/office/drawing/2014/main" id="{8FC695E5-DA69-4D38-A234-4F90229C7984}"/>
              </a:ext>
            </a:extLst>
          </p:cNvPr>
          <p:cNvPicPr>
            <a:picLocks noChangeAspect="1"/>
          </p:cNvPicPr>
          <p:nvPr/>
        </p:nvPicPr>
        <p:blipFill>
          <a:blip r:embed="rId3"/>
          <a:stretch>
            <a:fillRect/>
          </a:stretch>
        </p:blipFill>
        <p:spPr>
          <a:xfrm>
            <a:off x="1" y="1628800"/>
            <a:ext cx="9164244" cy="3041466"/>
          </a:xfrm>
          <a:prstGeom prst="rect">
            <a:avLst/>
          </a:prstGeom>
        </p:spPr>
      </p:pic>
    </p:spTree>
    <p:extLst>
      <p:ext uri="{BB962C8B-B14F-4D97-AF65-F5344CB8AC3E}">
        <p14:creationId xmlns:p14="http://schemas.microsoft.com/office/powerpoint/2010/main" val="3250309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This study</a:t>
            </a:r>
          </a:p>
          <a:p>
            <a:pPr marL="174625" indent="-174625">
              <a:buFont typeface="Arial" panose="020B0604020202020204" pitchFamily="34" charset="0"/>
              <a:buChar char="•"/>
            </a:pPr>
            <a:r>
              <a:rPr lang="az-Latn-AZ" sz="1800"/>
              <a:t>pleading for the </a:t>
            </a:r>
            <a:r>
              <a:rPr lang="de-DE" sz="1800"/>
              <a:t>(re-)</a:t>
            </a:r>
            <a:r>
              <a:rPr lang="az-Latn-AZ" sz="1800"/>
              <a:t>adoption of the 9</a:t>
            </a:r>
            <a:r>
              <a:rPr lang="de-DE" sz="1800"/>
              <a:t>-</a:t>
            </a:r>
            <a:r>
              <a:rPr lang="az-Latn-AZ" sz="1800"/>
              <a:t>vowel analysis based on </a:t>
            </a:r>
          </a:p>
          <a:p>
            <a:pPr marL="523875" lvl="1" indent="-342900">
              <a:buAutoNum type="arabicParenR"/>
            </a:pPr>
            <a:r>
              <a:rPr lang="az-Latn-AZ"/>
              <a:t>acoustic data from 9 speakers of central dialects of Setswana (SE Botswana)</a:t>
            </a:r>
            <a:endParaRPr lang="de-DE"/>
          </a:p>
          <a:p>
            <a:pPr marL="523875" lvl="1" indent="-342900">
              <a:buFontTx/>
              <a:buAutoNum type="arabicParenR"/>
            </a:pPr>
            <a:r>
              <a:rPr lang="de-DE"/>
              <a:t>general</a:t>
            </a:r>
            <a:r>
              <a:rPr lang="az-Latn-AZ"/>
              <a:t> phonological </a:t>
            </a:r>
            <a:r>
              <a:rPr lang="de-DE"/>
              <a:t>reasoning</a:t>
            </a:r>
            <a:endParaRPr lang="az-Latn-AZ"/>
          </a:p>
          <a:p>
            <a:pPr marL="180975" lvl="1" indent="0">
              <a:buNone/>
            </a:pPr>
            <a:endParaRPr lang="az-Latn-AZ" sz="1000"/>
          </a:p>
          <a:p>
            <a:pPr marL="174625" indent="-174625">
              <a:buFont typeface="Arial" panose="020B0604020202020204" pitchFamily="34" charset="0"/>
              <a:buChar char="•"/>
            </a:pPr>
            <a:r>
              <a:rPr lang="az-Latn-AZ" sz="1800"/>
              <a:t>in the framework of </a:t>
            </a:r>
            <a:endParaRPr lang="de-DE" sz="1800"/>
          </a:p>
          <a:p>
            <a:pPr marL="460375" lvl="1" indent="-285750">
              <a:buFont typeface="Symbol" panose="05050102010706020507" pitchFamily="18" charset="2"/>
              <a:buChar char="-"/>
            </a:pPr>
            <a:r>
              <a:rPr lang="de-DE"/>
              <a:t>functional linguistics</a:t>
            </a:r>
          </a:p>
          <a:p>
            <a:pPr marL="460375" lvl="1" indent="-285750">
              <a:buFont typeface="Symbol" panose="05050102010706020507" pitchFamily="18" charset="2"/>
              <a:buChar char="-"/>
            </a:pPr>
            <a:r>
              <a:rPr lang="az-Latn-AZ"/>
              <a:t>basic phonology (linguistic phonetics, IPA)</a:t>
            </a:r>
            <a:endParaRPr lang="de-DE"/>
          </a:p>
          <a:p>
            <a:pPr marL="460375" lvl="1" indent="-285750">
              <a:buFont typeface="Symbol" panose="05050102010706020507" pitchFamily="18" charset="2"/>
              <a:buChar char="-"/>
            </a:pPr>
            <a:r>
              <a:rPr lang="az-Latn-AZ"/>
              <a:t>exploratory data analysis in Laboratory Phonology </a:t>
            </a:r>
            <a:endParaRPr lang="de-DE"/>
          </a:p>
          <a:p>
            <a:pPr marL="174625" lvl="1" indent="0">
              <a:buNone/>
            </a:pPr>
            <a:endParaRPr lang="de-DE" sz="1000"/>
          </a:p>
          <a:p>
            <a:pPr marL="174625" lvl="0" indent="-174625">
              <a:spcAft>
                <a:spcPts val="1200"/>
              </a:spcAft>
              <a:buFont typeface="Arial" panose="020B0604020202020204" pitchFamily="34" charset="0"/>
              <a:buChar char="•"/>
            </a:pPr>
            <a:r>
              <a:rPr lang="az-Latn-AZ" sz="1800">
                <a:solidFill>
                  <a:prstClr val="black"/>
                </a:solidFill>
              </a:rPr>
              <a:t>H</a:t>
            </a:r>
            <a:r>
              <a:rPr lang="de-DE" sz="1800">
                <a:solidFill>
                  <a:prstClr val="black"/>
                </a:solidFill>
              </a:rPr>
              <a:t>ypothesis: There are nine </a:t>
            </a:r>
            <a:r>
              <a:rPr lang="az-Latn-AZ" sz="1800">
                <a:solidFill>
                  <a:prstClr val="black"/>
                </a:solidFill>
              </a:rPr>
              <a:t>contrastive</a:t>
            </a:r>
            <a:r>
              <a:rPr lang="de-DE" sz="1800">
                <a:solidFill>
                  <a:prstClr val="black"/>
                </a:solidFill>
              </a:rPr>
              <a:t> vowels /i, </a:t>
            </a:r>
            <a:r>
              <a:rPr lang="az-Latn-AZ" sz="1800">
                <a:solidFill>
                  <a:prstClr val="black"/>
                </a:solidFill>
              </a:rPr>
              <a:t>ɪ, e, ɛ, a, u, ʊ, o, ɔ/.   </a:t>
            </a:r>
          </a:p>
          <a:p>
            <a:pPr marL="174625" lvl="0" indent="0">
              <a:spcAft>
                <a:spcPts val="1200"/>
              </a:spcAft>
            </a:pPr>
            <a:r>
              <a:rPr lang="az-Latn-AZ" sz="1600">
                <a:solidFill>
                  <a:prstClr val="black"/>
                </a:solidFill>
              </a:rPr>
              <a:t>(The vowels transcribed as &lt;ı ɷ&gt;in Chebanne et al. 1997 and Creissels 1999, 2003 are represented here as &lt;ɪ ʊ&gt;, respectively.)</a:t>
            </a:r>
            <a:endParaRPr lang="de-DE" sz="1600">
              <a:solidFill>
                <a:prstClr val="black"/>
              </a:solidFill>
            </a:endParaRPr>
          </a:p>
          <a:p>
            <a:pPr marL="174625" lvl="0" indent="0">
              <a:spcAft>
                <a:spcPts val="1200"/>
              </a:spcAft>
            </a:pPr>
            <a:endParaRPr lang="de-DE" sz="1000">
              <a:solidFill>
                <a:prstClr val="black"/>
              </a:solidFill>
            </a:endParaRPr>
          </a:p>
          <a:p>
            <a:pPr lvl="0">
              <a:spcAft>
                <a:spcPts val="1200"/>
              </a:spcAft>
              <a:buFont typeface="Arial" panose="020B0604020202020204" pitchFamily="34" charset="0"/>
              <a:buChar char="•"/>
            </a:pPr>
            <a:r>
              <a:rPr lang="de-DE" sz="1800">
                <a:solidFill>
                  <a:prstClr val="black"/>
                </a:solidFill>
              </a:rPr>
              <a:t>Assumption: </a:t>
            </a:r>
            <a:r>
              <a:rPr lang="az-Latn-AZ" sz="1800">
                <a:solidFill>
                  <a:prstClr val="black"/>
                </a:solidFill>
              </a:rPr>
              <a:t>C</a:t>
            </a:r>
            <a:r>
              <a:rPr lang="de-DE" sz="1800">
                <a:solidFill>
                  <a:prstClr val="black"/>
                </a:solidFill>
              </a:rPr>
              <a:t>ategories of sounds are can be characterised acoustically by essential properties (vowels: F1, F2, F3 in time)</a:t>
            </a:r>
            <a:r>
              <a:rPr lang="az-Latn-AZ" sz="1800">
                <a:solidFill>
                  <a:prstClr val="black"/>
                </a:solidFill>
              </a:rPr>
              <a:t>. Distinct categories </a:t>
            </a:r>
            <a:r>
              <a:rPr lang="de-DE" sz="1800">
                <a:solidFill>
                  <a:prstClr val="black"/>
                </a:solidFill>
              </a:rPr>
              <a:t>differ in at least one feature consistently, where tokens of one category fall repeatedly into one cloud of data points and tokens of </a:t>
            </a:r>
            <a:r>
              <a:rPr lang="az-Latn-AZ" sz="1800">
                <a:solidFill>
                  <a:prstClr val="black"/>
                </a:solidFill>
              </a:rPr>
              <a:t>the other</a:t>
            </a:r>
            <a:r>
              <a:rPr lang="de-DE" sz="1800">
                <a:solidFill>
                  <a:prstClr val="black"/>
                </a:solidFill>
              </a:rPr>
              <a:t> category fall into another cloud of data points, without significant overlaps in the distribution.</a:t>
            </a:r>
          </a:p>
          <a:p>
            <a:pPr marL="174625" lvl="1" indent="0">
              <a:buNone/>
            </a:pPr>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11</a:t>
            </a:fld>
            <a:endParaRPr lang="en-US" altLang="de-DE"/>
          </a:p>
        </p:txBody>
      </p:sp>
    </p:spTree>
    <p:extLst>
      <p:ext uri="{BB962C8B-B14F-4D97-AF65-F5344CB8AC3E}">
        <p14:creationId xmlns:p14="http://schemas.microsoft.com/office/powerpoint/2010/main" val="1664400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Procedure</a:t>
            </a:r>
          </a:p>
          <a:p>
            <a:pPr marL="174625" indent="-174625">
              <a:buFont typeface="Arial" panose="020B0604020202020204" pitchFamily="34" charset="0"/>
              <a:buChar char="•"/>
            </a:pPr>
            <a:r>
              <a:rPr lang="de-DE" sz="1800"/>
              <a:t>audio recordings of words in isolation including different vowels in 4 broad contexts</a:t>
            </a:r>
          </a:p>
          <a:p>
            <a:pPr marL="360363" lvl="1" indent="-185738">
              <a:buFont typeface="+mj-lt"/>
              <a:buAutoNum type="arabicPeriod"/>
            </a:pPr>
            <a:r>
              <a:rPr lang="de-DE"/>
              <a:t> </a:t>
            </a:r>
            <a:r>
              <a:rPr lang="az-Latn-AZ"/>
              <a:t>/__</a:t>
            </a:r>
            <a:r>
              <a:rPr lang="de-DE"/>
              <a:t>.</a:t>
            </a:r>
            <a:r>
              <a:rPr lang="az-Latn-AZ"/>
              <a:t>C__#: </a:t>
            </a:r>
            <a:r>
              <a:rPr lang="de-DE"/>
              <a:t>vowels in </a:t>
            </a:r>
            <a:r>
              <a:rPr lang="az-Latn-AZ"/>
              <a:t>high- and low-toned </a:t>
            </a:r>
            <a:r>
              <a:rPr lang="de-DE"/>
              <a:t>(stressed) penultimate syllables followed by vowel</a:t>
            </a:r>
            <a:r>
              <a:rPr lang="az-Latn-AZ"/>
              <a:t>s</a:t>
            </a:r>
            <a:r>
              <a:rPr lang="de-DE"/>
              <a:t> of </a:t>
            </a:r>
            <a:r>
              <a:rPr lang="az-Latn-AZ"/>
              <a:t>the </a:t>
            </a:r>
            <a:r>
              <a:rPr lang="de-DE"/>
              <a:t>same quality, </a:t>
            </a:r>
            <a:r>
              <a:rPr lang="az-Latn-AZ"/>
              <a:t>e.g. </a:t>
            </a:r>
            <a:r>
              <a:rPr lang="az-Latn-AZ" i="1">
                <a:solidFill>
                  <a:srgbClr val="002060"/>
                </a:solidFill>
              </a:rPr>
              <a:t>lef</a:t>
            </a:r>
            <a:r>
              <a:rPr lang="az-Latn-AZ" b="1" i="1">
                <a:solidFill>
                  <a:srgbClr val="002060"/>
                </a:solidFill>
              </a:rPr>
              <a:t>i</a:t>
            </a:r>
            <a:r>
              <a:rPr lang="az-Latn-AZ" i="1">
                <a:solidFill>
                  <a:srgbClr val="002060"/>
                </a:solidFill>
              </a:rPr>
              <a:t>fi</a:t>
            </a:r>
            <a:r>
              <a:rPr lang="az-Latn-AZ">
                <a:solidFill>
                  <a:srgbClr val="002060"/>
                </a:solidFill>
              </a:rPr>
              <a:t> [lɪ̀f</a:t>
            </a:r>
            <a:r>
              <a:rPr lang="az-Latn-AZ" b="1">
                <a:solidFill>
                  <a:srgbClr val="002060"/>
                </a:solidFill>
              </a:rPr>
              <a:t>ìː</a:t>
            </a:r>
            <a:r>
              <a:rPr lang="az-Latn-AZ">
                <a:solidFill>
                  <a:srgbClr val="002060"/>
                </a:solidFill>
              </a:rPr>
              <a:t>fì]</a:t>
            </a:r>
            <a:r>
              <a:rPr lang="de-DE">
                <a:solidFill>
                  <a:srgbClr val="002060"/>
                </a:solidFill>
              </a:rPr>
              <a:t>*</a:t>
            </a:r>
            <a:r>
              <a:rPr lang="az-Latn-AZ"/>
              <a:t> "darkness" or </a:t>
            </a:r>
            <a:r>
              <a:rPr lang="az-Latn-AZ" i="1">
                <a:solidFill>
                  <a:srgbClr val="002060"/>
                </a:solidFill>
              </a:rPr>
              <a:t>pele </a:t>
            </a:r>
            <a:r>
              <a:rPr lang="az-Latn-AZ">
                <a:solidFill>
                  <a:srgbClr val="002060"/>
                </a:solidFill>
              </a:rPr>
              <a:t>[p</a:t>
            </a:r>
            <a:r>
              <a:rPr lang="az-Latn-AZ" b="1">
                <a:solidFill>
                  <a:srgbClr val="002060"/>
                </a:solidFill>
              </a:rPr>
              <a:t>ɪ́ː</a:t>
            </a:r>
            <a:r>
              <a:rPr lang="az-Latn-AZ">
                <a:solidFill>
                  <a:srgbClr val="002060"/>
                </a:solidFill>
              </a:rPr>
              <a:t>lɪ̀] </a:t>
            </a:r>
            <a:r>
              <a:rPr lang="az-Latn-AZ"/>
              <a:t>"first" (25 words)</a:t>
            </a:r>
          </a:p>
          <a:p>
            <a:pPr marL="360363" lvl="1" indent="-185738">
              <a:buFont typeface="+mj-lt"/>
              <a:buAutoNum type="arabicPeriod"/>
            </a:pPr>
            <a:r>
              <a:rPr lang="az-Latn-AZ"/>
              <a:t> /__</a:t>
            </a:r>
            <a:r>
              <a:rPr lang="de-DE"/>
              <a:t>.</a:t>
            </a:r>
            <a:r>
              <a:rPr lang="az-Latn-AZ"/>
              <a:t>Ca#: vowels in high- and low-toned (stressed) penultimate syllables followed by /a/, e.g. </a:t>
            </a:r>
            <a:r>
              <a:rPr lang="az-Latn-AZ" i="1">
                <a:solidFill>
                  <a:srgbClr val="002060"/>
                </a:solidFill>
              </a:rPr>
              <a:t>(go) b</a:t>
            </a:r>
            <a:r>
              <a:rPr lang="az-Latn-AZ" b="1" i="1">
                <a:solidFill>
                  <a:srgbClr val="002060"/>
                </a:solidFill>
              </a:rPr>
              <a:t>i</a:t>
            </a:r>
            <a:r>
              <a:rPr lang="az-Latn-AZ" i="1">
                <a:solidFill>
                  <a:srgbClr val="002060"/>
                </a:solidFill>
              </a:rPr>
              <a:t>tsa </a:t>
            </a:r>
            <a:r>
              <a:rPr lang="az-Latn-AZ">
                <a:solidFill>
                  <a:srgbClr val="002060"/>
                </a:solidFill>
              </a:rPr>
              <a:t>[(</a:t>
            </a:r>
            <a:r>
              <a:rPr lang="el-GR">
                <a:solidFill>
                  <a:srgbClr val="002060"/>
                </a:solidFill>
              </a:rPr>
              <a:t>χ</a:t>
            </a:r>
            <a:r>
              <a:rPr lang="az-Latn-AZ">
                <a:solidFill>
                  <a:srgbClr val="002060"/>
                </a:solidFill>
              </a:rPr>
              <a:t>ʊ̀)b</a:t>
            </a:r>
            <a:r>
              <a:rPr lang="az-Latn-AZ" b="1">
                <a:solidFill>
                  <a:srgbClr val="002060"/>
                </a:solidFill>
              </a:rPr>
              <a:t>íː</a:t>
            </a:r>
            <a:r>
              <a:rPr lang="az-Latn-AZ">
                <a:solidFill>
                  <a:srgbClr val="002060"/>
                </a:solidFill>
              </a:rPr>
              <a:t>tsà] </a:t>
            </a:r>
            <a:r>
              <a:rPr lang="az-Latn-AZ"/>
              <a:t>"(to) call" or </a:t>
            </a:r>
            <a:r>
              <a:rPr lang="az-Latn-AZ" i="1">
                <a:solidFill>
                  <a:srgbClr val="002060"/>
                </a:solidFill>
              </a:rPr>
              <a:t>(go) b</a:t>
            </a:r>
            <a:r>
              <a:rPr lang="az-Latn-AZ" b="1" i="1">
                <a:solidFill>
                  <a:srgbClr val="002060"/>
                </a:solidFill>
              </a:rPr>
              <a:t>es</a:t>
            </a:r>
            <a:r>
              <a:rPr lang="az-Latn-AZ" i="1">
                <a:solidFill>
                  <a:srgbClr val="002060"/>
                </a:solidFill>
              </a:rPr>
              <a:t>a </a:t>
            </a:r>
            <a:r>
              <a:rPr lang="az-Latn-AZ">
                <a:solidFill>
                  <a:srgbClr val="002060"/>
                </a:solidFill>
              </a:rPr>
              <a:t>[(</a:t>
            </a:r>
            <a:r>
              <a:rPr lang="el-GR">
                <a:solidFill>
                  <a:srgbClr val="002060"/>
                </a:solidFill>
              </a:rPr>
              <a:t>χ</a:t>
            </a:r>
            <a:r>
              <a:rPr lang="az-Latn-AZ">
                <a:solidFill>
                  <a:srgbClr val="002060"/>
                </a:solidFill>
              </a:rPr>
              <a:t>ʊ̀)b</a:t>
            </a:r>
            <a:r>
              <a:rPr lang="az-Latn-AZ" b="1">
                <a:solidFill>
                  <a:srgbClr val="002060"/>
                </a:solidFill>
              </a:rPr>
              <a:t>èː</a:t>
            </a:r>
            <a:r>
              <a:rPr lang="az-Latn-AZ">
                <a:solidFill>
                  <a:srgbClr val="002060"/>
                </a:solidFill>
              </a:rPr>
              <a:t>sà] </a:t>
            </a:r>
            <a:r>
              <a:rPr lang="az-Latn-AZ"/>
              <a:t>"(to) roast" (49 words)</a:t>
            </a:r>
          </a:p>
          <a:p>
            <a:pPr marL="360363" lvl="1" indent="-185738">
              <a:buFont typeface="+mj-lt"/>
              <a:buAutoNum type="arabicPeriod"/>
            </a:pPr>
            <a:r>
              <a:rPr lang="az-Latn-AZ"/>
              <a:t> /__</a:t>
            </a:r>
            <a:r>
              <a:rPr lang="de-DE"/>
              <a:t>.</a:t>
            </a:r>
            <a:r>
              <a:rPr lang="az-Latn-AZ"/>
              <a:t>C</a:t>
            </a:r>
            <a:r>
              <a:rPr lang="de-DE"/>
              <a:t>{</a:t>
            </a:r>
            <a:r>
              <a:rPr lang="az-Latn-AZ"/>
              <a:t>i</a:t>
            </a:r>
            <a:r>
              <a:rPr lang="de-DE"/>
              <a:t>,u}</a:t>
            </a:r>
            <a:r>
              <a:rPr lang="az-Latn-AZ"/>
              <a:t>#: vowels in high- and low-toned (stressed) penultimate syllables followed by </a:t>
            </a:r>
            <a:r>
              <a:rPr lang="de-DE"/>
              <a:t>the </a:t>
            </a:r>
            <a:r>
              <a:rPr lang="az-Latn-AZ"/>
              <a:t>closed vowels /i, u/, e.g. </a:t>
            </a:r>
            <a:r>
              <a:rPr lang="az-Latn-AZ" i="1">
                <a:solidFill>
                  <a:srgbClr val="002060"/>
                </a:solidFill>
              </a:rPr>
              <a:t>bohib</a:t>
            </a:r>
            <a:r>
              <a:rPr lang="az-Latn-AZ" b="1" i="1">
                <a:solidFill>
                  <a:srgbClr val="002060"/>
                </a:solidFill>
              </a:rPr>
              <a:t>i</a:t>
            </a:r>
            <a:r>
              <a:rPr lang="az-Latn-AZ" i="1">
                <a:solidFill>
                  <a:srgbClr val="002060"/>
                </a:solidFill>
              </a:rPr>
              <a:t>du</a:t>
            </a:r>
            <a:r>
              <a:rPr lang="az-Latn-AZ">
                <a:solidFill>
                  <a:srgbClr val="002060"/>
                </a:solidFill>
              </a:rPr>
              <a:t> [bʊ̀híb</a:t>
            </a:r>
            <a:r>
              <a:rPr lang="az-Latn-AZ" b="1">
                <a:solidFill>
                  <a:srgbClr val="002060"/>
                </a:solidFill>
              </a:rPr>
              <a:t>íː</a:t>
            </a:r>
            <a:r>
              <a:rPr lang="az-Latn-AZ">
                <a:solidFill>
                  <a:srgbClr val="002060"/>
                </a:solidFill>
              </a:rPr>
              <a:t>dù] </a:t>
            </a:r>
            <a:r>
              <a:rPr lang="az-Latn-AZ"/>
              <a:t>"red colour" (28 words)</a:t>
            </a:r>
          </a:p>
          <a:p>
            <a:pPr marL="360363" lvl="1" indent="-185738">
              <a:buFont typeface="+mj-lt"/>
              <a:buAutoNum type="arabicPeriod"/>
            </a:pPr>
            <a:r>
              <a:rPr lang="az-Latn-AZ"/>
              <a:t> /C__(</a:t>
            </a:r>
            <a:r>
              <a:rPr lang="de-DE"/>
              <a:t>.</a:t>
            </a:r>
            <a:r>
              <a:rPr lang="az-Latn-AZ"/>
              <a:t>__)#: vowels in high- and low-toned monosyllabic words (CV) and words with a sequence of two identical vowels (CV</a:t>
            </a:r>
            <a:r>
              <a:rPr lang="az-Latn-AZ" baseline="-25000"/>
              <a:t>i</a:t>
            </a:r>
            <a:r>
              <a:rPr lang="az-Latn-AZ"/>
              <a:t>V</a:t>
            </a:r>
            <a:r>
              <a:rPr lang="az-Latn-AZ" baseline="-25000"/>
              <a:t>i</a:t>
            </a:r>
            <a:r>
              <a:rPr lang="az-Latn-AZ"/>
              <a:t>), e.g. </a:t>
            </a:r>
            <a:r>
              <a:rPr lang="az-Latn-AZ" i="1">
                <a:solidFill>
                  <a:srgbClr val="002060"/>
                </a:solidFill>
              </a:rPr>
              <a:t>ts</a:t>
            </a:r>
            <a:r>
              <a:rPr lang="az-Latn-AZ" b="1" i="1">
                <a:solidFill>
                  <a:srgbClr val="002060"/>
                </a:solidFill>
              </a:rPr>
              <a:t>i</a:t>
            </a:r>
            <a:r>
              <a:rPr lang="az-Latn-AZ" i="1">
                <a:solidFill>
                  <a:srgbClr val="002060"/>
                </a:solidFill>
              </a:rPr>
              <a:t>! </a:t>
            </a:r>
            <a:r>
              <a:rPr lang="az-Latn-AZ">
                <a:solidFill>
                  <a:srgbClr val="002060"/>
                </a:solidFill>
              </a:rPr>
              <a:t>[ts</a:t>
            </a:r>
            <a:r>
              <a:rPr lang="az-Latn-AZ" b="1">
                <a:solidFill>
                  <a:srgbClr val="002060"/>
                </a:solidFill>
              </a:rPr>
              <a:t>í</a:t>
            </a:r>
            <a:r>
              <a:rPr lang="az-Latn-AZ">
                <a:solidFill>
                  <a:srgbClr val="002060"/>
                </a:solidFill>
              </a:rPr>
              <a:t>] </a:t>
            </a:r>
            <a:r>
              <a:rPr lang="az-Latn-AZ"/>
              <a:t>(interjection) or </a:t>
            </a:r>
            <a:r>
              <a:rPr lang="az-Latn-AZ" i="1">
                <a:solidFill>
                  <a:srgbClr val="002060"/>
                </a:solidFill>
              </a:rPr>
              <a:t>ts</a:t>
            </a:r>
            <a:r>
              <a:rPr lang="az-Latn-AZ" b="1" i="1">
                <a:solidFill>
                  <a:srgbClr val="002060"/>
                </a:solidFill>
              </a:rPr>
              <a:t>aa</a:t>
            </a:r>
            <a:r>
              <a:rPr lang="az-Latn-AZ" i="1">
                <a:solidFill>
                  <a:srgbClr val="002060"/>
                </a:solidFill>
              </a:rPr>
              <a:t> </a:t>
            </a:r>
            <a:r>
              <a:rPr lang="az-Latn-AZ">
                <a:solidFill>
                  <a:srgbClr val="002060"/>
                </a:solidFill>
              </a:rPr>
              <a:t>[ts</a:t>
            </a:r>
            <a:r>
              <a:rPr lang="az-Latn-AZ" b="1">
                <a:solidFill>
                  <a:srgbClr val="002060"/>
                </a:solidFill>
              </a:rPr>
              <a:t>áà</a:t>
            </a:r>
            <a:r>
              <a:rPr lang="az-Latn-AZ">
                <a:solidFill>
                  <a:srgbClr val="002060"/>
                </a:solidFill>
              </a:rPr>
              <a:t>] </a:t>
            </a:r>
            <a:r>
              <a:rPr lang="az-Latn-AZ"/>
              <a:t>"take!" (26 words; </a:t>
            </a:r>
            <a:r>
              <a:rPr lang="az-Latn-AZ" sz="1600"/>
              <a:t>largely excluded from acoustic analysis</a:t>
            </a:r>
            <a:r>
              <a:rPr lang="az-Latn-AZ"/>
              <a:t>)</a:t>
            </a:r>
          </a:p>
          <a:p>
            <a:pPr marL="174625" lvl="1" indent="0">
              <a:buNone/>
            </a:pPr>
            <a:r>
              <a:rPr lang="az-Latn-AZ"/>
              <a:t>5. miscellaneous </a:t>
            </a:r>
            <a:r>
              <a:rPr lang="de-DE"/>
              <a:t>pairs of words </a:t>
            </a:r>
            <a:r>
              <a:rPr lang="az-Latn-AZ"/>
              <a:t>(53 words, </a:t>
            </a:r>
            <a:r>
              <a:rPr lang="az-Latn-AZ" sz="1600"/>
              <a:t>largely excluded from acoustic analysis)</a:t>
            </a:r>
            <a:endParaRPr lang="de-DE"/>
          </a:p>
          <a:p>
            <a:pPr marL="360363" lvl="1" indent="-185738">
              <a:buFont typeface="Arial" panose="020B0604020202020204" pitchFamily="34" charset="0"/>
              <a:buChar char="•"/>
            </a:pPr>
            <a:r>
              <a:rPr lang="az-Latn-AZ"/>
              <a:t>following consonants (C) preferably non-nasal, non-rhotic coronal-alveolar [t, tʰ, l, d, s, ts, tsʰ], some others, mainly [n, r, f, m, k]</a:t>
            </a:r>
          </a:p>
          <a:p>
            <a:pPr marL="360363" lvl="1" indent="-185738">
              <a:buFont typeface="Arial" panose="020B0604020202020204" pitchFamily="34" charset="0"/>
              <a:buChar char="•"/>
            </a:pPr>
            <a:r>
              <a:rPr lang="az-Latn-AZ"/>
              <a:t>tried to avoid the adjacency of laterally released, palatal and uvular consonants (e.g. [tɬ, ʃ, ɲ, </a:t>
            </a:r>
            <a:r>
              <a:rPr lang="el-GR"/>
              <a:t>χ</a:t>
            </a:r>
            <a:r>
              <a:rPr lang="az-Latn-AZ"/>
              <a:t>])</a:t>
            </a:r>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a:t>*Tones are represented as found in words in isolation, i.e. as in the recorded word forms. </a:t>
            </a:r>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12</a:t>
            </a:fld>
            <a:endParaRPr lang="en-US" altLang="de-DE"/>
          </a:p>
        </p:txBody>
      </p:sp>
    </p:spTree>
    <p:extLst>
      <p:ext uri="{BB962C8B-B14F-4D97-AF65-F5344CB8AC3E}">
        <p14:creationId xmlns:p14="http://schemas.microsoft.com/office/powerpoint/2010/main" val="370475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Procedure</a:t>
            </a:r>
          </a:p>
          <a:p>
            <a:pPr marL="174625" indent="-174625">
              <a:buFont typeface="Arial" panose="020B0604020202020204" pitchFamily="34" charset="0"/>
              <a:buChar char="•"/>
            </a:pPr>
            <a:r>
              <a:rPr lang="de-DE" sz="1800"/>
              <a:t>context 1 recorded with 9 adult mother-tongue speakers of Setswana from various places of birth in southeastern Botswana (Greater Gaborone area), 3 to 6 tokens </a:t>
            </a:r>
          </a:p>
          <a:p>
            <a:pPr marL="174625" indent="-174625">
              <a:buFont typeface="Arial" panose="020B0604020202020204" pitchFamily="34" charset="0"/>
              <a:buChar char="•"/>
            </a:pPr>
            <a:r>
              <a:rPr lang="de-DE" sz="1800"/>
              <a:t>contexts 2 – 5 recorded with 4 to 5 speakers, 3 tokens of each word</a:t>
            </a:r>
          </a:p>
          <a:p>
            <a:pPr marL="174625" indent="-174625">
              <a:buFont typeface="Arial" panose="020B0604020202020204" pitchFamily="34" charset="0"/>
              <a:buChar char="•"/>
            </a:pPr>
            <a:r>
              <a:rPr lang="de-DE" sz="1800"/>
              <a:t>additional post hoc recordings with 2 speakers </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13</a:t>
            </a:fld>
            <a:endParaRPr lang="en-US" altLang="de-DE"/>
          </a:p>
        </p:txBody>
      </p:sp>
      <p:pic>
        <p:nvPicPr>
          <p:cNvPr id="7" name="Grafik 6">
            <a:extLst>
              <a:ext uri="{FF2B5EF4-FFF2-40B4-BE49-F238E27FC236}">
                <a16:creationId xmlns:a16="http://schemas.microsoft.com/office/drawing/2014/main" id="{04172839-95A1-4340-B29C-8233C2DBE612}"/>
              </a:ext>
            </a:extLst>
          </p:cNvPr>
          <p:cNvPicPr>
            <a:picLocks noChangeAspect="1"/>
          </p:cNvPicPr>
          <p:nvPr/>
        </p:nvPicPr>
        <p:blipFill>
          <a:blip r:embed="rId2"/>
          <a:stretch>
            <a:fillRect/>
          </a:stretch>
        </p:blipFill>
        <p:spPr>
          <a:xfrm>
            <a:off x="39978" y="2384884"/>
            <a:ext cx="9064041" cy="3600400"/>
          </a:xfrm>
          <a:prstGeom prst="rect">
            <a:avLst/>
          </a:prstGeom>
        </p:spPr>
      </p:pic>
    </p:spTree>
    <p:extLst>
      <p:ext uri="{BB962C8B-B14F-4D97-AF65-F5344CB8AC3E}">
        <p14:creationId xmlns:p14="http://schemas.microsoft.com/office/powerpoint/2010/main" val="357664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fik 24">
            <a:extLst>
              <a:ext uri="{FF2B5EF4-FFF2-40B4-BE49-F238E27FC236}">
                <a16:creationId xmlns:a16="http://schemas.microsoft.com/office/drawing/2014/main" id="{FBB12DDF-5D22-45C3-A45C-4E19A9E738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376772"/>
            <a:ext cx="9144000" cy="4571999"/>
          </a:xfrm>
          <a:prstGeom prst="rect">
            <a:avLst/>
          </a:prstGeom>
        </p:spPr>
      </p:pic>
      <p:grpSp>
        <p:nvGrpSpPr>
          <p:cNvPr id="29" name="Gruppieren 28">
            <a:extLst>
              <a:ext uri="{FF2B5EF4-FFF2-40B4-BE49-F238E27FC236}">
                <a16:creationId xmlns:a16="http://schemas.microsoft.com/office/drawing/2014/main" id="{23649BFA-05BC-4251-B8E1-BD40331C8C15}"/>
              </a:ext>
            </a:extLst>
          </p:cNvPr>
          <p:cNvGrpSpPr/>
          <p:nvPr/>
        </p:nvGrpSpPr>
        <p:grpSpPr>
          <a:xfrm>
            <a:off x="-508" y="1376772"/>
            <a:ext cx="9144000" cy="4572000"/>
            <a:chOff x="-508" y="1412776"/>
            <a:chExt cx="9144000" cy="4572000"/>
          </a:xfrm>
        </p:grpSpPr>
        <p:pic>
          <p:nvPicPr>
            <p:cNvPr id="30" name="Grafik 29">
              <a:extLst>
                <a:ext uri="{FF2B5EF4-FFF2-40B4-BE49-F238E27FC236}">
                  <a16:creationId xmlns:a16="http://schemas.microsoft.com/office/drawing/2014/main" id="{21ACB711-B9E9-4DE5-AABD-850A714A5703}"/>
                </a:ext>
              </a:extLst>
            </p:cNvPr>
            <p:cNvPicPr>
              <a:picLocks noChangeAspect="1"/>
            </p:cNvPicPr>
            <p:nvPr/>
          </p:nvPicPr>
          <p:blipFill>
            <a:blip r:embed="rId6"/>
            <a:stretch>
              <a:fillRect/>
            </a:stretch>
          </p:blipFill>
          <p:spPr>
            <a:xfrm>
              <a:off x="-508" y="1412776"/>
              <a:ext cx="9144000" cy="4572000"/>
            </a:xfrm>
            <a:prstGeom prst="rect">
              <a:avLst/>
            </a:prstGeom>
          </p:spPr>
        </p:pic>
        <p:sp>
          <p:nvSpPr>
            <p:cNvPr id="31" name="Textfeld 30">
              <a:extLst>
                <a:ext uri="{FF2B5EF4-FFF2-40B4-BE49-F238E27FC236}">
                  <a16:creationId xmlns:a16="http://schemas.microsoft.com/office/drawing/2014/main" id="{6E95E8C4-D707-452B-9ED2-750A29207FFE}"/>
                </a:ext>
              </a:extLst>
            </p:cNvPr>
            <p:cNvSpPr txBox="1"/>
            <p:nvPr/>
          </p:nvSpPr>
          <p:spPr>
            <a:xfrm>
              <a:off x="2581816" y="4937102"/>
              <a:ext cx="478016" cy="400110"/>
            </a:xfrm>
            <a:prstGeom prst="rect">
              <a:avLst/>
            </a:prstGeom>
            <a:noFill/>
          </p:spPr>
          <p:txBody>
            <a:bodyPr wrap="none" rtlCol="0">
              <a:spAutoFit/>
            </a:bodyPr>
            <a:lstStyle/>
            <a:p>
              <a:r>
                <a:rPr lang="az-Latn-AZ" sz="2000" b="1">
                  <a:solidFill>
                    <a:srgbClr val="FF0000"/>
                  </a:solidFill>
                </a:rPr>
                <a:t>F1</a:t>
              </a:r>
              <a:endParaRPr lang="de-DE" sz="2000" b="1">
                <a:solidFill>
                  <a:srgbClr val="FF0000"/>
                </a:solidFill>
              </a:endParaRPr>
            </a:p>
          </p:txBody>
        </p:sp>
        <p:sp>
          <p:nvSpPr>
            <p:cNvPr id="32" name="Textfeld 31">
              <a:extLst>
                <a:ext uri="{FF2B5EF4-FFF2-40B4-BE49-F238E27FC236}">
                  <a16:creationId xmlns:a16="http://schemas.microsoft.com/office/drawing/2014/main" id="{9102456E-9E40-4C8F-9057-C6483C0BCCCB}"/>
                </a:ext>
              </a:extLst>
            </p:cNvPr>
            <p:cNvSpPr txBox="1"/>
            <p:nvPr/>
          </p:nvSpPr>
          <p:spPr>
            <a:xfrm>
              <a:off x="2555776" y="3258117"/>
              <a:ext cx="478016" cy="400110"/>
            </a:xfrm>
            <a:prstGeom prst="rect">
              <a:avLst/>
            </a:prstGeom>
            <a:noFill/>
          </p:spPr>
          <p:txBody>
            <a:bodyPr wrap="none" rtlCol="0">
              <a:spAutoFit/>
            </a:bodyPr>
            <a:lstStyle/>
            <a:p>
              <a:r>
                <a:rPr lang="az-Latn-AZ" sz="2000" b="1">
                  <a:solidFill>
                    <a:srgbClr val="FF0000"/>
                  </a:solidFill>
                </a:rPr>
                <a:t>F2</a:t>
              </a:r>
              <a:endParaRPr lang="de-DE" sz="2000" b="1">
                <a:solidFill>
                  <a:srgbClr val="FF0000"/>
                </a:solidFill>
              </a:endParaRPr>
            </a:p>
          </p:txBody>
        </p:sp>
        <p:sp>
          <p:nvSpPr>
            <p:cNvPr id="33" name="Textfeld 32">
              <a:extLst>
                <a:ext uri="{FF2B5EF4-FFF2-40B4-BE49-F238E27FC236}">
                  <a16:creationId xmlns:a16="http://schemas.microsoft.com/office/drawing/2014/main" id="{CAAE6279-CD41-4FF5-A2D8-320686129A4D}"/>
                </a:ext>
              </a:extLst>
            </p:cNvPr>
            <p:cNvSpPr txBox="1"/>
            <p:nvPr/>
          </p:nvSpPr>
          <p:spPr>
            <a:xfrm>
              <a:off x="2555776" y="2992886"/>
              <a:ext cx="478016" cy="400110"/>
            </a:xfrm>
            <a:prstGeom prst="rect">
              <a:avLst/>
            </a:prstGeom>
            <a:noFill/>
          </p:spPr>
          <p:txBody>
            <a:bodyPr wrap="none" rtlCol="0">
              <a:spAutoFit/>
            </a:bodyPr>
            <a:lstStyle/>
            <a:p>
              <a:r>
                <a:rPr lang="az-Latn-AZ" sz="2000" b="1">
                  <a:solidFill>
                    <a:srgbClr val="FF0000"/>
                  </a:solidFill>
                </a:rPr>
                <a:t>F3</a:t>
              </a:r>
              <a:endParaRPr lang="de-DE" sz="2000" b="1">
                <a:solidFill>
                  <a:srgbClr val="FF0000"/>
                </a:solidFill>
              </a:endParaRPr>
            </a:p>
          </p:txBody>
        </p:sp>
      </p:grpSp>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Procedure</a:t>
            </a:r>
          </a:p>
          <a:p>
            <a:pPr marL="174625" indent="-174625">
              <a:buFont typeface="Arial" panose="020B0604020202020204" pitchFamily="34" charset="0"/>
              <a:buChar char="•"/>
            </a:pPr>
            <a:r>
              <a:rPr lang="de-DE" sz="1800"/>
              <a:t>formant analysis in Praat (Boersma &amp; Weenink 2021): 3 formants</a:t>
            </a:r>
            <a:r>
              <a:rPr lang="az-Latn-AZ" sz="1800"/>
              <a:t> (F1, F2, F3)</a:t>
            </a:r>
            <a:r>
              <a:rPr lang="de-DE" sz="1800"/>
              <a:t> measured at </a:t>
            </a:r>
            <a:r>
              <a:rPr lang="az-Latn-AZ" sz="1800"/>
              <a:t>0.125</a:t>
            </a:r>
            <a:r>
              <a:rPr lang="de-DE" sz="1800"/>
              <a:t>, 0.25, 0.375, 0.5, 0.625 and 0.75 of vowel length</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Example articulated by speaker IO.</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14</a:t>
            </a:fld>
            <a:endParaRPr lang="en-US" altLang="de-DE"/>
          </a:p>
        </p:txBody>
      </p:sp>
      <p:sp>
        <p:nvSpPr>
          <p:cNvPr id="7" name="Textfeld 6">
            <a:extLst>
              <a:ext uri="{FF2B5EF4-FFF2-40B4-BE49-F238E27FC236}">
                <a16:creationId xmlns:a16="http://schemas.microsoft.com/office/drawing/2014/main" id="{13566B5D-C10A-48D9-8032-51C683F40375}"/>
              </a:ext>
            </a:extLst>
          </p:cNvPr>
          <p:cNvSpPr txBox="1"/>
          <p:nvPr/>
        </p:nvSpPr>
        <p:spPr>
          <a:xfrm>
            <a:off x="542343" y="1515634"/>
            <a:ext cx="8026556" cy="369332"/>
          </a:xfrm>
          <a:prstGeom prst="rect">
            <a:avLst/>
          </a:prstGeom>
          <a:noFill/>
        </p:spPr>
        <p:txBody>
          <a:bodyPr wrap="none" rtlCol="0">
            <a:spAutoFit/>
          </a:bodyPr>
          <a:lstStyle/>
          <a:p>
            <a:r>
              <a:rPr lang="de-DE"/>
              <a:t>[        </a:t>
            </a:r>
            <a:r>
              <a:rPr lang="az-Latn-AZ"/>
              <a:t>'</a:t>
            </a:r>
            <a:r>
              <a:rPr lang="de-DE"/>
              <a:t>b                 e</a:t>
            </a:r>
            <a:r>
              <a:rPr lang="az-Latn-AZ"/>
              <a:t>̀</a:t>
            </a:r>
            <a:r>
              <a:rPr lang="de-DE"/>
              <a:t>ː</a:t>
            </a:r>
            <a:r>
              <a:rPr lang="az-Latn-AZ"/>
              <a:t>                                     s                          à                 ]</a:t>
            </a:r>
            <a:endParaRPr lang="de-DE"/>
          </a:p>
        </p:txBody>
      </p:sp>
      <p:pic>
        <p:nvPicPr>
          <p:cNvPr id="9" name="14 besa (TSNb200727-0101..._IO,277.6s">
            <a:hlinkClick r:id="" action="ppaction://media"/>
            <a:extLst>
              <a:ext uri="{FF2B5EF4-FFF2-40B4-BE49-F238E27FC236}">
                <a16:creationId xmlns:a16="http://schemas.microsoft.com/office/drawing/2014/main" id="{4BA7B799-6136-46F1-A078-0A240C41D4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6195" y="1524966"/>
            <a:ext cx="360000" cy="360000"/>
          </a:xfrm>
          <a:prstGeom prst="rect">
            <a:avLst/>
          </a:prstGeom>
        </p:spPr>
      </p:pic>
      <p:sp>
        <p:nvSpPr>
          <p:cNvPr id="13" name="Textfeld 12">
            <a:extLst>
              <a:ext uri="{FF2B5EF4-FFF2-40B4-BE49-F238E27FC236}">
                <a16:creationId xmlns:a16="http://schemas.microsoft.com/office/drawing/2014/main" id="{4ED6738B-7F6F-4DCD-806D-577CFE9E90F0}"/>
              </a:ext>
            </a:extLst>
          </p:cNvPr>
          <p:cNvSpPr txBox="1"/>
          <p:nvPr/>
        </p:nvSpPr>
        <p:spPr>
          <a:xfrm>
            <a:off x="1123387" y="5897452"/>
            <a:ext cx="728084" cy="498598"/>
          </a:xfrm>
          <a:prstGeom prst="rect">
            <a:avLst/>
          </a:prstGeom>
          <a:noFill/>
        </p:spPr>
        <p:txBody>
          <a:bodyPr wrap="none" rtlCol="0">
            <a:spAutoFit/>
          </a:bodyPr>
          <a:lstStyle/>
          <a:p>
            <a:pPr>
              <a:lnSpc>
                <a:spcPct val="80000"/>
              </a:lnSpc>
            </a:pPr>
            <a:r>
              <a:rPr lang="az-Latn-AZ" sz="1600">
                <a:solidFill>
                  <a:srgbClr val="FF0000"/>
                </a:solidFill>
              </a:rPr>
              <a:t>vowel</a:t>
            </a:r>
          </a:p>
          <a:p>
            <a:pPr>
              <a:lnSpc>
                <a:spcPct val="80000"/>
              </a:lnSpc>
            </a:pPr>
            <a:r>
              <a:rPr lang="az-Latn-AZ" sz="1600">
                <a:solidFill>
                  <a:srgbClr val="FF0000"/>
                </a:solidFill>
              </a:rPr>
              <a:t>onset</a:t>
            </a:r>
            <a:endParaRPr lang="de-DE" sz="1600">
              <a:solidFill>
                <a:srgbClr val="FF0000"/>
              </a:solidFill>
            </a:endParaRPr>
          </a:p>
        </p:txBody>
      </p:sp>
      <p:sp>
        <p:nvSpPr>
          <p:cNvPr id="14" name="Textfeld 13">
            <a:extLst>
              <a:ext uri="{FF2B5EF4-FFF2-40B4-BE49-F238E27FC236}">
                <a16:creationId xmlns:a16="http://schemas.microsoft.com/office/drawing/2014/main" id="{1B39F69F-17E5-4157-8BE8-1660D755F2A7}"/>
              </a:ext>
            </a:extLst>
          </p:cNvPr>
          <p:cNvSpPr txBox="1"/>
          <p:nvPr/>
        </p:nvSpPr>
        <p:spPr>
          <a:xfrm>
            <a:off x="1585536" y="5731030"/>
            <a:ext cx="574196" cy="249299"/>
          </a:xfrm>
          <a:prstGeom prst="rect">
            <a:avLst/>
          </a:prstGeom>
          <a:noFill/>
        </p:spPr>
        <p:txBody>
          <a:bodyPr wrap="none" rtlCol="0">
            <a:spAutoFit/>
          </a:bodyPr>
          <a:lstStyle/>
          <a:p>
            <a:pPr>
              <a:lnSpc>
                <a:spcPct val="80000"/>
              </a:lnSpc>
            </a:pPr>
            <a:r>
              <a:rPr lang="az-Latn-AZ" sz="1200">
                <a:solidFill>
                  <a:srgbClr val="FF0000"/>
                </a:solidFill>
              </a:rPr>
              <a:t>0.125</a:t>
            </a:r>
            <a:endParaRPr lang="de-DE" sz="1200">
              <a:solidFill>
                <a:srgbClr val="FF0000"/>
              </a:solidFill>
            </a:endParaRPr>
          </a:p>
        </p:txBody>
      </p:sp>
      <p:sp>
        <p:nvSpPr>
          <p:cNvPr id="15" name="Textfeld 14">
            <a:extLst>
              <a:ext uri="{FF2B5EF4-FFF2-40B4-BE49-F238E27FC236}">
                <a16:creationId xmlns:a16="http://schemas.microsoft.com/office/drawing/2014/main" id="{C97BDB82-9ACB-41BA-ADE5-BD2474B46120}"/>
              </a:ext>
            </a:extLst>
          </p:cNvPr>
          <p:cNvSpPr txBox="1"/>
          <p:nvPr/>
        </p:nvSpPr>
        <p:spPr>
          <a:xfrm>
            <a:off x="1907704" y="5916005"/>
            <a:ext cx="487634" cy="249299"/>
          </a:xfrm>
          <a:prstGeom prst="rect">
            <a:avLst/>
          </a:prstGeom>
          <a:noFill/>
        </p:spPr>
        <p:txBody>
          <a:bodyPr wrap="none" rtlCol="0">
            <a:spAutoFit/>
          </a:bodyPr>
          <a:lstStyle/>
          <a:p>
            <a:pPr>
              <a:lnSpc>
                <a:spcPct val="80000"/>
              </a:lnSpc>
            </a:pPr>
            <a:r>
              <a:rPr lang="az-Latn-AZ" sz="1200">
                <a:solidFill>
                  <a:srgbClr val="FF0000"/>
                </a:solidFill>
              </a:rPr>
              <a:t>0.25</a:t>
            </a:r>
            <a:endParaRPr lang="de-DE" sz="1200">
              <a:solidFill>
                <a:srgbClr val="FF0000"/>
              </a:solidFill>
            </a:endParaRPr>
          </a:p>
        </p:txBody>
      </p:sp>
      <p:sp>
        <p:nvSpPr>
          <p:cNvPr id="16" name="Textfeld 15">
            <a:extLst>
              <a:ext uri="{FF2B5EF4-FFF2-40B4-BE49-F238E27FC236}">
                <a16:creationId xmlns:a16="http://schemas.microsoft.com/office/drawing/2014/main" id="{5431BFC5-C409-4999-9647-F998D6E85A1E}"/>
              </a:ext>
            </a:extLst>
          </p:cNvPr>
          <p:cNvSpPr txBox="1"/>
          <p:nvPr/>
        </p:nvSpPr>
        <p:spPr>
          <a:xfrm>
            <a:off x="2807804" y="5731030"/>
            <a:ext cx="574196" cy="249299"/>
          </a:xfrm>
          <a:prstGeom prst="rect">
            <a:avLst/>
          </a:prstGeom>
          <a:noFill/>
        </p:spPr>
        <p:txBody>
          <a:bodyPr wrap="none" rtlCol="0">
            <a:spAutoFit/>
          </a:bodyPr>
          <a:lstStyle/>
          <a:p>
            <a:pPr>
              <a:lnSpc>
                <a:spcPct val="80000"/>
              </a:lnSpc>
            </a:pPr>
            <a:r>
              <a:rPr lang="az-Latn-AZ" sz="1200">
                <a:solidFill>
                  <a:srgbClr val="FF0000"/>
                </a:solidFill>
              </a:rPr>
              <a:t>0.625</a:t>
            </a:r>
            <a:endParaRPr lang="de-DE" sz="1200">
              <a:solidFill>
                <a:srgbClr val="FF0000"/>
              </a:solidFill>
            </a:endParaRPr>
          </a:p>
        </p:txBody>
      </p:sp>
      <p:sp>
        <p:nvSpPr>
          <p:cNvPr id="17" name="Textfeld 16">
            <a:extLst>
              <a:ext uri="{FF2B5EF4-FFF2-40B4-BE49-F238E27FC236}">
                <a16:creationId xmlns:a16="http://schemas.microsoft.com/office/drawing/2014/main" id="{936DCC21-079D-4C1F-A8BB-1ECCCA968094}"/>
              </a:ext>
            </a:extLst>
          </p:cNvPr>
          <p:cNvSpPr txBox="1"/>
          <p:nvPr/>
        </p:nvSpPr>
        <p:spPr>
          <a:xfrm>
            <a:off x="2586752" y="5916005"/>
            <a:ext cx="413896" cy="249299"/>
          </a:xfrm>
          <a:prstGeom prst="rect">
            <a:avLst/>
          </a:prstGeom>
          <a:noFill/>
        </p:spPr>
        <p:txBody>
          <a:bodyPr wrap="none" rtlCol="0">
            <a:spAutoFit/>
          </a:bodyPr>
          <a:lstStyle/>
          <a:p>
            <a:pPr>
              <a:lnSpc>
                <a:spcPct val="80000"/>
              </a:lnSpc>
            </a:pPr>
            <a:r>
              <a:rPr lang="az-Latn-AZ" sz="1200" b="1">
                <a:solidFill>
                  <a:srgbClr val="FF0000"/>
                </a:solidFill>
              </a:rPr>
              <a:t>0.5</a:t>
            </a:r>
            <a:endParaRPr lang="de-DE" sz="1200" b="1">
              <a:solidFill>
                <a:srgbClr val="FF0000"/>
              </a:solidFill>
            </a:endParaRPr>
          </a:p>
        </p:txBody>
      </p:sp>
      <p:sp>
        <p:nvSpPr>
          <p:cNvPr id="18" name="Textfeld 17">
            <a:extLst>
              <a:ext uri="{FF2B5EF4-FFF2-40B4-BE49-F238E27FC236}">
                <a16:creationId xmlns:a16="http://schemas.microsoft.com/office/drawing/2014/main" id="{76441C99-97DB-4D73-A568-525EB4731352}"/>
              </a:ext>
            </a:extLst>
          </p:cNvPr>
          <p:cNvSpPr txBox="1"/>
          <p:nvPr/>
        </p:nvSpPr>
        <p:spPr>
          <a:xfrm>
            <a:off x="2197604" y="5731030"/>
            <a:ext cx="574196" cy="249299"/>
          </a:xfrm>
          <a:prstGeom prst="rect">
            <a:avLst/>
          </a:prstGeom>
          <a:noFill/>
        </p:spPr>
        <p:txBody>
          <a:bodyPr wrap="none" rtlCol="0">
            <a:spAutoFit/>
          </a:bodyPr>
          <a:lstStyle/>
          <a:p>
            <a:pPr>
              <a:lnSpc>
                <a:spcPct val="80000"/>
              </a:lnSpc>
            </a:pPr>
            <a:r>
              <a:rPr lang="az-Latn-AZ" sz="1200">
                <a:solidFill>
                  <a:srgbClr val="FF0000"/>
                </a:solidFill>
              </a:rPr>
              <a:t>0.375</a:t>
            </a:r>
            <a:endParaRPr lang="de-DE" sz="1200">
              <a:solidFill>
                <a:srgbClr val="FF0000"/>
              </a:solidFill>
            </a:endParaRPr>
          </a:p>
        </p:txBody>
      </p:sp>
      <p:sp>
        <p:nvSpPr>
          <p:cNvPr id="19" name="Textfeld 18">
            <a:extLst>
              <a:ext uri="{FF2B5EF4-FFF2-40B4-BE49-F238E27FC236}">
                <a16:creationId xmlns:a16="http://schemas.microsoft.com/office/drawing/2014/main" id="{064293B9-3AC7-4E6B-98C9-A974AAEE024A}"/>
              </a:ext>
            </a:extLst>
          </p:cNvPr>
          <p:cNvSpPr txBox="1"/>
          <p:nvPr/>
        </p:nvSpPr>
        <p:spPr>
          <a:xfrm>
            <a:off x="3164572" y="5916005"/>
            <a:ext cx="487634" cy="249299"/>
          </a:xfrm>
          <a:prstGeom prst="rect">
            <a:avLst/>
          </a:prstGeom>
          <a:noFill/>
        </p:spPr>
        <p:txBody>
          <a:bodyPr wrap="none" rtlCol="0">
            <a:spAutoFit/>
          </a:bodyPr>
          <a:lstStyle/>
          <a:p>
            <a:pPr>
              <a:lnSpc>
                <a:spcPct val="80000"/>
              </a:lnSpc>
            </a:pPr>
            <a:r>
              <a:rPr lang="az-Latn-AZ" sz="1200">
                <a:solidFill>
                  <a:srgbClr val="FF0000"/>
                </a:solidFill>
              </a:rPr>
              <a:t>0.75</a:t>
            </a:r>
            <a:endParaRPr lang="de-DE" sz="1200">
              <a:solidFill>
                <a:srgbClr val="FF0000"/>
              </a:solidFill>
            </a:endParaRPr>
          </a:p>
        </p:txBody>
      </p:sp>
      <p:sp>
        <p:nvSpPr>
          <p:cNvPr id="20" name="Textfeld 19">
            <a:extLst>
              <a:ext uri="{FF2B5EF4-FFF2-40B4-BE49-F238E27FC236}">
                <a16:creationId xmlns:a16="http://schemas.microsoft.com/office/drawing/2014/main" id="{26FC3E12-5FDB-43A9-A464-BB5F1AAF421E}"/>
              </a:ext>
            </a:extLst>
          </p:cNvPr>
          <p:cNvSpPr txBox="1"/>
          <p:nvPr/>
        </p:nvSpPr>
        <p:spPr>
          <a:xfrm>
            <a:off x="3544306" y="5726583"/>
            <a:ext cx="487634" cy="249299"/>
          </a:xfrm>
          <a:prstGeom prst="rect">
            <a:avLst/>
          </a:prstGeom>
          <a:noFill/>
        </p:spPr>
        <p:txBody>
          <a:bodyPr wrap="none" rtlCol="0">
            <a:spAutoFit/>
          </a:bodyPr>
          <a:lstStyle/>
          <a:p>
            <a:pPr>
              <a:lnSpc>
                <a:spcPct val="80000"/>
              </a:lnSpc>
            </a:pPr>
            <a:r>
              <a:rPr lang="az-Latn-AZ" sz="1200">
                <a:solidFill>
                  <a:srgbClr val="FF0000"/>
                </a:solidFill>
              </a:rPr>
              <a:t>0.25</a:t>
            </a:r>
            <a:endParaRPr lang="de-DE" sz="1200">
              <a:solidFill>
                <a:srgbClr val="FF0000"/>
              </a:solidFill>
            </a:endParaRPr>
          </a:p>
        </p:txBody>
      </p:sp>
      <p:sp>
        <p:nvSpPr>
          <p:cNvPr id="22" name="Textfeld 21">
            <a:extLst>
              <a:ext uri="{FF2B5EF4-FFF2-40B4-BE49-F238E27FC236}">
                <a16:creationId xmlns:a16="http://schemas.microsoft.com/office/drawing/2014/main" id="{E2D88F2A-EB35-41B3-A644-41F090FD2B8C}"/>
              </a:ext>
            </a:extLst>
          </p:cNvPr>
          <p:cNvSpPr txBox="1"/>
          <p:nvPr/>
        </p:nvSpPr>
        <p:spPr>
          <a:xfrm>
            <a:off x="3696628" y="5878898"/>
            <a:ext cx="758541" cy="498598"/>
          </a:xfrm>
          <a:prstGeom prst="rect">
            <a:avLst/>
          </a:prstGeom>
          <a:noFill/>
        </p:spPr>
        <p:txBody>
          <a:bodyPr wrap="none" rtlCol="0">
            <a:spAutoFit/>
          </a:bodyPr>
          <a:lstStyle/>
          <a:p>
            <a:pPr>
              <a:lnSpc>
                <a:spcPct val="80000"/>
              </a:lnSpc>
            </a:pPr>
            <a:r>
              <a:rPr lang="az-Latn-AZ" sz="1600">
                <a:solidFill>
                  <a:srgbClr val="FF0000"/>
                </a:solidFill>
              </a:rPr>
              <a:t>end of</a:t>
            </a:r>
          </a:p>
          <a:p>
            <a:pPr>
              <a:lnSpc>
                <a:spcPct val="80000"/>
              </a:lnSpc>
            </a:pPr>
            <a:r>
              <a:rPr lang="az-Latn-AZ" sz="1600">
                <a:solidFill>
                  <a:srgbClr val="FF0000"/>
                </a:solidFill>
              </a:rPr>
              <a:t>vowel</a:t>
            </a:r>
            <a:endParaRPr lang="de-DE" sz="1600">
              <a:solidFill>
                <a:srgbClr val="FF0000"/>
              </a:solidFill>
            </a:endParaRPr>
          </a:p>
        </p:txBody>
      </p:sp>
      <p:sp>
        <p:nvSpPr>
          <p:cNvPr id="23" name="Textfeld 22">
            <a:extLst>
              <a:ext uri="{FF2B5EF4-FFF2-40B4-BE49-F238E27FC236}">
                <a16:creationId xmlns:a16="http://schemas.microsoft.com/office/drawing/2014/main" id="{B8D0EBD9-D8BE-4A56-BD2E-25DE7ED4BD30}"/>
              </a:ext>
            </a:extLst>
          </p:cNvPr>
          <p:cNvSpPr txBox="1"/>
          <p:nvPr/>
        </p:nvSpPr>
        <p:spPr>
          <a:xfrm>
            <a:off x="3452457" y="1880828"/>
            <a:ext cx="4935967" cy="954107"/>
          </a:xfrm>
          <a:prstGeom prst="rect">
            <a:avLst/>
          </a:prstGeom>
          <a:solidFill>
            <a:schemeClr val="bg1"/>
          </a:solidFill>
        </p:spPr>
        <p:txBody>
          <a:bodyPr wrap="none" rtlCol="0">
            <a:spAutoFit/>
          </a:bodyPr>
          <a:lstStyle/>
          <a:p>
            <a:pPr defTabSz="361950"/>
            <a:r>
              <a:rPr lang="az-Latn-AZ" sz="1400" u="sng"/>
              <a:t>	0.125	0.25		0.375	0.5		0.625	0.75</a:t>
            </a:r>
          </a:p>
          <a:p>
            <a:pPr defTabSz="361950"/>
            <a:r>
              <a:rPr lang="az-Latn-AZ" sz="1400"/>
              <a:t>F1	376	Hz	362 Hz	352 Hz	</a:t>
            </a:r>
            <a:r>
              <a:rPr lang="az-Latn-AZ" sz="1400" b="1"/>
              <a:t>344 Hz</a:t>
            </a:r>
            <a:r>
              <a:rPr lang="az-Latn-AZ" sz="1400"/>
              <a:t>	344	Hz	380	Hz	</a:t>
            </a:r>
          </a:p>
          <a:p>
            <a:pPr defTabSz="361950"/>
            <a:r>
              <a:rPr lang="az-Latn-AZ" sz="1400"/>
              <a:t>F2	</a:t>
            </a:r>
            <a:r>
              <a:rPr lang="az-Latn-AZ" sz="1200"/>
              <a:t>2458 Hz	2528 Hz	2587 Hz	</a:t>
            </a:r>
            <a:r>
              <a:rPr lang="az-Latn-AZ" sz="1200" b="1"/>
              <a:t>2649 Hz</a:t>
            </a:r>
            <a:r>
              <a:rPr lang="az-Latn-AZ" sz="1200"/>
              <a:t>	2628 Hz	2544 Hz</a:t>
            </a:r>
            <a:endParaRPr lang="de-DE" sz="1200"/>
          </a:p>
          <a:p>
            <a:pPr defTabSz="361950"/>
            <a:r>
              <a:rPr lang="de-DE" sz="1200"/>
              <a:t>F3 	3202 Hz	3356 Hz	3394 Hz	</a:t>
            </a:r>
            <a:r>
              <a:rPr lang="de-DE" sz="1200" b="1"/>
              <a:t>3449 Hz</a:t>
            </a:r>
            <a:r>
              <a:rPr lang="de-DE" sz="1200"/>
              <a:t>	3298 Hz	3047 Hz</a:t>
            </a:r>
            <a:endParaRPr lang="de-DE" sz="1400"/>
          </a:p>
        </p:txBody>
      </p:sp>
      <p:cxnSp>
        <p:nvCxnSpPr>
          <p:cNvPr id="27" name="Gerader Verbinder 26">
            <a:extLst>
              <a:ext uri="{FF2B5EF4-FFF2-40B4-BE49-F238E27FC236}">
                <a16:creationId xmlns:a16="http://schemas.microsoft.com/office/drawing/2014/main" id="{7BD85127-9FA5-4521-B24F-C21F361E48CF}"/>
              </a:ext>
            </a:extLst>
          </p:cNvPr>
          <p:cNvCxnSpPr>
            <a:cxnSpLocks/>
          </p:cNvCxnSpPr>
          <p:nvPr/>
        </p:nvCxnSpPr>
        <p:spPr>
          <a:xfrm>
            <a:off x="1547664" y="5733276"/>
            <a:ext cx="0" cy="18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CBA41ED2-0609-48D4-95DA-5187C65D9F17}"/>
              </a:ext>
            </a:extLst>
          </p:cNvPr>
          <p:cNvCxnSpPr>
            <a:cxnSpLocks/>
          </p:cNvCxnSpPr>
          <p:nvPr/>
        </p:nvCxnSpPr>
        <p:spPr>
          <a:xfrm>
            <a:off x="4031940" y="5733276"/>
            <a:ext cx="0" cy="18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3E5FC74F-9550-4238-A441-639994DAE5E0}"/>
              </a:ext>
            </a:extLst>
          </p:cNvPr>
          <p:cNvCxnSpPr>
            <a:cxnSpLocks/>
          </p:cNvCxnSpPr>
          <p:nvPr/>
        </p:nvCxnSpPr>
        <p:spPr>
          <a:xfrm>
            <a:off x="3419872" y="5733256"/>
            <a:ext cx="0" cy="18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9BAC2634-814F-4661-85D4-9BD8AB98B1FB}"/>
              </a:ext>
            </a:extLst>
          </p:cNvPr>
          <p:cNvCxnSpPr>
            <a:cxnSpLocks/>
          </p:cNvCxnSpPr>
          <p:nvPr/>
        </p:nvCxnSpPr>
        <p:spPr>
          <a:xfrm>
            <a:off x="2771800" y="5733256"/>
            <a:ext cx="0" cy="18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3D9F6026-89E9-4B66-87BE-557B91F20FAB}"/>
              </a:ext>
            </a:extLst>
          </p:cNvPr>
          <p:cNvCxnSpPr>
            <a:cxnSpLocks/>
          </p:cNvCxnSpPr>
          <p:nvPr/>
        </p:nvCxnSpPr>
        <p:spPr>
          <a:xfrm>
            <a:off x="2159732" y="5733276"/>
            <a:ext cx="0" cy="180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4F9783DE-5D56-479D-AD94-8B621C4F99C9}"/>
              </a:ext>
            </a:extLst>
          </p:cNvPr>
          <p:cNvSpPr txBox="1"/>
          <p:nvPr/>
        </p:nvSpPr>
        <p:spPr>
          <a:xfrm>
            <a:off x="5076056" y="5772805"/>
            <a:ext cx="3736920" cy="523220"/>
          </a:xfrm>
          <a:prstGeom prst="rect">
            <a:avLst/>
          </a:prstGeom>
          <a:solidFill>
            <a:schemeClr val="bg1"/>
          </a:solidFill>
        </p:spPr>
        <p:txBody>
          <a:bodyPr wrap="none" rtlCol="0">
            <a:spAutoFit/>
          </a:bodyPr>
          <a:lstStyle/>
          <a:p>
            <a:pPr defTabSz="361950"/>
            <a:r>
              <a:rPr lang="de-DE" sz="1400"/>
              <a:t>F1 – correlated to vowel height (close/open)</a:t>
            </a:r>
          </a:p>
          <a:p>
            <a:pPr defTabSz="361950"/>
            <a:r>
              <a:rPr lang="de-DE" sz="1400"/>
              <a:t>F2 (+F3) – correlated to tongue position </a:t>
            </a:r>
          </a:p>
        </p:txBody>
      </p:sp>
      <p:grpSp>
        <p:nvGrpSpPr>
          <p:cNvPr id="6" name="Gruppieren 5">
            <a:extLst>
              <a:ext uri="{FF2B5EF4-FFF2-40B4-BE49-F238E27FC236}">
                <a16:creationId xmlns:a16="http://schemas.microsoft.com/office/drawing/2014/main" id="{C1746233-65BC-4B14-82F9-71CD26BAEBD2}"/>
              </a:ext>
            </a:extLst>
          </p:cNvPr>
          <p:cNvGrpSpPr/>
          <p:nvPr/>
        </p:nvGrpSpPr>
        <p:grpSpPr>
          <a:xfrm>
            <a:off x="1797471" y="2885369"/>
            <a:ext cx="1676401" cy="2415839"/>
            <a:chOff x="1797471" y="2885369"/>
            <a:chExt cx="1676401" cy="2415839"/>
          </a:xfrm>
        </p:grpSpPr>
        <p:sp>
          <p:nvSpPr>
            <p:cNvPr id="38" name="Ellipse 37">
              <a:extLst>
                <a:ext uri="{FF2B5EF4-FFF2-40B4-BE49-F238E27FC236}">
                  <a16:creationId xmlns:a16="http://schemas.microsoft.com/office/drawing/2014/main" id="{8DFAC35D-1974-46CB-9172-6C9252D5DF1D}"/>
                </a:ext>
              </a:extLst>
            </p:cNvPr>
            <p:cNvSpPr/>
            <p:nvPr/>
          </p:nvSpPr>
          <p:spPr>
            <a:xfrm>
              <a:off x="2735808" y="350102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903A9AF9-7F03-47C2-801B-6D0A0702225C}"/>
                </a:ext>
              </a:extLst>
            </p:cNvPr>
            <p:cNvSpPr/>
            <p:nvPr/>
          </p:nvSpPr>
          <p:spPr>
            <a:xfrm>
              <a:off x="1799692" y="3645024"/>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92165E58-D02F-4762-AC1E-4B6FA3A83651}"/>
                </a:ext>
              </a:extLst>
            </p:cNvPr>
            <p:cNvSpPr/>
            <p:nvPr/>
          </p:nvSpPr>
          <p:spPr>
            <a:xfrm>
              <a:off x="2106997" y="358453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E5BB11A0-60AD-4512-97AC-5B3078A417D3}"/>
                </a:ext>
              </a:extLst>
            </p:cNvPr>
            <p:cNvSpPr/>
            <p:nvPr/>
          </p:nvSpPr>
          <p:spPr>
            <a:xfrm>
              <a:off x="2436912" y="353701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7D6DD26E-45F0-4E4F-B872-BD556D36D59E}"/>
                </a:ext>
              </a:extLst>
            </p:cNvPr>
            <p:cNvSpPr/>
            <p:nvPr/>
          </p:nvSpPr>
          <p:spPr>
            <a:xfrm>
              <a:off x="3040902" y="3514223"/>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2BB9EF12-2D82-4700-B291-16FB708CDEAA}"/>
                </a:ext>
              </a:extLst>
            </p:cNvPr>
            <p:cNvSpPr/>
            <p:nvPr/>
          </p:nvSpPr>
          <p:spPr>
            <a:xfrm>
              <a:off x="3354389" y="356061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00952BBA-919A-4E12-A2C9-A72B0EFC3E71}"/>
                </a:ext>
              </a:extLst>
            </p:cNvPr>
            <p:cNvSpPr/>
            <p:nvPr/>
          </p:nvSpPr>
          <p:spPr>
            <a:xfrm>
              <a:off x="1799692" y="515719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8ED74363-7BC6-4CC1-B9BB-71C471DB5EF0}"/>
                </a:ext>
              </a:extLst>
            </p:cNvPr>
            <p:cNvSpPr/>
            <p:nvPr/>
          </p:nvSpPr>
          <p:spPr>
            <a:xfrm>
              <a:off x="2087724" y="519320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A6BBACDE-E563-46AF-B33C-F0BE8E47387A}"/>
                </a:ext>
              </a:extLst>
            </p:cNvPr>
            <p:cNvSpPr/>
            <p:nvPr/>
          </p:nvSpPr>
          <p:spPr>
            <a:xfrm>
              <a:off x="2411760" y="519320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5D78C5A5-40E9-4A55-A75F-2267316CE08C}"/>
                </a:ext>
              </a:extLst>
            </p:cNvPr>
            <p:cNvSpPr/>
            <p:nvPr/>
          </p:nvSpPr>
          <p:spPr>
            <a:xfrm>
              <a:off x="2735808" y="519320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5B36015B-112C-46D1-8820-49C7B32AA61E}"/>
                </a:ext>
              </a:extLst>
            </p:cNvPr>
            <p:cNvSpPr/>
            <p:nvPr/>
          </p:nvSpPr>
          <p:spPr>
            <a:xfrm>
              <a:off x="3347864" y="515719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11A711A0-23E8-4141-9D99-E80D1A1C7935}"/>
                </a:ext>
              </a:extLst>
            </p:cNvPr>
            <p:cNvSpPr/>
            <p:nvPr/>
          </p:nvSpPr>
          <p:spPr>
            <a:xfrm>
              <a:off x="3059844" y="519320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C14FCF15-6359-48D8-991C-18023C7A2243}"/>
                </a:ext>
              </a:extLst>
            </p:cNvPr>
            <p:cNvSpPr/>
            <p:nvPr/>
          </p:nvSpPr>
          <p:spPr>
            <a:xfrm>
              <a:off x="1797471" y="305767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76A2C134-1642-4C45-A935-324EE414FCCE}"/>
                </a:ext>
              </a:extLst>
            </p:cNvPr>
            <p:cNvSpPr/>
            <p:nvPr/>
          </p:nvSpPr>
          <p:spPr>
            <a:xfrm>
              <a:off x="2110507" y="296974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D0BEB58E-1E3A-4A82-B464-C0ECD04F562D}"/>
                </a:ext>
              </a:extLst>
            </p:cNvPr>
            <p:cNvSpPr/>
            <p:nvPr/>
          </p:nvSpPr>
          <p:spPr>
            <a:xfrm>
              <a:off x="2420373" y="294967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A1312E37-6023-4888-B05A-99D0A4407D5B}"/>
                </a:ext>
              </a:extLst>
            </p:cNvPr>
            <p:cNvSpPr/>
            <p:nvPr/>
          </p:nvSpPr>
          <p:spPr>
            <a:xfrm>
              <a:off x="2735808" y="288536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CB57229D-6477-4F23-AA65-E00671BB6E47}"/>
                </a:ext>
              </a:extLst>
            </p:cNvPr>
            <p:cNvSpPr/>
            <p:nvPr/>
          </p:nvSpPr>
          <p:spPr>
            <a:xfrm>
              <a:off x="3044211" y="3003676"/>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83C7C766-BC6B-4EB0-9E45-2FB9D499CAF2}"/>
                </a:ext>
              </a:extLst>
            </p:cNvPr>
            <p:cNvSpPr/>
            <p:nvPr/>
          </p:nvSpPr>
          <p:spPr>
            <a:xfrm>
              <a:off x="3365872" y="323082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6136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Procedure</a:t>
            </a:r>
          </a:p>
          <a:p>
            <a:pPr marL="174625" indent="-174625">
              <a:buFont typeface="Arial" panose="020B0604020202020204" pitchFamily="34" charset="0"/>
              <a:buChar char="•"/>
            </a:pPr>
            <a:r>
              <a:rPr lang="de-DE" sz="1800"/>
              <a:t>values of F1, F2 (and F3) </a:t>
            </a:r>
            <a:r>
              <a:rPr lang="az-Latn-AZ" sz="1800"/>
              <a:t>at 0.5 of vowel length </a:t>
            </a:r>
            <a:r>
              <a:rPr lang="de-DE" sz="1800"/>
              <a:t>plotted in Excel charts</a:t>
            </a:r>
            <a:endParaRPr lang="de-DE" sz="1800">
              <a:solidFill>
                <a:srgbClr val="FF0000"/>
              </a:solidFill>
            </a:endParaRP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15</a:t>
            </a:fld>
            <a:endParaRPr lang="en-US" altLang="de-DE"/>
          </a:p>
        </p:txBody>
      </p:sp>
      <p:graphicFrame>
        <p:nvGraphicFramePr>
          <p:cNvPr id="6" name="Diagramm 5">
            <a:extLst>
              <a:ext uri="{FF2B5EF4-FFF2-40B4-BE49-F238E27FC236}">
                <a16:creationId xmlns:a16="http://schemas.microsoft.com/office/drawing/2014/main" id="{8304B5BC-B142-40CD-B9B6-716DBDB779DA}"/>
              </a:ext>
            </a:extLst>
          </p:cNvPr>
          <p:cNvGraphicFramePr>
            <a:graphicFrameLocks noGrp="1" noChangeAspect="1"/>
          </p:cNvGraphicFramePr>
          <p:nvPr>
            <p:extLst>
              <p:ext uri="{D42A27DB-BD31-4B8C-83A1-F6EECF244321}">
                <p14:modId xmlns:p14="http://schemas.microsoft.com/office/powerpoint/2010/main" val="2645991717"/>
              </p:ext>
            </p:extLst>
          </p:nvPr>
        </p:nvGraphicFramePr>
        <p:xfrm>
          <a:off x="105172" y="1340768"/>
          <a:ext cx="8355260" cy="54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feld 6">
            <a:extLst>
              <a:ext uri="{FF2B5EF4-FFF2-40B4-BE49-F238E27FC236}">
                <a16:creationId xmlns:a16="http://schemas.microsoft.com/office/drawing/2014/main" id="{F79BF255-C488-468F-91E8-A5FCC6FB7102}"/>
              </a:ext>
            </a:extLst>
          </p:cNvPr>
          <p:cNvSpPr txBox="1"/>
          <p:nvPr/>
        </p:nvSpPr>
        <p:spPr>
          <a:xfrm>
            <a:off x="1043608" y="4509120"/>
            <a:ext cx="1728358" cy="498598"/>
          </a:xfrm>
          <a:prstGeom prst="rect">
            <a:avLst/>
          </a:prstGeom>
          <a:noFill/>
        </p:spPr>
        <p:txBody>
          <a:bodyPr wrap="none" rtlCol="0">
            <a:spAutoFit/>
          </a:bodyPr>
          <a:lstStyle/>
          <a:p>
            <a:pPr>
              <a:lnSpc>
                <a:spcPct val="80000"/>
              </a:lnSpc>
            </a:pPr>
            <a:r>
              <a:rPr lang="de-DE" sz="1600">
                <a:solidFill>
                  <a:srgbClr val="FF0000"/>
                </a:solidFill>
              </a:rPr>
              <a:t>data point of [e]</a:t>
            </a:r>
          </a:p>
          <a:p>
            <a:pPr>
              <a:lnSpc>
                <a:spcPct val="80000"/>
              </a:lnSpc>
            </a:pPr>
            <a:r>
              <a:rPr lang="de-DE" sz="1200">
                <a:solidFill>
                  <a:srgbClr val="FF0000"/>
                </a:solidFill>
              </a:rPr>
              <a:t>(344 Hz; 2649 Hz)</a:t>
            </a:r>
            <a:r>
              <a:rPr lang="de-DE" sz="1600">
                <a:solidFill>
                  <a:srgbClr val="FF0000"/>
                </a:solidFill>
              </a:rPr>
              <a:t> </a:t>
            </a:r>
          </a:p>
        </p:txBody>
      </p:sp>
      <p:cxnSp>
        <p:nvCxnSpPr>
          <p:cNvPr id="8" name="Gerader Verbinder 7">
            <a:extLst>
              <a:ext uri="{FF2B5EF4-FFF2-40B4-BE49-F238E27FC236}">
                <a16:creationId xmlns:a16="http://schemas.microsoft.com/office/drawing/2014/main" id="{D6466F30-2BBC-4442-A345-AEB722890CBF}"/>
              </a:ext>
            </a:extLst>
          </p:cNvPr>
          <p:cNvCxnSpPr>
            <a:cxnSpLocks/>
          </p:cNvCxnSpPr>
          <p:nvPr/>
        </p:nvCxnSpPr>
        <p:spPr>
          <a:xfrm>
            <a:off x="1367644" y="3429000"/>
            <a:ext cx="100241" cy="10959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423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Procedure</a:t>
            </a:r>
          </a:p>
          <a:p>
            <a:pPr marL="174625" indent="-174625">
              <a:buFont typeface="Arial" panose="020B0604020202020204" pitchFamily="34" charset="0"/>
              <a:buChar char="•"/>
            </a:pPr>
            <a:r>
              <a:rPr lang="de-DE" sz="1800"/>
              <a:t>trajectories (contours) of F1 and F2</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16</a:t>
            </a:fld>
            <a:endParaRPr lang="en-US" altLang="de-DE"/>
          </a:p>
        </p:txBody>
      </p:sp>
      <p:graphicFrame>
        <p:nvGraphicFramePr>
          <p:cNvPr id="8" name="Diagramm 7">
            <a:extLst>
              <a:ext uri="{FF2B5EF4-FFF2-40B4-BE49-F238E27FC236}">
                <a16:creationId xmlns:a16="http://schemas.microsoft.com/office/drawing/2014/main" id="{CA928978-48D7-4565-883B-B40D2D33D8C7}"/>
              </a:ext>
            </a:extLst>
          </p:cNvPr>
          <p:cNvGraphicFramePr>
            <a:graphicFrameLocks noGrp="1" noChangeAspect="1"/>
          </p:cNvGraphicFramePr>
          <p:nvPr>
            <p:extLst>
              <p:ext uri="{D42A27DB-BD31-4B8C-83A1-F6EECF244321}">
                <p14:modId xmlns:p14="http://schemas.microsoft.com/office/powerpoint/2010/main" val="1441391256"/>
              </p:ext>
            </p:extLst>
          </p:nvPr>
        </p:nvGraphicFramePr>
        <p:xfrm>
          <a:off x="111092" y="1340768"/>
          <a:ext cx="8349340" cy="54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9125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a:xfrm>
            <a:off x="0" y="561975"/>
            <a:ext cx="9144000" cy="778721"/>
          </a:xfrm>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de-DE" sz="1600"/>
              <a:t>e.g. for speaker TJO (in total: 20 </a:t>
            </a:r>
            <a:r>
              <a:rPr lang="az-Latn-AZ" sz="1600"/>
              <a:t>words</a:t>
            </a:r>
            <a:r>
              <a:rPr lang="de-DE" sz="1600"/>
              <a:t>, 3 tokens each)</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a:t>*High tones preceding a low tone are realised as falling</a:t>
            </a:r>
            <a:r>
              <a:rPr lang="az-Latn-AZ"/>
              <a:t> tones</a:t>
            </a:r>
            <a:r>
              <a:rPr lang="de-DE"/>
              <a:t> [ </a:t>
            </a:r>
            <a:r>
              <a:rPr lang="az-Latn-AZ"/>
              <a:t>̂].</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17</a:t>
            </a:fld>
            <a:endParaRPr lang="en-US" altLang="de-DE"/>
          </a:p>
        </p:txBody>
      </p:sp>
      <p:sp>
        <p:nvSpPr>
          <p:cNvPr id="6" name="Inhaltsplatzhalter 3">
            <a:extLst>
              <a:ext uri="{FF2B5EF4-FFF2-40B4-BE49-F238E27FC236}">
                <a16:creationId xmlns:a16="http://schemas.microsoft.com/office/drawing/2014/main" id="{17A14C40-45AE-4666-981D-BB4D5130DEE6}"/>
              </a:ext>
            </a:extLst>
          </p:cNvPr>
          <p:cNvSpPr txBox="1">
            <a:spLocks/>
          </p:cNvSpPr>
          <p:nvPr/>
        </p:nvSpPr>
        <p:spPr bwMode="auto">
          <a:xfrm>
            <a:off x="251332" y="1391309"/>
            <a:ext cx="5472796" cy="490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200"/>
              </a:spcAft>
            </a:pPr>
            <a:r>
              <a:rPr lang="de-DE" sz="1600" kern="0"/>
              <a:t>[i]	</a:t>
            </a:r>
            <a:r>
              <a:rPr lang="az-Latn-AZ" sz="1600" i="1" kern="0">
                <a:solidFill>
                  <a:srgbClr val="002060"/>
                </a:solidFill>
              </a:rPr>
              <a:t>mm</a:t>
            </a:r>
            <a:r>
              <a:rPr lang="az-Latn-AZ" sz="1600" b="1" i="1" kern="0">
                <a:solidFill>
                  <a:srgbClr val="002060"/>
                </a:solidFill>
              </a:rPr>
              <a:t>i</a:t>
            </a:r>
            <a:r>
              <a:rPr lang="az-Latn-AZ" sz="1600" i="1" kern="0">
                <a:solidFill>
                  <a:srgbClr val="002060"/>
                </a:solidFill>
              </a:rPr>
              <a:t>di			</a:t>
            </a:r>
            <a:r>
              <a:rPr lang="az-Latn-AZ" sz="1600" kern="0">
                <a:solidFill>
                  <a:srgbClr val="002060"/>
                </a:solidFill>
              </a:rPr>
              <a:t>[m̀.'mí</a:t>
            </a:r>
            <a:r>
              <a:rPr lang="de-DE" sz="1600" kern="0">
                <a:solidFill>
                  <a:srgbClr val="002060"/>
                </a:solidFill>
                <a:sym typeface="Wingdings" panose="05000000000000000000" pitchFamily="2" charset="2"/>
              </a:rPr>
              <a:t>ː</a:t>
            </a:r>
            <a:r>
              <a:rPr lang="az-Latn-AZ" sz="1600" kern="0">
                <a:solidFill>
                  <a:srgbClr val="002060"/>
                </a:solidFill>
              </a:rPr>
              <a:t>.dì]</a:t>
            </a:r>
            <a:r>
              <a:rPr lang="de-DE" sz="1600" kern="0">
                <a:solidFill>
                  <a:srgbClr val="002060"/>
                </a:solidFill>
              </a:rPr>
              <a:t>*</a:t>
            </a:r>
            <a:r>
              <a:rPr lang="az-Latn-AZ" sz="1600" kern="0"/>
              <a:t>		"maize"</a:t>
            </a:r>
          </a:p>
          <a:p>
            <a:pPr>
              <a:spcAft>
                <a:spcPts val="200"/>
              </a:spcAft>
            </a:pPr>
            <a:r>
              <a:rPr lang="az-Latn-AZ" sz="1600" i="1" kern="0"/>
              <a:t>		</a:t>
            </a:r>
            <a:r>
              <a:rPr lang="az-Latn-AZ" sz="1600" i="1" kern="0">
                <a:solidFill>
                  <a:srgbClr val="002060"/>
                </a:solidFill>
              </a:rPr>
              <a:t>lef</a:t>
            </a:r>
            <a:r>
              <a:rPr lang="az-Latn-AZ" sz="1600" b="1" i="1" kern="0">
                <a:solidFill>
                  <a:srgbClr val="002060"/>
                </a:solidFill>
              </a:rPr>
              <a:t>i</a:t>
            </a:r>
            <a:r>
              <a:rPr lang="az-Latn-AZ" sz="1600" i="1" kern="0">
                <a:solidFill>
                  <a:srgbClr val="002060"/>
                </a:solidFill>
              </a:rPr>
              <a:t>fi			</a:t>
            </a:r>
            <a:r>
              <a:rPr lang="de-DE" sz="1600" kern="0">
                <a:solidFill>
                  <a:srgbClr val="002060"/>
                </a:solidFill>
              </a:rPr>
              <a:t>[l</a:t>
            </a:r>
            <a:r>
              <a:rPr lang="az-Latn-AZ" sz="1600" kern="0">
                <a:solidFill>
                  <a:srgbClr val="002060"/>
                </a:solidFill>
              </a:rPr>
              <a:t>ɪ̀.'fì</a:t>
            </a:r>
            <a:r>
              <a:rPr lang="de-DE" sz="1600" kern="0">
                <a:solidFill>
                  <a:srgbClr val="002060"/>
                </a:solidFill>
                <a:sym typeface="Wingdings" panose="05000000000000000000" pitchFamily="2" charset="2"/>
              </a:rPr>
              <a:t>ː</a:t>
            </a:r>
            <a:r>
              <a:rPr lang="az-Latn-AZ" sz="1600" kern="0">
                <a:solidFill>
                  <a:srgbClr val="002060"/>
                </a:solidFill>
              </a:rPr>
              <a:t>.fì]</a:t>
            </a:r>
            <a:r>
              <a:rPr lang="az-Latn-AZ" sz="1600" kern="0"/>
              <a:t>			"darkness"</a:t>
            </a:r>
          </a:p>
          <a:p>
            <a:pPr>
              <a:spcAft>
                <a:spcPts val="200"/>
              </a:spcAft>
            </a:pPr>
            <a:r>
              <a:rPr lang="az-Latn-AZ" sz="1600" kern="0"/>
              <a:t>[ɪ]	</a:t>
            </a:r>
            <a:r>
              <a:rPr lang="az-Latn-AZ" sz="1600" i="1" kern="0">
                <a:solidFill>
                  <a:srgbClr val="002060"/>
                </a:solidFill>
              </a:rPr>
              <a:t>s</a:t>
            </a:r>
            <a:r>
              <a:rPr lang="az-Latn-AZ" sz="1600" b="1" i="1" kern="0">
                <a:solidFill>
                  <a:srgbClr val="002060"/>
                </a:solidFill>
              </a:rPr>
              <a:t>e</a:t>
            </a:r>
            <a:r>
              <a:rPr lang="az-Latn-AZ" sz="1600" i="1" kern="0">
                <a:solidFill>
                  <a:srgbClr val="002060"/>
                </a:solidFill>
              </a:rPr>
              <a:t>fe				</a:t>
            </a:r>
            <a:r>
              <a:rPr lang="az-Latn-AZ" sz="1600" kern="0">
                <a:solidFill>
                  <a:srgbClr val="002060"/>
                </a:solidFill>
              </a:rPr>
              <a:t>['sɪ́(</a:t>
            </a:r>
            <a:r>
              <a:rPr lang="de-DE" sz="1600" kern="0">
                <a:solidFill>
                  <a:srgbClr val="002060"/>
                </a:solidFill>
                <a:sym typeface="Wingdings" panose="05000000000000000000" pitchFamily="2" charset="2"/>
              </a:rPr>
              <a:t>ː).f</a:t>
            </a:r>
            <a:r>
              <a:rPr lang="az-Latn-AZ" sz="1600" kern="0">
                <a:solidFill>
                  <a:srgbClr val="002060"/>
                </a:solidFill>
                <a:sym typeface="Wingdings" panose="05000000000000000000" pitchFamily="2" charset="2"/>
              </a:rPr>
              <a:t>ɪ̀]</a:t>
            </a:r>
            <a:r>
              <a:rPr lang="az-Latn-AZ" sz="1600" kern="0">
                <a:sym typeface="Wingdings" panose="05000000000000000000" pitchFamily="2" charset="2"/>
              </a:rPr>
              <a:t>			"which" (7)</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se s</a:t>
            </a:r>
            <a:r>
              <a:rPr lang="az-Latn-AZ" sz="1600" b="1" i="1" kern="0">
                <a:solidFill>
                  <a:srgbClr val="002060"/>
                </a:solidFill>
                <a:sym typeface="Wingdings" panose="05000000000000000000" pitchFamily="2" charset="2"/>
              </a:rPr>
              <a:t>e</a:t>
            </a:r>
            <a:r>
              <a:rPr lang="az-Latn-AZ" sz="1600" i="1" kern="0">
                <a:solidFill>
                  <a:srgbClr val="002060"/>
                </a:solidFill>
                <a:sym typeface="Wingdings" panose="05000000000000000000" pitchFamily="2" charset="2"/>
              </a:rPr>
              <a:t>le			</a:t>
            </a:r>
            <a:r>
              <a:rPr lang="az-Latn-AZ" sz="1600" kern="0">
                <a:solidFill>
                  <a:srgbClr val="002060"/>
                </a:solidFill>
                <a:sym typeface="Wingdings" panose="05000000000000000000" pitchFamily="2" charset="2"/>
              </a:rPr>
              <a:t>[sɪ́.'sɪ̀</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.lɪ́]</a:t>
            </a:r>
            <a:r>
              <a:rPr lang="az-Latn-AZ" sz="1600" kern="0">
                <a:sym typeface="Wingdings" panose="05000000000000000000" pitchFamily="2" charset="2"/>
              </a:rPr>
              <a:t>			"a different one" (7)</a:t>
            </a:r>
          </a:p>
          <a:p>
            <a:pPr>
              <a:spcAft>
                <a:spcPts val="200"/>
              </a:spcAft>
            </a:pPr>
            <a:r>
              <a:rPr lang="az-Latn-AZ" sz="1600" kern="0">
                <a:sym typeface="Wingdings" panose="05000000000000000000" pitchFamily="2" charset="2"/>
              </a:rPr>
              <a:t>[e]	</a:t>
            </a:r>
            <a:r>
              <a:rPr lang="az-Latn-AZ" sz="1600" i="1" kern="0">
                <a:solidFill>
                  <a:srgbClr val="002060"/>
                </a:solidFill>
                <a:sym typeface="Wingdings" panose="05000000000000000000" pitchFamily="2" charset="2"/>
              </a:rPr>
              <a:t>s</a:t>
            </a:r>
            <a:r>
              <a:rPr lang="az-Latn-AZ" sz="1600" b="1" i="1" kern="0">
                <a:solidFill>
                  <a:srgbClr val="002060"/>
                </a:solidFill>
                <a:sym typeface="Wingdings" panose="05000000000000000000" pitchFamily="2" charset="2"/>
              </a:rPr>
              <a:t>e</a:t>
            </a:r>
            <a:r>
              <a:rPr lang="az-Latn-AZ" sz="1600" i="1" kern="0">
                <a:solidFill>
                  <a:srgbClr val="002060"/>
                </a:solidFill>
                <a:sym typeface="Wingdings" panose="05000000000000000000" pitchFamily="2" charset="2"/>
              </a:rPr>
              <a:t>le				</a:t>
            </a:r>
            <a:r>
              <a:rPr lang="az-Latn-AZ" sz="1600" kern="0">
                <a:solidFill>
                  <a:srgbClr val="002060"/>
                </a:solidFill>
                <a:sym typeface="Wingdings" panose="05000000000000000000" pitchFamily="2" charset="2"/>
              </a:rPr>
              <a:t>['sé</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.lè]</a:t>
            </a:r>
            <a:r>
              <a:rPr lang="az-Latn-AZ" sz="1600" kern="0">
                <a:sym typeface="Wingdings" panose="05000000000000000000" pitchFamily="2" charset="2"/>
              </a:rPr>
              <a:t>				"that one" (7)</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Seteb</a:t>
            </a:r>
            <a:r>
              <a:rPr lang="az-Latn-AZ" sz="1600" b="1" i="1" kern="0">
                <a:solidFill>
                  <a:srgbClr val="002060"/>
                </a:solidFill>
                <a:sym typeface="Wingdings" panose="05000000000000000000" pitchFamily="2" charset="2"/>
              </a:rPr>
              <a:t>e</a:t>
            </a:r>
            <a:r>
              <a:rPr lang="az-Latn-AZ" sz="1600" i="1" kern="0">
                <a:solidFill>
                  <a:srgbClr val="002060"/>
                </a:solidFill>
                <a:sym typeface="Wingdings" panose="05000000000000000000" pitchFamily="2" charset="2"/>
              </a:rPr>
              <a:t>le		</a:t>
            </a:r>
            <a:r>
              <a:rPr lang="az-Latn-AZ" sz="1600" kern="0">
                <a:solidFill>
                  <a:srgbClr val="002060"/>
                </a:solidFill>
                <a:sym typeface="Wingdings" panose="05000000000000000000" pitchFamily="2" charset="2"/>
              </a:rPr>
              <a:t>[sɪ̀.tè.bè</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.lè]	</a:t>
            </a:r>
            <a:r>
              <a:rPr lang="az-Latn-AZ" sz="1600" kern="0">
                <a:sym typeface="Wingdings" panose="05000000000000000000" pitchFamily="2" charset="2"/>
              </a:rPr>
              <a:t>	"Ndebele language"</a:t>
            </a:r>
          </a:p>
          <a:p>
            <a:pPr>
              <a:spcAft>
                <a:spcPts val="200"/>
              </a:spcAft>
            </a:pPr>
            <a:r>
              <a:rPr lang="az-Latn-AZ" sz="1600" kern="0">
                <a:sym typeface="Wingdings" panose="05000000000000000000" pitchFamily="2" charset="2"/>
              </a:rPr>
              <a:t>[ɛ]	</a:t>
            </a:r>
            <a:r>
              <a:rPr lang="az-Latn-AZ" sz="1600" i="1" kern="0">
                <a:solidFill>
                  <a:srgbClr val="002060"/>
                </a:solidFill>
                <a:sym typeface="Wingdings" panose="05000000000000000000" pitchFamily="2" charset="2"/>
              </a:rPr>
              <a:t>s</a:t>
            </a:r>
            <a:r>
              <a:rPr lang="az-Latn-AZ" sz="1600" b="1" i="1" kern="0">
                <a:solidFill>
                  <a:srgbClr val="002060"/>
                </a:solidFill>
                <a:sym typeface="Wingdings" panose="05000000000000000000" pitchFamily="2" charset="2"/>
              </a:rPr>
              <a:t>ê</a:t>
            </a:r>
            <a:r>
              <a:rPr lang="az-Latn-AZ" sz="1600" i="1" kern="0">
                <a:solidFill>
                  <a:srgbClr val="002060"/>
                </a:solidFill>
                <a:sym typeface="Wingdings" panose="05000000000000000000" pitchFamily="2" charset="2"/>
              </a:rPr>
              <a:t>lê				</a:t>
            </a:r>
            <a:r>
              <a:rPr lang="az-Latn-AZ" sz="1600" kern="0">
                <a:solidFill>
                  <a:srgbClr val="002060"/>
                </a:solidFill>
                <a:sym typeface="Wingdings" panose="05000000000000000000" pitchFamily="2" charset="2"/>
              </a:rPr>
              <a:t>['sɛ́</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.lɛ̀]</a:t>
            </a:r>
            <a:r>
              <a:rPr lang="az-Latn-AZ" sz="1600" kern="0">
                <a:sym typeface="Wingdings" panose="05000000000000000000" pitchFamily="2" charset="2"/>
              </a:rPr>
              <a:t>				"cell, cellphone"</a:t>
            </a:r>
          </a:p>
          <a:p>
            <a:pPr>
              <a:spcAft>
                <a:spcPts val="200"/>
              </a:spcAft>
            </a:pPr>
            <a:r>
              <a:rPr lang="az-Latn-AZ" sz="1600" kern="0">
                <a:sym typeface="Wingdings" panose="05000000000000000000" pitchFamily="2" charset="2"/>
              </a:rPr>
              <a:t>		</a:t>
            </a:r>
            <a:r>
              <a:rPr lang="az-Latn-AZ" sz="1600" b="1" i="1" kern="0">
                <a:solidFill>
                  <a:srgbClr val="002060"/>
                </a:solidFill>
                <a:sym typeface="Wingdings" panose="05000000000000000000" pitchFamily="2" charset="2"/>
              </a:rPr>
              <a:t>ê</a:t>
            </a:r>
            <a:r>
              <a:rPr lang="az-Latn-AZ" sz="1600" i="1" kern="0">
                <a:solidFill>
                  <a:srgbClr val="002060"/>
                </a:solidFill>
                <a:sym typeface="Wingdings" panose="05000000000000000000" pitchFamily="2" charset="2"/>
              </a:rPr>
              <a:t>nê				</a:t>
            </a:r>
            <a:r>
              <a:rPr lang="az-Latn-AZ" sz="1600" kern="0">
                <a:solidFill>
                  <a:srgbClr val="002060"/>
                </a:solidFill>
                <a:sym typeface="Wingdings" panose="05000000000000000000" pitchFamily="2" charset="2"/>
              </a:rPr>
              <a:t>['ʔɛ̀</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.nɛ́]	</a:t>
            </a:r>
            <a:r>
              <a:rPr lang="az-Latn-AZ" sz="1600" kern="0">
                <a:sym typeface="Wingdings" panose="05000000000000000000" pitchFamily="2" charset="2"/>
              </a:rPr>
              <a:t>			"s/he" (pronoun 1)</a:t>
            </a:r>
          </a:p>
          <a:p>
            <a:pPr>
              <a:spcAft>
                <a:spcPts val="200"/>
              </a:spcAft>
            </a:pPr>
            <a:r>
              <a:rPr lang="az-Latn-AZ" sz="1600" kern="0">
                <a:sym typeface="Wingdings" panose="05000000000000000000" pitchFamily="2" charset="2"/>
              </a:rPr>
              <a:t>[a]	</a:t>
            </a:r>
            <a:r>
              <a:rPr lang="az-Latn-AZ" sz="1600" i="1" kern="0">
                <a:solidFill>
                  <a:srgbClr val="002060"/>
                </a:solidFill>
                <a:sym typeface="Wingdings" panose="05000000000000000000" pitchFamily="2" charset="2"/>
              </a:rPr>
              <a:t>go s</a:t>
            </a:r>
            <a:r>
              <a:rPr lang="az-Latn-AZ" sz="1600" b="1" i="1" kern="0">
                <a:solidFill>
                  <a:srgbClr val="002060"/>
                </a:solidFill>
                <a:sym typeface="Wingdings" panose="05000000000000000000" pitchFamily="2" charset="2"/>
              </a:rPr>
              <a:t>a</a:t>
            </a:r>
            <a:r>
              <a:rPr lang="az-Latn-AZ" sz="1600" i="1" kern="0">
                <a:solidFill>
                  <a:srgbClr val="002060"/>
                </a:solidFill>
                <a:sym typeface="Wingdings" panose="05000000000000000000" pitchFamily="2" charset="2"/>
              </a:rPr>
              <a:t>la		</a:t>
            </a:r>
            <a:r>
              <a:rPr lang="az-Latn-AZ" sz="1600" kern="0">
                <a:solidFill>
                  <a:srgbClr val="002060"/>
                </a:solidFill>
                <a:sym typeface="Wingdings" panose="05000000000000000000" pitchFamily="2" charset="2"/>
              </a:rPr>
              <a:t>[χʊ̀.'sá</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.là]</a:t>
            </a:r>
            <a:r>
              <a:rPr lang="az-Latn-AZ" sz="1600" kern="0">
                <a:sym typeface="Wingdings" panose="05000000000000000000" pitchFamily="2" charset="2"/>
              </a:rPr>
              <a:t>		"to stay"</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go al</a:t>
            </a:r>
            <a:r>
              <a:rPr lang="az-Latn-AZ" sz="1600" b="1" i="1" kern="0">
                <a:solidFill>
                  <a:srgbClr val="002060"/>
                </a:solidFill>
                <a:sym typeface="Wingdings" panose="05000000000000000000" pitchFamily="2" charset="2"/>
              </a:rPr>
              <a:t>a</a:t>
            </a:r>
            <a:r>
              <a:rPr lang="az-Latn-AZ" sz="1600" i="1" kern="0">
                <a:solidFill>
                  <a:srgbClr val="002060"/>
                </a:solidFill>
                <a:sym typeface="Wingdings" panose="05000000000000000000" pitchFamily="2" charset="2"/>
              </a:rPr>
              <a:t>fa		</a:t>
            </a:r>
            <a:r>
              <a:rPr lang="az-Latn-AZ" sz="1600" kern="0">
                <a:solidFill>
                  <a:srgbClr val="002060"/>
                </a:solidFill>
                <a:sym typeface="Wingdings" panose="05000000000000000000" pitchFamily="2" charset="2"/>
              </a:rPr>
              <a:t>[χʊ̀.à.'là</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.fà]</a:t>
            </a:r>
            <a:r>
              <a:rPr lang="az-Latn-AZ" sz="1600" kern="0">
                <a:sym typeface="Wingdings" panose="05000000000000000000" pitchFamily="2" charset="2"/>
              </a:rPr>
              <a:t>		"to treat"</a:t>
            </a:r>
          </a:p>
          <a:p>
            <a:pPr>
              <a:spcAft>
                <a:spcPts val="200"/>
              </a:spcAft>
            </a:pPr>
            <a:r>
              <a:rPr lang="az-Latn-AZ" sz="1600" kern="0"/>
              <a:t>[u]	</a:t>
            </a:r>
            <a:r>
              <a:rPr lang="az-Latn-AZ" sz="1600" i="1" kern="0">
                <a:solidFill>
                  <a:srgbClr val="002060"/>
                </a:solidFill>
              </a:rPr>
              <a:t>mak</a:t>
            </a:r>
            <a:r>
              <a:rPr lang="az-Latn-AZ" sz="1600" b="1" i="1" kern="0">
                <a:solidFill>
                  <a:srgbClr val="002060"/>
                </a:solidFill>
              </a:rPr>
              <a:t>u</a:t>
            </a:r>
            <a:r>
              <a:rPr lang="az-Latn-AZ" sz="1600" i="1" kern="0">
                <a:solidFill>
                  <a:srgbClr val="002060"/>
                </a:solidFill>
              </a:rPr>
              <a:t>ku		</a:t>
            </a:r>
            <a:r>
              <a:rPr lang="az-Latn-AZ" sz="1600" kern="0">
                <a:solidFill>
                  <a:srgbClr val="002060"/>
                </a:solidFill>
              </a:rPr>
              <a:t>[mà.'kú</a:t>
            </a:r>
            <a:r>
              <a:rPr lang="de-DE" sz="1600" kern="0">
                <a:solidFill>
                  <a:srgbClr val="002060"/>
                </a:solidFill>
                <a:sym typeface="Wingdings" panose="05000000000000000000" pitchFamily="2" charset="2"/>
              </a:rPr>
              <a:t>ː</a:t>
            </a:r>
            <a:r>
              <a:rPr lang="az-Latn-AZ" sz="1600" kern="0">
                <a:solidFill>
                  <a:srgbClr val="002060"/>
                </a:solidFill>
              </a:rPr>
              <a:t>.kù]</a:t>
            </a:r>
            <a:r>
              <a:rPr lang="az-Latn-AZ" sz="1600" kern="0"/>
              <a:t>	"very early morning"</a:t>
            </a:r>
          </a:p>
          <a:p>
            <a:pPr>
              <a:spcAft>
                <a:spcPts val="200"/>
              </a:spcAft>
            </a:pPr>
            <a:r>
              <a:rPr lang="az-Latn-AZ" sz="1600" kern="0"/>
              <a:t>		</a:t>
            </a:r>
            <a:r>
              <a:rPr lang="az-Latn-AZ" sz="1600" i="1" kern="0">
                <a:solidFill>
                  <a:srgbClr val="002060"/>
                </a:solidFill>
              </a:rPr>
              <a:t>kh</a:t>
            </a:r>
            <a:r>
              <a:rPr lang="az-Latn-AZ" sz="1600" b="1" i="1" kern="0">
                <a:solidFill>
                  <a:srgbClr val="002060"/>
                </a:solidFill>
              </a:rPr>
              <a:t>u</a:t>
            </a:r>
            <a:r>
              <a:rPr lang="az-Latn-AZ" sz="1600" i="1" kern="0">
                <a:solidFill>
                  <a:srgbClr val="002060"/>
                </a:solidFill>
              </a:rPr>
              <a:t>du			</a:t>
            </a:r>
            <a:r>
              <a:rPr lang="az-Latn-AZ" sz="1600" kern="0">
                <a:solidFill>
                  <a:srgbClr val="002060"/>
                </a:solidFill>
              </a:rPr>
              <a:t>['kʰú</a:t>
            </a:r>
            <a:r>
              <a:rPr lang="de-DE" sz="1600" kern="0">
                <a:solidFill>
                  <a:srgbClr val="002060"/>
                </a:solidFill>
                <a:sym typeface="Wingdings" panose="05000000000000000000" pitchFamily="2" charset="2"/>
              </a:rPr>
              <a:t>ː</a:t>
            </a:r>
            <a:r>
              <a:rPr lang="az-Latn-AZ" sz="1600" kern="0">
                <a:solidFill>
                  <a:srgbClr val="002060"/>
                </a:solidFill>
              </a:rPr>
              <a:t>.dù]</a:t>
            </a:r>
            <a:r>
              <a:rPr lang="az-Latn-AZ" sz="1600" kern="0"/>
              <a:t>			"tortoise"</a:t>
            </a:r>
          </a:p>
          <a:p>
            <a:pPr>
              <a:spcAft>
                <a:spcPts val="200"/>
              </a:spcAft>
            </a:pPr>
            <a:r>
              <a:rPr lang="az-Latn-AZ" sz="1600" kern="0"/>
              <a:t>[ʊ]	</a:t>
            </a:r>
            <a:r>
              <a:rPr lang="az-Latn-AZ" sz="1600" i="1" kern="0">
                <a:solidFill>
                  <a:srgbClr val="002060"/>
                </a:solidFill>
              </a:rPr>
              <a:t>k</a:t>
            </a:r>
            <a:r>
              <a:rPr lang="az-Latn-AZ" sz="1600" b="1" i="1" kern="0">
                <a:solidFill>
                  <a:srgbClr val="002060"/>
                </a:solidFill>
              </a:rPr>
              <a:t>o</a:t>
            </a:r>
            <a:r>
              <a:rPr lang="az-Latn-AZ" sz="1600" i="1" kern="0">
                <a:solidFill>
                  <a:srgbClr val="002060"/>
                </a:solidFill>
              </a:rPr>
              <a:t>ko			</a:t>
            </a:r>
            <a:r>
              <a:rPr lang="az-Latn-AZ" sz="1600" kern="0">
                <a:solidFill>
                  <a:srgbClr val="002060"/>
                </a:solidFill>
              </a:rPr>
              <a:t>['kʊ́</a:t>
            </a:r>
            <a:r>
              <a:rPr lang="de-DE" sz="1600" kern="0">
                <a:solidFill>
                  <a:srgbClr val="002060"/>
                </a:solidFill>
                <a:sym typeface="Wingdings" panose="05000000000000000000" pitchFamily="2" charset="2"/>
              </a:rPr>
              <a:t>ː</a:t>
            </a:r>
            <a:r>
              <a:rPr lang="az-Latn-AZ" sz="1600" kern="0">
                <a:solidFill>
                  <a:srgbClr val="002060"/>
                </a:solidFill>
              </a:rPr>
              <a:t>.kʊ̀]</a:t>
            </a:r>
            <a:r>
              <a:rPr lang="az-Latn-AZ" sz="1600" kern="0"/>
              <a:t>			"chicken"</a:t>
            </a:r>
          </a:p>
          <a:p>
            <a:pPr>
              <a:spcAft>
                <a:spcPts val="200"/>
              </a:spcAft>
            </a:pPr>
            <a:r>
              <a:rPr lang="az-Latn-AZ" sz="1600" kern="0"/>
              <a:t>		</a:t>
            </a:r>
            <a:r>
              <a:rPr lang="az-Latn-AZ" sz="1600" i="1" kern="0">
                <a:solidFill>
                  <a:srgbClr val="002060"/>
                </a:solidFill>
              </a:rPr>
              <a:t>b</a:t>
            </a:r>
            <a:r>
              <a:rPr lang="az-Latn-AZ" sz="1600" b="1" i="1" kern="0">
                <a:solidFill>
                  <a:srgbClr val="002060"/>
                </a:solidFill>
              </a:rPr>
              <a:t>o</a:t>
            </a:r>
            <a:r>
              <a:rPr lang="az-Latn-AZ" sz="1600" i="1" kern="0">
                <a:solidFill>
                  <a:srgbClr val="002060"/>
                </a:solidFill>
              </a:rPr>
              <a:t>lo			</a:t>
            </a:r>
            <a:r>
              <a:rPr lang="az-Latn-AZ" sz="1600" kern="0">
                <a:solidFill>
                  <a:srgbClr val="002060"/>
                </a:solidFill>
              </a:rPr>
              <a:t>['bʊ́</a:t>
            </a:r>
            <a:r>
              <a:rPr lang="de-DE" sz="1600" kern="0">
                <a:solidFill>
                  <a:srgbClr val="002060"/>
                </a:solidFill>
                <a:sym typeface="Wingdings" panose="05000000000000000000" pitchFamily="2" charset="2"/>
              </a:rPr>
              <a:t>ː</a:t>
            </a:r>
            <a:r>
              <a:rPr lang="az-Latn-AZ" sz="1600" kern="0">
                <a:solidFill>
                  <a:srgbClr val="002060"/>
                </a:solidFill>
              </a:rPr>
              <a:t>.lʊ̀]	</a:t>
            </a:r>
            <a:r>
              <a:rPr lang="az-Latn-AZ" sz="1600" kern="0"/>
              <a:t>			"ball"</a:t>
            </a:r>
          </a:p>
          <a:p>
            <a:pPr>
              <a:spcAft>
                <a:spcPts val="200"/>
              </a:spcAft>
            </a:pPr>
            <a:r>
              <a:rPr lang="az-Latn-AZ" sz="1600" kern="0"/>
              <a:t>[o]	</a:t>
            </a:r>
            <a:r>
              <a:rPr lang="az-Latn-AZ" sz="1600" i="1" kern="0">
                <a:solidFill>
                  <a:srgbClr val="002060"/>
                </a:solidFill>
              </a:rPr>
              <a:t>k</a:t>
            </a:r>
            <a:r>
              <a:rPr lang="az-Latn-AZ" sz="1600" b="1" i="1" kern="0">
                <a:solidFill>
                  <a:srgbClr val="002060"/>
                </a:solidFill>
              </a:rPr>
              <a:t>o</a:t>
            </a:r>
            <a:r>
              <a:rPr lang="az-Latn-AZ" sz="1600" i="1" kern="0">
                <a:solidFill>
                  <a:srgbClr val="002060"/>
                </a:solidFill>
              </a:rPr>
              <a:t>ko!			</a:t>
            </a:r>
            <a:r>
              <a:rPr lang="az-Latn-AZ" sz="1600" kern="0">
                <a:solidFill>
                  <a:srgbClr val="002060"/>
                </a:solidFill>
              </a:rPr>
              <a:t>['kó</a:t>
            </a:r>
            <a:r>
              <a:rPr lang="de-DE" sz="1600" kern="0">
                <a:solidFill>
                  <a:srgbClr val="002060"/>
                </a:solidFill>
                <a:sym typeface="Wingdings" panose="05000000000000000000" pitchFamily="2" charset="2"/>
              </a:rPr>
              <a:t>ː</a:t>
            </a:r>
            <a:r>
              <a:rPr lang="az-Latn-AZ" sz="1600" kern="0">
                <a:solidFill>
                  <a:srgbClr val="002060"/>
                </a:solidFill>
              </a:rPr>
              <a:t>.kò]</a:t>
            </a:r>
            <a:r>
              <a:rPr lang="az-Latn-AZ" sz="1600" kern="0"/>
              <a:t>			"knock-knock!" (interjection)</a:t>
            </a:r>
          </a:p>
          <a:p>
            <a:pPr>
              <a:spcAft>
                <a:spcPts val="200"/>
              </a:spcAft>
            </a:pPr>
            <a:r>
              <a:rPr lang="az-Latn-AZ" sz="1600" kern="0"/>
              <a:t>		</a:t>
            </a:r>
            <a:r>
              <a:rPr lang="az-Latn-AZ" sz="1600" i="1" kern="0">
                <a:solidFill>
                  <a:srgbClr val="002060"/>
                </a:solidFill>
              </a:rPr>
              <a:t>sek</a:t>
            </a:r>
            <a:r>
              <a:rPr lang="az-Latn-AZ" sz="1600" b="1" i="1" kern="0">
                <a:solidFill>
                  <a:srgbClr val="002060"/>
                </a:solidFill>
              </a:rPr>
              <a:t>o</a:t>
            </a:r>
            <a:r>
              <a:rPr lang="az-Latn-AZ" sz="1600" i="1" kern="0">
                <a:solidFill>
                  <a:srgbClr val="002060"/>
                </a:solidFill>
              </a:rPr>
              <a:t>lo			</a:t>
            </a:r>
            <a:r>
              <a:rPr lang="az-Latn-AZ" sz="1600" kern="0">
                <a:solidFill>
                  <a:srgbClr val="002060"/>
                </a:solidFill>
              </a:rPr>
              <a:t>[sɪ̀.'kó</a:t>
            </a:r>
            <a:r>
              <a:rPr lang="de-DE" sz="1600" kern="0">
                <a:solidFill>
                  <a:srgbClr val="002060"/>
                </a:solidFill>
                <a:sym typeface="Wingdings" panose="05000000000000000000" pitchFamily="2" charset="2"/>
              </a:rPr>
              <a:t>ː</a:t>
            </a:r>
            <a:r>
              <a:rPr lang="az-Latn-AZ" sz="1600" kern="0">
                <a:solidFill>
                  <a:srgbClr val="002060"/>
                </a:solidFill>
              </a:rPr>
              <a:t>.lò]	</a:t>
            </a:r>
            <a:r>
              <a:rPr lang="az-Latn-AZ" sz="1600" kern="0"/>
              <a:t>	</a:t>
            </a:r>
            <a:r>
              <a:rPr lang="de-DE" sz="1600" kern="0"/>
              <a:t>	</a:t>
            </a:r>
            <a:r>
              <a:rPr lang="az-Latn-AZ" sz="1600" kern="0"/>
              <a:t>"school"</a:t>
            </a:r>
          </a:p>
          <a:p>
            <a:pPr>
              <a:spcAft>
                <a:spcPts val="200"/>
              </a:spcAft>
            </a:pPr>
            <a:r>
              <a:rPr lang="az-Latn-AZ" sz="1600" kern="0"/>
              <a:t>[ɔ]	</a:t>
            </a:r>
            <a:r>
              <a:rPr lang="az-Latn-AZ" sz="1600" i="1" kern="0">
                <a:solidFill>
                  <a:srgbClr val="002060"/>
                </a:solidFill>
              </a:rPr>
              <a:t>lek</a:t>
            </a:r>
            <a:r>
              <a:rPr lang="az-Latn-AZ" sz="1600" b="1" i="1" kern="0">
                <a:solidFill>
                  <a:srgbClr val="002060"/>
                </a:solidFill>
              </a:rPr>
              <a:t>ô</a:t>
            </a:r>
            <a:r>
              <a:rPr lang="az-Latn-AZ" sz="1600" i="1" kern="0">
                <a:solidFill>
                  <a:srgbClr val="002060"/>
                </a:solidFill>
              </a:rPr>
              <a:t>kô		</a:t>
            </a:r>
            <a:r>
              <a:rPr lang="az-Latn-AZ" sz="1600" kern="0">
                <a:solidFill>
                  <a:srgbClr val="002060"/>
                </a:solidFill>
              </a:rPr>
              <a:t>[lɪ̀.'kɔ́</a:t>
            </a:r>
            <a:r>
              <a:rPr lang="de-DE" sz="1600" kern="0">
                <a:solidFill>
                  <a:srgbClr val="002060"/>
                </a:solidFill>
                <a:sym typeface="Wingdings" panose="05000000000000000000" pitchFamily="2" charset="2"/>
              </a:rPr>
              <a:t>ː</a:t>
            </a:r>
            <a:r>
              <a:rPr lang="az-Latn-AZ" sz="1600" kern="0">
                <a:solidFill>
                  <a:srgbClr val="002060"/>
                </a:solidFill>
              </a:rPr>
              <a:t>.kɔ̀]	</a:t>
            </a:r>
            <a:r>
              <a:rPr lang="az-Latn-AZ" sz="1600" kern="0"/>
              <a:t>		"group (of people)"</a:t>
            </a:r>
          </a:p>
          <a:p>
            <a:pPr>
              <a:spcAft>
                <a:spcPts val="200"/>
              </a:spcAft>
            </a:pPr>
            <a:r>
              <a:rPr lang="az-Latn-AZ" sz="1600" kern="0"/>
              <a:t>		</a:t>
            </a:r>
            <a:r>
              <a:rPr lang="az-Latn-AZ" sz="1600" i="1" kern="0">
                <a:solidFill>
                  <a:srgbClr val="002060"/>
                </a:solidFill>
              </a:rPr>
              <a:t>th</a:t>
            </a:r>
            <a:r>
              <a:rPr lang="az-Latn-AZ" sz="1600" b="1" i="1" kern="0">
                <a:solidFill>
                  <a:srgbClr val="002060"/>
                </a:solidFill>
              </a:rPr>
              <a:t>ô</a:t>
            </a:r>
            <a:r>
              <a:rPr lang="az-Latn-AZ" sz="1600" i="1" kern="0">
                <a:solidFill>
                  <a:srgbClr val="002060"/>
                </a:solidFill>
              </a:rPr>
              <a:t>lô			</a:t>
            </a:r>
            <a:r>
              <a:rPr lang="az-Latn-AZ" sz="1600" kern="0">
                <a:solidFill>
                  <a:srgbClr val="002060"/>
                </a:solidFill>
              </a:rPr>
              <a:t>['tʰɔ̀</a:t>
            </a:r>
            <a:r>
              <a:rPr lang="de-DE" sz="1600" kern="0">
                <a:solidFill>
                  <a:srgbClr val="002060"/>
                </a:solidFill>
                <a:sym typeface="Wingdings" panose="05000000000000000000" pitchFamily="2" charset="2"/>
              </a:rPr>
              <a:t>ː</a:t>
            </a:r>
            <a:r>
              <a:rPr lang="az-Latn-AZ" sz="1600" kern="0">
                <a:solidFill>
                  <a:srgbClr val="002060"/>
                </a:solidFill>
              </a:rPr>
              <a:t>.lɔ́]		</a:t>
            </a:r>
            <a:r>
              <a:rPr lang="az-Latn-AZ" sz="1600" kern="0"/>
              <a:t>		"kudu (antelope)"</a:t>
            </a:r>
          </a:p>
          <a:p>
            <a:pPr>
              <a:spcAft>
                <a:spcPts val="0"/>
              </a:spcAft>
            </a:pPr>
            <a:r>
              <a:rPr lang="az-Latn-AZ" sz="1600" kern="0"/>
              <a:t>		</a:t>
            </a:r>
            <a:endParaRPr lang="de-DE" sz="1600" kern="0"/>
          </a:p>
          <a:p>
            <a:pPr>
              <a:spcAft>
                <a:spcPts val="0"/>
              </a:spcAft>
            </a:pPr>
            <a:r>
              <a:rPr lang="az-Latn-AZ" sz="1600" b="1" kern="0"/>
              <a:t> </a:t>
            </a:r>
            <a:endParaRPr lang="de-DE" sz="1600" kern="0">
              <a:solidFill>
                <a:srgbClr val="0033CC"/>
              </a:solidFill>
            </a:endParaRPr>
          </a:p>
        </p:txBody>
      </p:sp>
      <p:pic>
        <p:nvPicPr>
          <p:cNvPr id="7" name="17a1 lefifi">
            <a:hlinkClick r:id="" action="ppaction://media"/>
            <a:extLst>
              <a:ext uri="{FF2B5EF4-FFF2-40B4-BE49-F238E27FC236}">
                <a16:creationId xmlns:a16="http://schemas.microsoft.com/office/drawing/2014/main" id="{722B89B3-8376-4B59-B799-DBF4A076BB2F}"/>
              </a:ext>
            </a:extLst>
          </p:cNvPr>
          <p:cNvPicPr>
            <a:picLocks noChangeAspect="1"/>
          </p:cNvPicPr>
          <p:nvPr>
            <a:audioFile r:link="rId2"/>
            <p:extLst>
              <p:ext uri="{DAA4B4D4-6D71-4841-9C94-3DE7FCFB9230}">
                <p14:media xmlns:p14="http://schemas.microsoft.com/office/powerpoint/2010/main" r:embed="rId1"/>
              </p:ext>
            </p:extLst>
          </p:nvPr>
        </p:nvPicPr>
        <p:blipFill>
          <a:blip r:embed="rId74"/>
          <a:stretch>
            <a:fillRect/>
          </a:stretch>
        </p:blipFill>
        <p:spPr>
          <a:xfrm>
            <a:off x="7608468" y="1509853"/>
            <a:ext cx="324000" cy="324000"/>
          </a:xfrm>
          <a:prstGeom prst="rect">
            <a:avLst/>
          </a:prstGeom>
        </p:spPr>
      </p:pic>
      <p:pic>
        <p:nvPicPr>
          <p:cNvPr id="8" name="17a2 lefifi">
            <a:hlinkClick r:id="" action="ppaction://media"/>
            <a:extLst>
              <a:ext uri="{FF2B5EF4-FFF2-40B4-BE49-F238E27FC236}">
                <a16:creationId xmlns:a16="http://schemas.microsoft.com/office/drawing/2014/main" id="{097DA37C-B342-4386-8E2B-393CAACC90E7}"/>
              </a:ext>
            </a:extLst>
          </p:cNvPr>
          <p:cNvPicPr>
            <a:picLocks noChangeAspect="1"/>
          </p:cNvPicPr>
          <p:nvPr>
            <a:audioFile r:link="rId4"/>
            <p:extLst>
              <p:ext uri="{DAA4B4D4-6D71-4841-9C94-3DE7FCFB9230}">
                <p14:media xmlns:p14="http://schemas.microsoft.com/office/powerpoint/2010/main" r:embed="rId3"/>
              </p:ext>
            </p:extLst>
          </p:nvPr>
        </p:nvPicPr>
        <p:blipFill>
          <a:blip r:embed="rId74"/>
          <a:stretch>
            <a:fillRect/>
          </a:stretch>
        </p:blipFill>
        <p:spPr>
          <a:xfrm>
            <a:off x="8352460" y="1509853"/>
            <a:ext cx="324000" cy="324000"/>
          </a:xfrm>
          <a:prstGeom prst="rect">
            <a:avLst/>
          </a:prstGeom>
        </p:spPr>
      </p:pic>
      <p:pic>
        <p:nvPicPr>
          <p:cNvPr id="9" name="17b1 mmidi">
            <a:hlinkClick r:id="" action="ppaction://media"/>
            <a:extLst>
              <a:ext uri="{FF2B5EF4-FFF2-40B4-BE49-F238E27FC236}">
                <a16:creationId xmlns:a16="http://schemas.microsoft.com/office/drawing/2014/main" id="{ED1715CE-EC7A-42D9-B140-C6B752FFA83A}"/>
              </a:ext>
            </a:extLst>
          </p:cNvPr>
          <p:cNvPicPr>
            <a:picLocks noChangeAspect="1"/>
          </p:cNvPicPr>
          <p:nvPr>
            <a:audioFile r:link="rId6"/>
            <p:extLst>
              <p:ext uri="{DAA4B4D4-6D71-4841-9C94-3DE7FCFB9230}">
                <p14:media xmlns:p14="http://schemas.microsoft.com/office/powerpoint/2010/main" r:embed="rId5"/>
              </p:ext>
            </p:extLst>
          </p:nvPr>
        </p:nvPicPr>
        <p:blipFill>
          <a:blip r:embed="rId74"/>
          <a:stretch>
            <a:fillRect/>
          </a:stretch>
        </p:blipFill>
        <p:spPr>
          <a:xfrm>
            <a:off x="6012160" y="1502151"/>
            <a:ext cx="324000" cy="324000"/>
          </a:xfrm>
          <a:prstGeom prst="rect">
            <a:avLst/>
          </a:prstGeom>
        </p:spPr>
      </p:pic>
      <p:pic>
        <p:nvPicPr>
          <p:cNvPr id="10" name="17b2 mmidi">
            <a:hlinkClick r:id="" action="ppaction://media"/>
            <a:extLst>
              <a:ext uri="{FF2B5EF4-FFF2-40B4-BE49-F238E27FC236}">
                <a16:creationId xmlns:a16="http://schemas.microsoft.com/office/drawing/2014/main" id="{65101BFC-2F09-4F3C-9AD5-075231FB34C1}"/>
              </a:ext>
            </a:extLst>
          </p:cNvPr>
          <p:cNvPicPr>
            <a:picLocks noChangeAspect="1"/>
          </p:cNvPicPr>
          <p:nvPr>
            <a:audioFile r:link="rId8"/>
            <p:extLst>
              <p:ext uri="{DAA4B4D4-6D71-4841-9C94-3DE7FCFB9230}">
                <p14:media xmlns:p14="http://schemas.microsoft.com/office/powerpoint/2010/main" r:embed="rId7"/>
              </p:ext>
            </p:extLst>
          </p:nvPr>
        </p:nvPicPr>
        <p:blipFill>
          <a:blip r:embed="rId74"/>
          <a:stretch>
            <a:fillRect/>
          </a:stretch>
        </p:blipFill>
        <p:spPr>
          <a:xfrm>
            <a:off x="6624228" y="1491445"/>
            <a:ext cx="324000" cy="324000"/>
          </a:xfrm>
          <a:prstGeom prst="rect">
            <a:avLst/>
          </a:prstGeom>
        </p:spPr>
      </p:pic>
      <p:pic>
        <p:nvPicPr>
          <p:cNvPr id="11" name="17c1 sefe">
            <a:hlinkClick r:id="" action="ppaction://media"/>
            <a:extLst>
              <a:ext uri="{FF2B5EF4-FFF2-40B4-BE49-F238E27FC236}">
                <a16:creationId xmlns:a16="http://schemas.microsoft.com/office/drawing/2014/main" id="{EB983F9E-CFBA-4925-99D3-E96691FC2E32}"/>
              </a:ext>
            </a:extLst>
          </p:cNvPr>
          <p:cNvPicPr>
            <a:picLocks noChangeAspect="1"/>
          </p:cNvPicPr>
          <p:nvPr>
            <a:audioFile r:link="rId10"/>
            <p:extLst>
              <p:ext uri="{DAA4B4D4-6D71-4841-9C94-3DE7FCFB9230}">
                <p14:media xmlns:p14="http://schemas.microsoft.com/office/powerpoint/2010/main" r:embed="rId9"/>
              </p:ext>
            </p:extLst>
          </p:nvPr>
        </p:nvPicPr>
        <p:blipFill>
          <a:blip r:embed="rId74"/>
          <a:stretch>
            <a:fillRect/>
          </a:stretch>
        </p:blipFill>
        <p:spPr>
          <a:xfrm>
            <a:off x="6012160" y="2035545"/>
            <a:ext cx="324000" cy="324000"/>
          </a:xfrm>
          <a:prstGeom prst="rect">
            <a:avLst/>
          </a:prstGeom>
        </p:spPr>
      </p:pic>
      <p:pic>
        <p:nvPicPr>
          <p:cNvPr id="12" name="17c2 sefe">
            <a:hlinkClick r:id="" action="ppaction://media"/>
            <a:extLst>
              <a:ext uri="{FF2B5EF4-FFF2-40B4-BE49-F238E27FC236}">
                <a16:creationId xmlns:a16="http://schemas.microsoft.com/office/drawing/2014/main" id="{D8677F03-8170-4B46-82FC-C3F2A1B3773E}"/>
              </a:ext>
            </a:extLst>
          </p:cNvPr>
          <p:cNvPicPr>
            <a:picLocks noChangeAspect="1"/>
          </p:cNvPicPr>
          <p:nvPr>
            <a:audioFile r:link="rId12"/>
            <p:extLst>
              <p:ext uri="{DAA4B4D4-6D71-4841-9C94-3DE7FCFB9230}">
                <p14:media xmlns:p14="http://schemas.microsoft.com/office/powerpoint/2010/main" r:embed="rId11"/>
              </p:ext>
            </p:extLst>
          </p:nvPr>
        </p:nvPicPr>
        <p:blipFill>
          <a:blip r:embed="rId74"/>
          <a:stretch>
            <a:fillRect/>
          </a:stretch>
        </p:blipFill>
        <p:spPr>
          <a:xfrm>
            <a:off x="6624228" y="2065869"/>
            <a:ext cx="324000" cy="324000"/>
          </a:xfrm>
          <a:prstGeom prst="rect">
            <a:avLst/>
          </a:prstGeom>
        </p:spPr>
      </p:pic>
      <p:pic>
        <p:nvPicPr>
          <p:cNvPr id="14" name="17d1 se sele">
            <a:hlinkClick r:id="" action="ppaction://media"/>
            <a:extLst>
              <a:ext uri="{FF2B5EF4-FFF2-40B4-BE49-F238E27FC236}">
                <a16:creationId xmlns:a16="http://schemas.microsoft.com/office/drawing/2014/main" id="{F4C0203B-5531-43F5-95B6-E843D36A9DCB}"/>
              </a:ext>
            </a:extLst>
          </p:cNvPr>
          <p:cNvPicPr>
            <a:picLocks noChangeAspect="1"/>
          </p:cNvPicPr>
          <p:nvPr>
            <a:audioFile r:link="rId14"/>
            <p:extLst>
              <p:ext uri="{DAA4B4D4-6D71-4841-9C94-3DE7FCFB9230}">
                <p14:media xmlns:p14="http://schemas.microsoft.com/office/powerpoint/2010/main" r:embed="rId13"/>
              </p:ext>
            </p:extLst>
          </p:nvPr>
        </p:nvPicPr>
        <p:blipFill>
          <a:blip r:embed="rId74"/>
          <a:stretch>
            <a:fillRect/>
          </a:stretch>
        </p:blipFill>
        <p:spPr>
          <a:xfrm>
            <a:off x="7608468" y="2029901"/>
            <a:ext cx="324000" cy="324000"/>
          </a:xfrm>
          <a:prstGeom prst="rect">
            <a:avLst/>
          </a:prstGeom>
        </p:spPr>
      </p:pic>
      <p:pic>
        <p:nvPicPr>
          <p:cNvPr id="15" name="17d2 se sele">
            <a:hlinkClick r:id="" action="ppaction://media"/>
            <a:extLst>
              <a:ext uri="{FF2B5EF4-FFF2-40B4-BE49-F238E27FC236}">
                <a16:creationId xmlns:a16="http://schemas.microsoft.com/office/drawing/2014/main" id="{48A9BEB8-56C0-431E-8053-4CCFB54BD87A}"/>
              </a:ext>
            </a:extLst>
          </p:cNvPr>
          <p:cNvPicPr>
            <a:picLocks noChangeAspect="1"/>
          </p:cNvPicPr>
          <p:nvPr>
            <a:audioFile r:link="rId16"/>
            <p:extLst>
              <p:ext uri="{DAA4B4D4-6D71-4841-9C94-3DE7FCFB9230}">
                <p14:media xmlns:p14="http://schemas.microsoft.com/office/powerpoint/2010/main" r:embed="rId15"/>
              </p:ext>
            </p:extLst>
          </p:nvPr>
        </p:nvPicPr>
        <p:blipFill>
          <a:blip r:embed="rId74"/>
          <a:stretch>
            <a:fillRect/>
          </a:stretch>
        </p:blipFill>
        <p:spPr>
          <a:xfrm>
            <a:off x="8352460" y="2029901"/>
            <a:ext cx="324000" cy="324000"/>
          </a:xfrm>
          <a:prstGeom prst="rect">
            <a:avLst/>
          </a:prstGeom>
        </p:spPr>
      </p:pic>
      <p:pic>
        <p:nvPicPr>
          <p:cNvPr id="21" name="17e1 sele">
            <a:hlinkClick r:id="" action="ppaction://media"/>
            <a:extLst>
              <a:ext uri="{FF2B5EF4-FFF2-40B4-BE49-F238E27FC236}">
                <a16:creationId xmlns:a16="http://schemas.microsoft.com/office/drawing/2014/main" id="{D794B1A2-CD85-44AB-96A7-081FFC5005B0}"/>
              </a:ext>
            </a:extLst>
          </p:cNvPr>
          <p:cNvPicPr>
            <a:picLocks noChangeAspect="1"/>
          </p:cNvPicPr>
          <p:nvPr>
            <a:audioFile r:link="rId18"/>
            <p:extLst>
              <p:ext uri="{DAA4B4D4-6D71-4841-9C94-3DE7FCFB9230}">
                <p14:media xmlns:p14="http://schemas.microsoft.com/office/powerpoint/2010/main" r:embed="rId17"/>
              </p:ext>
            </p:extLst>
          </p:nvPr>
        </p:nvPicPr>
        <p:blipFill>
          <a:blip r:embed="rId74"/>
          <a:stretch>
            <a:fillRect/>
          </a:stretch>
        </p:blipFill>
        <p:spPr>
          <a:xfrm>
            <a:off x="6012160" y="2568939"/>
            <a:ext cx="324000" cy="324000"/>
          </a:xfrm>
          <a:prstGeom prst="rect">
            <a:avLst/>
          </a:prstGeom>
        </p:spPr>
      </p:pic>
      <p:pic>
        <p:nvPicPr>
          <p:cNvPr id="22" name="17e2 sele">
            <a:hlinkClick r:id="" action="ppaction://media"/>
            <a:extLst>
              <a:ext uri="{FF2B5EF4-FFF2-40B4-BE49-F238E27FC236}">
                <a16:creationId xmlns:a16="http://schemas.microsoft.com/office/drawing/2014/main" id="{6F727B0F-D1C5-4011-9D10-7A5F8D1DA784}"/>
              </a:ext>
            </a:extLst>
          </p:cNvPr>
          <p:cNvPicPr>
            <a:picLocks noChangeAspect="1"/>
          </p:cNvPicPr>
          <p:nvPr>
            <a:audioFile r:link="rId20"/>
            <p:extLst>
              <p:ext uri="{DAA4B4D4-6D71-4841-9C94-3DE7FCFB9230}">
                <p14:media xmlns:p14="http://schemas.microsoft.com/office/powerpoint/2010/main" r:embed="rId19"/>
              </p:ext>
            </p:extLst>
          </p:nvPr>
        </p:nvPicPr>
        <p:blipFill>
          <a:blip r:embed="rId74"/>
          <a:stretch>
            <a:fillRect/>
          </a:stretch>
        </p:blipFill>
        <p:spPr>
          <a:xfrm>
            <a:off x="6624228" y="2564904"/>
            <a:ext cx="324000" cy="324000"/>
          </a:xfrm>
          <a:prstGeom prst="rect">
            <a:avLst/>
          </a:prstGeom>
        </p:spPr>
      </p:pic>
      <p:pic>
        <p:nvPicPr>
          <p:cNvPr id="23" name="17f1 setebele">
            <a:hlinkClick r:id="" action="ppaction://media"/>
            <a:extLst>
              <a:ext uri="{FF2B5EF4-FFF2-40B4-BE49-F238E27FC236}">
                <a16:creationId xmlns:a16="http://schemas.microsoft.com/office/drawing/2014/main" id="{A0D36027-EF16-4F9C-8AD6-9385D6BC9E6D}"/>
              </a:ext>
            </a:extLst>
          </p:cNvPr>
          <p:cNvPicPr>
            <a:picLocks noChangeAspect="1"/>
          </p:cNvPicPr>
          <p:nvPr>
            <a:audioFile r:link="rId22"/>
            <p:extLst>
              <p:ext uri="{DAA4B4D4-6D71-4841-9C94-3DE7FCFB9230}">
                <p14:media xmlns:p14="http://schemas.microsoft.com/office/powerpoint/2010/main" r:embed="rId21"/>
              </p:ext>
            </p:extLst>
          </p:nvPr>
        </p:nvPicPr>
        <p:blipFill>
          <a:blip r:embed="rId74"/>
          <a:stretch>
            <a:fillRect/>
          </a:stretch>
        </p:blipFill>
        <p:spPr>
          <a:xfrm>
            <a:off x="7615536" y="2564904"/>
            <a:ext cx="324000" cy="324000"/>
          </a:xfrm>
          <a:prstGeom prst="rect">
            <a:avLst/>
          </a:prstGeom>
        </p:spPr>
      </p:pic>
      <p:pic>
        <p:nvPicPr>
          <p:cNvPr id="24" name="17f2 setebele">
            <a:hlinkClick r:id="" action="ppaction://media"/>
            <a:extLst>
              <a:ext uri="{FF2B5EF4-FFF2-40B4-BE49-F238E27FC236}">
                <a16:creationId xmlns:a16="http://schemas.microsoft.com/office/drawing/2014/main" id="{30ACD53F-7B17-4DC6-B992-9A92EBE59A55}"/>
              </a:ext>
            </a:extLst>
          </p:cNvPr>
          <p:cNvPicPr>
            <a:picLocks noChangeAspect="1"/>
          </p:cNvPicPr>
          <p:nvPr>
            <a:audioFile r:link="rId24"/>
            <p:extLst>
              <p:ext uri="{DAA4B4D4-6D71-4841-9C94-3DE7FCFB9230}">
                <p14:media xmlns:p14="http://schemas.microsoft.com/office/powerpoint/2010/main" r:embed="rId23"/>
              </p:ext>
            </p:extLst>
          </p:nvPr>
        </p:nvPicPr>
        <p:blipFill>
          <a:blip r:embed="rId74"/>
          <a:stretch>
            <a:fillRect/>
          </a:stretch>
        </p:blipFill>
        <p:spPr>
          <a:xfrm>
            <a:off x="8352460" y="2564904"/>
            <a:ext cx="324000" cy="324000"/>
          </a:xfrm>
          <a:prstGeom prst="rect">
            <a:avLst/>
          </a:prstGeom>
        </p:spPr>
      </p:pic>
      <p:pic>
        <p:nvPicPr>
          <p:cNvPr id="25" name="17g1 sêlê">
            <a:hlinkClick r:id="" action="ppaction://media"/>
            <a:extLst>
              <a:ext uri="{FF2B5EF4-FFF2-40B4-BE49-F238E27FC236}">
                <a16:creationId xmlns:a16="http://schemas.microsoft.com/office/drawing/2014/main" id="{5BFE3B24-CA4D-4681-A2F8-2FB8E2222EDC}"/>
              </a:ext>
            </a:extLst>
          </p:cNvPr>
          <p:cNvPicPr>
            <a:picLocks noChangeAspect="1"/>
          </p:cNvPicPr>
          <p:nvPr>
            <a:audioFile r:link="rId26"/>
            <p:extLst>
              <p:ext uri="{DAA4B4D4-6D71-4841-9C94-3DE7FCFB9230}">
                <p14:media xmlns:p14="http://schemas.microsoft.com/office/powerpoint/2010/main" r:embed="rId25"/>
              </p:ext>
            </p:extLst>
          </p:nvPr>
        </p:nvPicPr>
        <p:blipFill>
          <a:blip r:embed="rId74"/>
          <a:stretch>
            <a:fillRect/>
          </a:stretch>
        </p:blipFill>
        <p:spPr>
          <a:xfrm>
            <a:off x="6012160" y="3102333"/>
            <a:ext cx="360000" cy="360000"/>
          </a:xfrm>
          <a:prstGeom prst="rect">
            <a:avLst/>
          </a:prstGeom>
        </p:spPr>
      </p:pic>
      <p:pic>
        <p:nvPicPr>
          <p:cNvPr id="26" name="17g2 sêlê">
            <a:hlinkClick r:id="" action="ppaction://media"/>
            <a:extLst>
              <a:ext uri="{FF2B5EF4-FFF2-40B4-BE49-F238E27FC236}">
                <a16:creationId xmlns:a16="http://schemas.microsoft.com/office/drawing/2014/main" id="{825C071E-C86B-48AF-8AEF-4C2D37AAD8D0}"/>
              </a:ext>
            </a:extLst>
          </p:cNvPr>
          <p:cNvPicPr>
            <a:picLocks noChangeAspect="1"/>
          </p:cNvPicPr>
          <p:nvPr>
            <a:audioFile r:link="rId28"/>
            <p:extLst>
              <p:ext uri="{DAA4B4D4-6D71-4841-9C94-3DE7FCFB9230}">
                <p14:media xmlns:p14="http://schemas.microsoft.com/office/powerpoint/2010/main" r:embed="rId27"/>
              </p:ext>
            </p:extLst>
          </p:nvPr>
        </p:nvPicPr>
        <p:blipFill>
          <a:blip r:embed="rId74"/>
          <a:stretch>
            <a:fillRect/>
          </a:stretch>
        </p:blipFill>
        <p:spPr>
          <a:xfrm>
            <a:off x="6624228" y="3101219"/>
            <a:ext cx="360000" cy="360000"/>
          </a:xfrm>
          <a:prstGeom prst="rect">
            <a:avLst/>
          </a:prstGeom>
        </p:spPr>
      </p:pic>
      <p:pic>
        <p:nvPicPr>
          <p:cNvPr id="27" name="17h1 ênê">
            <a:hlinkClick r:id="" action="ppaction://media"/>
            <a:extLst>
              <a:ext uri="{FF2B5EF4-FFF2-40B4-BE49-F238E27FC236}">
                <a16:creationId xmlns:a16="http://schemas.microsoft.com/office/drawing/2014/main" id="{5CDCA6A7-4763-413B-911A-561005B19791}"/>
              </a:ext>
            </a:extLst>
          </p:cNvPr>
          <p:cNvPicPr>
            <a:picLocks noChangeAspect="1"/>
          </p:cNvPicPr>
          <p:nvPr>
            <a:audioFile r:link="rId30"/>
            <p:extLst>
              <p:ext uri="{DAA4B4D4-6D71-4841-9C94-3DE7FCFB9230}">
                <p14:media xmlns:p14="http://schemas.microsoft.com/office/powerpoint/2010/main" r:embed="rId29"/>
              </p:ext>
            </p:extLst>
          </p:nvPr>
        </p:nvPicPr>
        <p:blipFill>
          <a:blip r:embed="rId74"/>
          <a:stretch>
            <a:fillRect/>
          </a:stretch>
        </p:blipFill>
        <p:spPr>
          <a:xfrm>
            <a:off x="7632380" y="3101219"/>
            <a:ext cx="360000" cy="360000"/>
          </a:xfrm>
          <a:prstGeom prst="rect">
            <a:avLst/>
          </a:prstGeom>
        </p:spPr>
      </p:pic>
      <p:pic>
        <p:nvPicPr>
          <p:cNvPr id="28" name="17h2 ênê">
            <a:hlinkClick r:id="" action="ppaction://media"/>
            <a:extLst>
              <a:ext uri="{FF2B5EF4-FFF2-40B4-BE49-F238E27FC236}">
                <a16:creationId xmlns:a16="http://schemas.microsoft.com/office/drawing/2014/main" id="{F19E9F34-C9A8-47B9-B63A-DF20EA5E9290}"/>
              </a:ext>
            </a:extLst>
          </p:cNvPr>
          <p:cNvPicPr>
            <a:picLocks noChangeAspect="1"/>
          </p:cNvPicPr>
          <p:nvPr>
            <a:audioFile r:link="rId32"/>
            <p:extLst>
              <p:ext uri="{DAA4B4D4-6D71-4841-9C94-3DE7FCFB9230}">
                <p14:media xmlns:p14="http://schemas.microsoft.com/office/powerpoint/2010/main" r:embed="rId31"/>
              </p:ext>
            </p:extLst>
          </p:nvPr>
        </p:nvPicPr>
        <p:blipFill>
          <a:blip r:embed="rId74"/>
          <a:stretch>
            <a:fillRect/>
          </a:stretch>
        </p:blipFill>
        <p:spPr>
          <a:xfrm>
            <a:off x="8352460" y="3101219"/>
            <a:ext cx="360000" cy="360000"/>
          </a:xfrm>
          <a:prstGeom prst="rect">
            <a:avLst/>
          </a:prstGeom>
        </p:spPr>
      </p:pic>
      <p:pic>
        <p:nvPicPr>
          <p:cNvPr id="29" name="17i1 go sala">
            <a:hlinkClick r:id="" action="ppaction://media"/>
            <a:extLst>
              <a:ext uri="{FF2B5EF4-FFF2-40B4-BE49-F238E27FC236}">
                <a16:creationId xmlns:a16="http://schemas.microsoft.com/office/drawing/2014/main" id="{C05C04D6-4CA2-43E5-8413-A06DBDAFDF7B}"/>
              </a:ext>
            </a:extLst>
          </p:cNvPr>
          <p:cNvPicPr>
            <a:picLocks noChangeAspect="1"/>
          </p:cNvPicPr>
          <p:nvPr>
            <a:audioFile r:link="rId34"/>
            <p:extLst>
              <p:ext uri="{DAA4B4D4-6D71-4841-9C94-3DE7FCFB9230}">
                <p14:media xmlns:p14="http://schemas.microsoft.com/office/powerpoint/2010/main" r:embed="rId33"/>
              </p:ext>
            </p:extLst>
          </p:nvPr>
        </p:nvPicPr>
        <p:blipFill>
          <a:blip r:embed="rId74"/>
          <a:stretch>
            <a:fillRect/>
          </a:stretch>
        </p:blipFill>
        <p:spPr>
          <a:xfrm>
            <a:off x="6012160" y="3671727"/>
            <a:ext cx="324000" cy="324000"/>
          </a:xfrm>
          <a:prstGeom prst="rect">
            <a:avLst/>
          </a:prstGeom>
        </p:spPr>
      </p:pic>
      <p:pic>
        <p:nvPicPr>
          <p:cNvPr id="30" name="17i2 go sala">
            <a:hlinkClick r:id="" action="ppaction://media"/>
            <a:extLst>
              <a:ext uri="{FF2B5EF4-FFF2-40B4-BE49-F238E27FC236}">
                <a16:creationId xmlns:a16="http://schemas.microsoft.com/office/drawing/2014/main" id="{1C7AE7C0-72AA-44D1-95B4-0576ACEBC32D}"/>
              </a:ext>
            </a:extLst>
          </p:cNvPr>
          <p:cNvPicPr>
            <a:picLocks noChangeAspect="1"/>
          </p:cNvPicPr>
          <p:nvPr>
            <a:audioFile r:link="rId36"/>
            <p:extLst>
              <p:ext uri="{DAA4B4D4-6D71-4841-9C94-3DE7FCFB9230}">
                <p14:media xmlns:p14="http://schemas.microsoft.com/office/powerpoint/2010/main" r:embed="rId35"/>
              </p:ext>
            </p:extLst>
          </p:nvPr>
        </p:nvPicPr>
        <p:blipFill>
          <a:blip r:embed="rId74"/>
          <a:stretch>
            <a:fillRect/>
          </a:stretch>
        </p:blipFill>
        <p:spPr>
          <a:xfrm>
            <a:off x="6627141" y="3676341"/>
            <a:ext cx="324000" cy="324000"/>
          </a:xfrm>
          <a:prstGeom prst="rect">
            <a:avLst/>
          </a:prstGeom>
        </p:spPr>
      </p:pic>
      <p:pic>
        <p:nvPicPr>
          <p:cNvPr id="31" name="17j1 go alafa">
            <a:hlinkClick r:id="" action="ppaction://media"/>
            <a:extLst>
              <a:ext uri="{FF2B5EF4-FFF2-40B4-BE49-F238E27FC236}">
                <a16:creationId xmlns:a16="http://schemas.microsoft.com/office/drawing/2014/main" id="{56FFD237-33D4-463A-87FD-27F53CDCF9E3}"/>
              </a:ext>
            </a:extLst>
          </p:cNvPr>
          <p:cNvPicPr>
            <a:picLocks noChangeAspect="1"/>
          </p:cNvPicPr>
          <p:nvPr>
            <a:audioFile r:link="rId38"/>
            <p:extLst>
              <p:ext uri="{DAA4B4D4-6D71-4841-9C94-3DE7FCFB9230}">
                <p14:media xmlns:p14="http://schemas.microsoft.com/office/powerpoint/2010/main" r:embed="rId37"/>
              </p:ext>
            </p:extLst>
          </p:nvPr>
        </p:nvPicPr>
        <p:blipFill>
          <a:blip r:embed="rId74"/>
          <a:stretch>
            <a:fillRect/>
          </a:stretch>
        </p:blipFill>
        <p:spPr>
          <a:xfrm>
            <a:off x="7632380" y="3676341"/>
            <a:ext cx="324000" cy="324000"/>
          </a:xfrm>
          <a:prstGeom prst="rect">
            <a:avLst/>
          </a:prstGeom>
        </p:spPr>
      </p:pic>
      <p:pic>
        <p:nvPicPr>
          <p:cNvPr id="32" name="17j2 go alafa">
            <a:hlinkClick r:id="" action="ppaction://media"/>
            <a:extLst>
              <a:ext uri="{FF2B5EF4-FFF2-40B4-BE49-F238E27FC236}">
                <a16:creationId xmlns:a16="http://schemas.microsoft.com/office/drawing/2014/main" id="{442D4D8B-A7DE-442E-8B99-25832AB2E827}"/>
              </a:ext>
            </a:extLst>
          </p:cNvPr>
          <p:cNvPicPr>
            <a:picLocks noChangeAspect="1"/>
          </p:cNvPicPr>
          <p:nvPr>
            <a:audioFile r:link="rId40"/>
            <p:extLst>
              <p:ext uri="{DAA4B4D4-6D71-4841-9C94-3DE7FCFB9230}">
                <p14:media xmlns:p14="http://schemas.microsoft.com/office/powerpoint/2010/main" r:embed="rId39"/>
              </p:ext>
            </p:extLst>
          </p:nvPr>
        </p:nvPicPr>
        <p:blipFill>
          <a:blip r:embed="rId74"/>
          <a:stretch>
            <a:fillRect/>
          </a:stretch>
        </p:blipFill>
        <p:spPr>
          <a:xfrm>
            <a:off x="8352460" y="3676341"/>
            <a:ext cx="324000" cy="324000"/>
          </a:xfrm>
          <a:prstGeom prst="rect">
            <a:avLst/>
          </a:prstGeom>
        </p:spPr>
      </p:pic>
      <p:pic>
        <p:nvPicPr>
          <p:cNvPr id="33" name="17k1 makuku">
            <a:hlinkClick r:id="" action="ppaction://media"/>
            <a:extLst>
              <a:ext uri="{FF2B5EF4-FFF2-40B4-BE49-F238E27FC236}">
                <a16:creationId xmlns:a16="http://schemas.microsoft.com/office/drawing/2014/main" id="{3509CD6D-59A9-48E8-9052-F5ECF93799EF}"/>
              </a:ext>
            </a:extLst>
          </p:cNvPr>
          <p:cNvPicPr>
            <a:picLocks noChangeAspect="1"/>
          </p:cNvPicPr>
          <p:nvPr>
            <a:audioFile r:link="rId42"/>
            <p:extLst>
              <p:ext uri="{DAA4B4D4-6D71-4841-9C94-3DE7FCFB9230}">
                <p14:media xmlns:p14="http://schemas.microsoft.com/office/powerpoint/2010/main" r:embed="rId41"/>
              </p:ext>
            </p:extLst>
          </p:nvPr>
        </p:nvPicPr>
        <p:blipFill>
          <a:blip r:embed="rId74"/>
          <a:stretch>
            <a:fillRect/>
          </a:stretch>
        </p:blipFill>
        <p:spPr>
          <a:xfrm>
            <a:off x="6012160" y="4205121"/>
            <a:ext cx="324000" cy="324000"/>
          </a:xfrm>
          <a:prstGeom prst="rect">
            <a:avLst/>
          </a:prstGeom>
        </p:spPr>
      </p:pic>
      <p:pic>
        <p:nvPicPr>
          <p:cNvPr id="34" name="17k2 makuku">
            <a:hlinkClick r:id="" action="ppaction://media"/>
            <a:extLst>
              <a:ext uri="{FF2B5EF4-FFF2-40B4-BE49-F238E27FC236}">
                <a16:creationId xmlns:a16="http://schemas.microsoft.com/office/drawing/2014/main" id="{2C3BDEBF-1004-4F84-9313-AFD8281B45B0}"/>
              </a:ext>
            </a:extLst>
          </p:cNvPr>
          <p:cNvPicPr>
            <a:picLocks noChangeAspect="1"/>
          </p:cNvPicPr>
          <p:nvPr>
            <a:audioFile r:link="rId44"/>
            <p:extLst>
              <p:ext uri="{DAA4B4D4-6D71-4841-9C94-3DE7FCFB9230}">
                <p14:media xmlns:p14="http://schemas.microsoft.com/office/powerpoint/2010/main" r:embed="rId43"/>
              </p:ext>
            </p:extLst>
          </p:nvPr>
        </p:nvPicPr>
        <p:blipFill>
          <a:blip r:embed="rId74"/>
          <a:stretch>
            <a:fillRect/>
          </a:stretch>
        </p:blipFill>
        <p:spPr>
          <a:xfrm>
            <a:off x="6610333" y="4198840"/>
            <a:ext cx="324000" cy="324000"/>
          </a:xfrm>
          <a:prstGeom prst="rect">
            <a:avLst/>
          </a:prstGeom>
        </p:spPr>
      </p:pic>
      <p:pic>
        <p:nvPicPr>
          <p:cNvPr id="35" name="17l1 khudu">
            <a:hlinkClick r:id="" action="ppaction://media"/>
            <a:extLst>
              <a:ext uri="{FF2B5EF4-FFF2-40B4-BE49-F238E27FC236}">
                <a16:creationId xmlns:a16="http://schemas.microsoft.com/office/drawing/2014/main" id="{41EB162C-5D1B-429E-9E17-EF4A58A98702}"/>
              </a:ext>
            </a:extLst>
          </p:cNvPr>
          <p:cNvPicPr>
            <a:picLocks noChangeAspect="1"/>
          </p:cNvPicPr>
          <p:nvPr>
            <a:audioFile r:link="rId46"/>
            <p:extLst>
              <p:ext uri="{DAA4B4D4-6D71-4841-9C94-3DE7FCFB9230}">
                <p14:media xmlns:p14="http://schemas.microsoft.com/office/powerpoint/2010/main" r:embed="rId45"/>
              </p:ext>
            </p:extLst>
          </p:nvPr>
        </p:nvPicPr>
        <p:blipFill>
          <a:blip r:embed="rId74"/>
          <a:stretch>
            <a:fillRect/>
          </a:stretch>
        </p:blipFill>
        <p:spPr>
          <a:xfrm>
            <a:off x="7615572" y="4198840"/>
            <a:ext cx="324000" cy="324000"/>
          </a:xfrm>
          <a:prstGeom prst="rect">
            <a:avLst/>
          </a:prstGeom>
        </p:spPr>
      </p:pic>
      <p:pic>
        <p:nvPicPr>
          <p:cNvPr id="36" name="17l2 khudu">
            <a:hlinkClick r:id="" action="ppaction://media"/>
            <a:extLst>
              <a:ext uri="{FF2B5EF4-FFF2-40B4-BE49-F238E27FC236}">
                <a16:creationId xmlns:a16="http://schemas.microsoft.com/office/drawing/2014/main" id="{C1719722-CEB5-41B6-A909-6E0D35380B4D}"/>
              </a:ext>
            </a:extLst>
          </p:cNvPr>
          <p:cNvPicPr>
            <a:picLocks noChangeAspect="1"/>
          </p:cNvPicPr>
          <p:nvPr>
            <a:audioFile r:link="rId48"/>
            <p:extLst>
              <p:ext uri="{DAA4B4D4-6D71-4841-9C94-3DE7FCFB9230}">
                <p14:media xmlns:p14="http://schemas.microsoft.com/office/powerpoint/2010/main" r:embed="rId47"/>
              </p:ext>
            </p:extLst>
          </p:nvPr>
        </p:nvPicPr>
        <p:blipFill>
          <a:blip r:embed="rId74"/>
          <a:stretch>
            <a:fillRect/>
          </a:stretch>
        </p:blipFill>
        <p:spPr>
          <a:xfrm>
            <a:off x="8352460" y="4198840"/>
            <a:ext cx="324000" cy="324000"/>
          </a:xfrm>
          <a:prstGeom prst="rect">
            <a:avLst/>
          </a:prstGeom>
        </p:spPr>
      </p:pic>
      <p:pic>
        <p:nvPicPr>
          <p:cNvPr id="37" name="17m1 koko">
            <a:hlinkClick r:id="" action="ppaction://media"/>
            <a:extLst>
              <a:ext uri="{FF2B5EF4-FFF2-40B4-BE49-F238E27FC236}">
                <a16:creationId xmlns:a16="http://schemas.microsoft.com/office/drawing/2014/main" id="{ECF42A5C-B017-43E0-8A5E-7CCBFDB231D2}"/>
              </a:ext>
            </a:extLst>
          </p:cNvPr>
          <p:cNvPicPr>
            <a:picLocks noChangeAspect="1"/>
          </p:cNvPicPr>
          <p:nvPr>
            <a:audioFile r:link="rId50"/>
            <p:extLst>
              <p:ext uri="{DAA4B4D4-6D71-4841-9C94-3DE7FCFB9230}">
                <p14:media xmlns:p14="http://schemas.microsoft.com/office/powerpoint/2010/main" r:embed="rId49"/>
              </p:ext>
            </p:extLst>
          </p:nvPr>
        </p:nvPicPr>
        <p:blipFill>
          <a:blip r:embed="rId74"/>
          <a:stretch>
            <a:fillRect/>
          </a:stretch>
        </p:blipFill>
        <p:spPr>
          <a:xfrm>
            <a:off x="6012160" y="4738515"/>
            <a:ext cx="324000" cy="324000"/>
          </a:xfrm>
          <a:prstGeom prst="rect">
            <a:avLst/>
          </a:prstGeom>
        </p:spPr>
      </p:pic>
      <p:pic>
        <p:nvPicPr>
          <p:cNvPr id="38" name="17m2 koko">
            <a:hlinkClick r:id="" action="ppaction://media"/>
            <a:extLst>
              <a:ext uri="{FF2B5EF4-FFF2-40B4-BE49-F238E27FC236}">
                <a16:creationId xmlns:a16="http://schemas.microsoft.com/office/drawing/2014/main" id="{9E5FEFF9-11A7-4B30-A324-9950CD620D98}"/>
              </a:ext>
            </a:extLst>
          </p:cNvPr>
          <p:cNvPicPr>
            <a:picLocks noChangeAspect="1"/>
          </p:cNvPicPr>
          <p:nvPr>
            <a:audioFile r:link="rId52"/>
            <p:extLst>
              <p:ext uri="{DAA4B4D4-6D71-4841-9C94-3DE7FCFB9230}">
                <p14:media xmlns:p14="http://schemas.microsoft.com/office/powerpoint/2010/main" r:embed="rId51"/>
              </p:ext>
            </p:extLst>
          </p:nvPr>
        </p:nvPicPr>
        <p:blipFill>
          <a:blip r:embed="rId74"/>
          <a:stretch>
            <a:fillRect/>
          </a:stretch>
        </p:blipFill>
        <p:spPr>
          <a:xfrm>
            <a:off x="6615098" y="4728585"/>
            <a:ext cx="324000" cy="324000"/>
          </a:xfrm>
          <a:prstGeom prst="rect">
            <a:avLst/>
          </a:prstGeom>
        </p:spPr>
      </p:pic>
      <p:pic>
        <p:nvPicPr>
          <p:cNvPr id="39" name="17n1 bolo">
            <a:hlinkClick r:id="" action="ppaction://media"/>
            <a:extLst>
              <a:ext uri="{FF2B5EF4-FFF2-40B4-BE49-F238E27FC236}">
                <a16:creationId xmlns:a16="http://schemas.microsoft.com/office/drawing/2014/main" id="{BB6784E8-28D0-407D-893E-3CF87D24D9E4}"/>
              </a:ext>
            </a:extLst>
          </p:cNvPr>
          <p:cNvPicPr>
            <a:picLocks noChangeAspect="1"/>
          </p:cNvPicPr>
          <p:nvPr>
            <a:audioFile r:link="rId54"/>
            <p:extLst>
              <p:ext uri="{DAA4B4D4-6D71-4841-9C94-3DE7FCFB9230}">
                <p14:media xmlns:p14="http://schemas.microsoft.com/office/powerpoint/2010/main" r:embed="rId53"/>
              </p:ext>
            </p:extLst>
          </p:nvPr>
        </p:nvPicPr>
        <p:blipFill>
          <a:blip r:embed="rId74"/>
          <a:stretch>
            <a:fillRect/>
          </a:stretch>
        </p:blipFill>
        <p:spPr>
          <a:xfrm>
            <a:off x="7620337" y="4728585"/>
            <a:ext cx="324000" cy="324000"/>
          </a:xfrm>
          <a:prstGeom prst="rect">
            <a:avLst/>
          </a:prstGeom>
        </p:spPr>
      </p:pic>
      <p:pic>
        <p:nvPicPr>
          <p:cNvPr id="40" name="17n2 bolo">
            <a:hlinkClick r:id="" action="ppaction://media"/>
            <a:extLst>
              <a:ext uri="{FF2B5EF4-FFF2-40B4-BE49-F238E27FC236}">
                <a16:creationId xmlns:a16="http://schemas.microsoft.com/office/drawing/2014/main" id="{B466FBE6-A6C5-4951-8B0B-9E56438670F8}"/>
              </a:ext>
            </a:extLst>
          </p:cNvPr>
          <p:cNvPicPr>
            <a:picLocks noChangeAspect="1"/>
          </p:cNvPicPr>
          <p:nvPr>
            <a:audioFile r:link="rId56"/>
            <p:extLst>
              <p:ext uri="{DAA4B4D4-6D71-4841-9C94-3DE7FCFB9230}">
                <p14:media xmlns:p14="http://schemas.microsoft.com/office/powerpoint/2010/main" r:embed="rId55"/>
              </p:ext>
            </p:extLst>
          </p:nvPr>
        </p:nvPicPr>
        <p:blipFill>
          <a:blip r:embed="rId74"/>
          <a:stretch>
            <a:fillRect/>
          </a:stretch>
        </p:blipFill>
        <p:spPr>
          <a:xfrm>
            <a:off x="8352460" y="4728585"/>
            <a:ext cx="324000" cy="324000"/>
          </a:xfrm>
          <a:prstGeom prst="rect">
            <a:avLst/>
          </a:prstGeom>
        </p:spPr>
      </p:pic>
      <p:pic>
        <p:nvPicPr>
          <p:cNvPr id="41" name="17o1 koko">
            <a:hlinkClick r:id="" action="ppaction://media"/>
            <a:extLst>
              <a:ext uri="{FF2B5EF4-FFF2-40B4-BE49-F238E27FC236}">
                <a16:creationId xmlns:a16="http://schemas.microsoft.com/office/drawing/2014/main" id="{071A345E-3F34-441E-8EA4-B3492AD0FEF9}"/>
              </a:ext>
            </a:extLst>
          </p:cNvPr>
          <p:cNvPicPr>
            <a:picLocks noChangeAspect="1"/>
          </p:cNvPicPr>
          <p:nvPr>
            <a:audioFile r:link="rId58"/>
            <p:extLst>
              <p:ext uri="{DAA4B4D4-6D71-4841-9C94-3DE7FCFB9230}">
                <p14:media xmlns:p14="http://schemas.microsoft.com/office/powerpoint/2010/main" r:embed="rId57"/>
              </p:ext>
            </p:extLst>
          </p:nvPr>
        </p:nvPicPr>
        <p:blipFill>
          <a:blip r:embed="rId74"/>
          <a:stretch>
            <a:fillRect/>
          </a:stretch>
        </p:blipFill>
        <p:spPr>
          <a:xfrm>
            <a:off x="6012160" y="5271909"/>
            <a:ext cx="324000" cy="324000"/>
          </a:xfrm>
          <a:prstGeom prst="rect">
            <a:avLst/>
          </a:prstGeom>
        </p:spPr>
      </p:pic>
      <p:pic>
        <p:nvPicPr>
          <p:cNvPr id="42" name="17o2 koko">
            <a:hlinkClick r:id="" action="ppaction://media"/>
            <a:extLst>
              <a:ext uri="{FF2B5EF4-FFF2-40B4-BE49-F238E27FC236}">
                <a16:creationId xmlns:a16="http://schemas.microsoft.com/office/drawing/2014/main" id="{9CCE0E90-ED37-4528-9350-1DF2CD0E82FD}"/>
              </a:ext>
            </a:extLst>
          </p:cNvPr>
          <p:cNvPicPr>
            <a:picLocks noChangeAspect="1"/>
          </p:cNvPicPr>
          <p:nvPr>
            <a:audioFile r:link="rId60"/>
            <p:extLst>
              <p:ext uri="{DAA4B4D4-6D71-4841-9C94-3DE7FCFB9230}">
                <p14:media xmlns:p14="http://schemas.microsoft.com/office/powerpoint/2010/main" r:embed="rId59"/>
              </p:ext>
            </p:extLst>
          </p:nvPr>
        </p:nvPicPr>
        <p:blipFill>
          <a:blip r:embed="rId74"/>
          <a:stretch>
            <a:fillRect/>
          </a:stretch>
        </p:blipFill>
        <p:spPr>
          <a:xfrm>
            <a:off x="6631424" y="5271909"/>
            <a:ext cx="324000" cy="324000"/>
          </a:xfrm>
          <a:prstGeom prst="rect">
            <a:avLst/>
          </a:prstGeom>
        </p:spPr>
      </p:pic>
      <p:pic>
        <p:nvPicPr>
          <p:cNvPr id="43" name="17p1 sekolo">
            <a:hlinkClick r:id="" action="ppaction://media"/>
            <a:extLst>
              <a:ext uri="{FF2B5EF4-FFF2-40B4-BE49-F238E27FC236}">
                <a16:creationId xmlns:a16="http://schemas.microsoft.com/office/drawing/2014/main" id="{8036CD55-9827-4B27-B00A-050F13FC3D41}"/>
              </a:ext>
            </a:extLst>
          </p:cNvPr>
          <p:cNvPicPr>
            <a:picLocks noChangeAspect="1"/>
          </p:cNvPicPr>
          <p:nvPr>
            <a:audioFile r:link="rId62"/>
            <p:extLst>
              <p:ext uri="{DAA4B4D4-6D71-4841-9C94-3DE7FCFB9230}">
                <p14:media xmlns:p14="http://schemas.microsoft.com/office/powerpoint/2010/main" r:embed="rId61"/>
              </p:ext>
            </p:extLst>
          </p:nvPr>
        </p:nvPicPr>
        <p:blipFill>
          <a:blip r:embed="rId74"/>
          <a:stretch>
            <a:fillRect/>
          </a:stretch>
        </p:blipFill>
        <p:spPr>
          <a:xfrm>
            <a:off x="7636663" y="5271909"/>
            <a:ext cx="324000" cy="324000"/>
          </a:xfrm>
          <a:prstGeom prst="rect">
            <a:avLst/>
          </a:prstGeom>
        </p:spPr>
      </p:pic>
      <p:pic>
        <p:nvPicPr>
          <p:cNvPr id="44" name="17p2 sekolo">
            <a:hlinkClick r:id="" action="ppaction://media"/>
            <a:extLst>
              <a:ext uri="{FF2B5EF4-FFF2-40B4-BE49-F238E27FC236}">
                <a16:creationId xmlns:a16="http://schemas.microsoft.com/office/drawing/2014/main" id="{ACBA90C4-8B84-459B-A2F4-76D1A1DEF64A}"/>
              </a:ext>
            </a:extLst>
          </p:cNvPr>
          <p:cNvPicPr>
            <a:picLocks noChangeAspect="1"/>
          </p:cNvPicPr>
          <p:nvPr>
            <a:audioFile r:link="rId64"/>
            <p:extLst>
              <p:ext uri="{DAA4B4D4-6D71-4841-9C94-3DE7FCFB9230}">
                <p14:media xmlns:p14="http://schemas.microsoft.com/office/powerpoint/2010/main" r:embed="rId63"/>
              </p:ext>
            </p:extLst>
          </p:nvPr>
        </p:nvPicPr>
        <p:blipFill>
          <a:blip r:embed="rId74"/>
          <a:stretch>
            <a:fillRect/>
          </a:stretch>
        </p:blipFill>
        <p:spPr>
          <a:xfrm>
            <a:off x="8352460" y="5271909"/>
            <a:ext cx="324000" cy="324000"/>
          </a:xfrm>
          <a:prstGeom prst="rect">
            <a:avLst/>
          </a:prstGeom>
        </p:spPr>
      </p:pic>
      <p:pic>
        <p:nvPicPr>
          <p:cNvPr id="45" name="17q1 lekôkô">
            <a:hlinkClick r:id="" action="ppaction://media"/>
            <a:extLst>
              <a:ext uri="{FF2B5EF4-FFF2-40B4-BE49-F238E27FC236}">
                <a16:creationId xmlns:a16="http://schemas.microsoft.com/office/drawing/2014/main" id="{9A9F31DD-0F27-45CD-A986-36614D4F4D87}"/>
              </a:ext>
            </a:extLst>
          </p:cNvPr>
          <p:cNvPicPr>
            <a:picLocks noChangeAspect="1"/>
          </p:cNvPicPr>
          <p:nvPr>
            <a:audioFile r:link="rId66"/>
            <p:extLst>
              <p:ext uri="{DAA4B4D4-6D71-4841-9C94-3DE7FCFB9230}">
                <p14:media xmlns:p14="http://schemas.microsoft.com/office/powerpoint/2010/main" r:embed="rId65"/>
              </p:ext>
            </p:extLst>
          </p:nvPr>
        </p:nvPicPr>
        <p:blipFill>
          <a:blip r:embed="rId74"/>
          <a:stretch>
            <a:fillRect/>
          </a:stretch>
        </p:blipFill>
        <p:spPr>
          <a:xfrm>
            <a:off x="6012160" y="5805300"/>
            <a:ext cx="324000" cy="324000"/>
          </a:xfrm>
          <a:prstGeom prst="rect">
            <a:avLst/>
          </a:prstGeom>
        </p:spPr>
      </p:pic>
      <p:pic>
        <p:nvPicPr>
          <p:cNvPr id="46" name="17q2 lekôkô">
            <a:hlinkClick r:id="" action="ppaction://media"/>
            <a:extLst>
              <a:ext uri="{FF2B5EF4-FFF2-40B4-BE49-F238E27FC236}">
                <a16:creationId xmlns:a16="http://schemas.microsoft.com/office/drawing/2014/main" id="{0EDFF981-7591-41E6-A055-42656F4098DD}"/>
              </a:ext>
            </a:extLst>
          </p:cNvPr>
          <p:cNvPicPr>
            <a:picLocks noChangeAspect="1"/>
          </p:cNvPicPr>
          <p:nvPr>
            <a:audioFile r:link="rId68"/>
            <p:extLst>
              <p:ext uri="{DAA4B4D4-6D71-4841-9C94-3DE7FCFB9230}">
                <p14:media xmlns:p14="http://schemas.microsoft.com/office/powerpoint/2010/main" r:embed="rId67"/>
              </p:ext>
            </p:extLst>
          </p:nvPr>
        </p:nvPicPr>
        <p:blipFill>
          <a:blip r:embed="rId74"/>
          <a:stretch>
            <a:fillRect/>
          </a:stretch>
        </p:blipFill>
        <p:spPr>
          <a:xfrm>
            <a:off x="6610333" y="5814992"/>
            <a:ext cx="324000" cy="324000"/>
          </a:xfrm>
          <a:prstGeom prst="rect">
            <a:avLst/>
          </a:prstGeom>
        </p:spPr>
      </p:pic>
      <p:pic>
        <p:nvPicPr>
          <p:cNvPr id="47" name="17r1 thôlô">
            <a:hlinkClick r:id="" action="ppaction://media"/>
            <a:extLst>
              <a:ext uri="{FF2B5EF4-FFF2-40B4-BE49-F238E27FC236}">
                <a16:creationId xmlns:a16="http://schemas.microsoft.com/office/drawing/2014/main" id="{DBC8CEAB-E3CF-460B-A317-23C285BB2002}"/>
              </a:ext>
            </a:extLst>
          </p:cNvPr>
          <p:cNvPicPr>
            <a:picLocks noChangeAspect="1"/>
          </p:cNvPicPr>
          <p:nvPr>
            <a:audioFile r:link="rId70"/>
            <p:extLst>
              <p:ext uri="{DAA4B4D4-6D71-4841-9C94-3DE7FCFB9230}">
                <p14:media xmlns:p14="http://schemas.microsoft.com/office/powerpoint/2010/main" r:embed="rId69"/>
              </p:ext>
            </p:extLst>
          </p:nvPr>
        </p:nvPicPr>
        <p:blipFill>
          <a:blip r:embed="rId74"/>
          <a:stretch>
            <a:fillRect/>
          </a:stretch>
        </p:blipFill>
        <p:spPr>
          <a:xfrm>
            <a:off x="7615572" y="5814992"/>
            <a:ext cx="324000" cy="324000"/>
          </a:xfrm>
          <a:prstGeom prst="rect">
            <a:avLst/>
          </a:prstGeom>
        </p:spPr>
      </p:pic>
      <p:pic>
        <p:nvPicPr>
          <p:cNvPr id="48" name="17r2 thôlô">
            <a:hlinkClick r:id="" action="ppaction://media"/>
            <a:extLst>
              <a:ext uri="{FF2B5EF4-FFF2-40B4-BE49-F238E27FC236}">
                <a16:creationId xmlns:a16="http://schemas.microsoft.com/office/drawing/2014/main" id="{1427E60F-8A72-48A9-98DA-39B043BAD100}"/>
              </a:ext>
            </a:extLst>
          </p:cNvPr>
          <p:cNvPicPr>
            <a:picLocks noChangeAspect="1"/>
          </p:cNvPicPr>
          <p:nvPr>
            <a:audioFile r:link="rId72"/>
            <p:extLst>
              <p:ext uri="{DAA4B4D4-6D71-4841-9C94-3DE7FCFB9230}">
                <p14:media xmlns:p14="http://schemas.microsoft.com/office/powerpoint/2010/main" r:embed="rId71"/>
              </p:ext>
            </p:extLst>
          </p:nvPr>
        </p:nvPicPr>
        <p:blipFill>
          <a:blip r:embed="rId74"/>
          <a:stretch>
            <a:fillRect/>
          </a:stretch>
        </p:blipFill>
        <p:spPr>
          <a:xfrm>
            <a:off x="8352460" y="5814992"/>
            <a:ext cx="324000" cy="324000"/>
          </a:xfrm>
          <a:prstGeom prst="rect">
            <a:avLst/>
          </a:prstGeom>
        </p:spPr>
      </p:pic>
      <p:sp>
        <p:nvSpPr>
          <p:cNvPr id="49" name="Inhaltsplatzhalter 3">
            <a:extLst>
              <a:ext uri="{FF2B5EF4-FFF2-40B4-BE49-F238E27FC236}">
                <a16:creationId xmlns:a16="http://schemas.microsoft.com/office/drawing/2014/main" id="{BE0BBB6F-09F2-4A87-AAC2-F99725D2FB7D}"/>
              </a:ext>
            </a:extLst>
          </p:cNvPr>
          <p:cNvSpPr txBox="1">
            <a:spLocks/>
          </p:cNvSpPr>
          <p:nvPr/>
        </p:nvSpPr>
        <p:spPr bwMode="auto">
          <a:xfrm>
            <a:off x="5964470" y="1075443"/>
            <a:ext cx="2928010" cy="2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200"/>
              </a:spcAft>
            </a:pPr>
            <a:r>
              <a:rPr lang="de-DE" sz="1200" u="sng" kern="0"/>
              <a:t>ex.1		vowel</a:t>
            </a:r>
            <a:r>
              <a:rPr lang="de-DE" sz="1200" kern="0"/>
              <a:t>			  </a:t>
            </a:r>
            <a:r>
              <a:rPr lang="de-DE" sz="1200" u="sng" kern="0"/>
              <a:t>ex.2		  vowel </a:t>
            </a:r>
            <a:endParaRPr lang="az-Latn-AZ" sz="1200" u="sng" kern="0"/>
          </a:p>
          <a:p>
            <a:pPr>
              <a:spcAft>
                <a:spcPts val="0"/>
              </a:spcAft>
            </a:pPr>
            <a:r>
              <a:rPr lang="az-Latn-AZ" sz="1600" kern="0"/>
              <a:t>		</a:t>
            </a:r>
            <a:endParaRPr lang="de-DE" sz="1600" kern="0"/>
          </a:p>
          <a:p>
            <a:pPr>
              <a:spcAft>
                <a:spcPts val="0"/>
              </a:spcAft>
            </a:pPr>
            <a:r>
              <a:rPr lang="az-Latn-AZ" sz="1600" b="1" kern="0"/>
              <a:t> </a:t>
            </a:r>
            <a:endParaRPr lang="de-DE" sz="1600" kern="0">
              <a:solidFill>
                <a:srgbClr val="0033CC"/>
              </a:solidFill>
            </a:endParaRPr>
          </a:p>
        </p:txBody>
      </p:sp>
    </p:spTree>
    <p:extLst>
      <p:ext uri="{BB962C8B-B14F-4D97-AF65-F5344CB8AC3E}">
        <p14:creationId xmlns:p14="http://schemas.microsoft.com/office/powerpoint/2010/main" val="30420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5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80"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76"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17" fill="hold"/>
                                        <p:tgtEl>
                                          <p:spTgt spid="2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48" fill="hold"/>
                                        <p:tgtEl>
                                          <p:spTgt spid="23"/>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62" fill="hold"/>
                                        <p:tgtEl>
                                          <p:spTgt spid="25"/>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35" fill="hold"/>
                                        <p:tgtEl>
                                          <p:spTgt spid="27"/>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235" fill="hold"/>
                                        <p:tgtEl>
                                          <p:spTgt spid="29"/>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465" fill="hold"/>
                                        <p:tgtEl>
                                          <p:spTgt spid="31"/>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179"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17" fill="hold"/>
                                        <p:tgtEl>
                                          <p:spTgt spid="35"/>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924" fill="hold"/>
                                        <p:tgtEl>
                                          <p:spTgt spid="37"/>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01" fill="hold"/>
                                        <p:tgtEl>
                                          <p:spTgt spid="39"/>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970" fill="hold"/>
                                        <p:tgtEl>
                                          <p:spTgt spid="41"/>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301" fill="hold"/>
                                        <p:tgtEl>
                                          <p:spTgt spid="43"/>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385" fill="hold"/>
                                        <p:tgtEl>
                                          <p:spTgt spid="45"/>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06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9"/>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1"/>
                </p:tgtEl>
              </p:cMediaNode>
            </p:audio>
            <p:audio>
              <p:cMediaNode vol="80000">
                <p:cTn id="80" fill="hold" display="0">
                  <p:stCondLst>
                    <p:cond delay="indefinite"/>
                  </p:stCondLst>
                  <p:endCondLst>
                    <p:cond evt="onStopAudio" delay="0">
                      <p:tgtEl>
                        <p:sldTgt/>
                      </p:tgtEl>
                    </p:cond>
                  </p:endCondLst>
                </p:cTn>
                <p:tgtEl>
                  <p:spTgt spid="12"/>
                </p:tgtEl>
              </p:cMediaNode>
            </p:audio>
            <p:audio>
              <p:cMediaNode vol="80000">
                <p:cTn id="81" fill="hold" display="0">
                  <p:stCondLst>
                    <p:cond delay="indefinite"/>
                  </p:stCondLst>
                  <p:endCondLst>
                    <p:cond evt="onStopAudio" delay="0">
                      <p:tgtEl>
                        <p:sldTgt/>
                      </p:tgtEl>
                    </p:cond>
                  </p:endCondLst>
                </p:cTn>
                <p:tgtEl>
                  <p:spTgt spid="14"/>
                </p:tgtEl>
              </p:cMediaNode>
            </p:audio>
            <p:audio>
              <p:cMediaNode vol="80000">
                <p:cTn id="82" fill="hold" display="0">
                  <p:stCondLst>
                    <p:cond delay="indefinite"/>
                  </p:stCondLst>
                  <p:endCondLst>
                    <p:cond evt="onStopAudio" delay="0">
                      <p:tgtEl>
                        <p:sldTgt/>
                      </p:tgtEl>
                    </p:cond>
                  </p:endCondLst>
                </p:cTn>
                <p:tgtEl>
                  <p:spTgt spid="15"/>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audio>
              <p:cMediaNode vol="80000">
                <p:cTn id="87" fill="hold" display="0">
                  <p:stCondLst>
                    <p:cond delay="indefinite"/>
                  </p:stCondLst>
                  <p:endCondLst>
                    <p:cond evt="onStopAudio" delay="0">
                      <p:tgtEl>
                        <p:sldTgt/>
                      </p:tgtEl>
                    </p:cond>
                  </p:endCondLst>
                </p:cTn>
                <p:tgtEl>
                  <p:spTgt spid="25"/>
                </p:tgtEl>
              </p:cMediaNode>
            </p:audio>
            <p:audio>
              <p:cMediaNode vol="80000">
                <p:cTn id="88" fill="hold" display="0">
                  <p:stCondLst>
                    <p:cond delay="indefinite"/>
                  </p:stCondLst>
                  <p:endCondLst>
                    <p:cond evt="onStopAudio" delay="0">
                      <p:tgtEl>
                        <p:sldTgt/>
                      </p:tgtEl>
                    </p:cond>
                  </p:endCondLst>
                </p:cTn>
                <p:tgtEl>
                  <p:spTgt spid="26"/>
                </p:tgtEl>
              </p:cMediaNode>
            </p:audio>
            <p:audio>
              <p:cMediaNode vol="80000">
                <p:cTn id="89" fill="hold" display="0">
                  <p:stCondLst>
                    <p:cond delay="indefinite"/>
                  </p:stCondLst>
                  <p:endCondLst>
                    <p:cond evt="onStopAudio" delay="0">
                      <p:tgtEl>
                        <p:sldTgt/>
                      </p:tgtEl>
                    </p:cond>
                  </p:endCondLst>
                </p:cTn>
                <p:tgtEl>
                  <p:spTgt spid="27"/>
                </p:tgtEl>
              </p:cMediaNode>
            </p:audio>
            <p:audio>
              <p:cMediaNode vol="80000">
                <p:cTn id="90" fill="hold" display="0">
                  <p:stCondLst>
                    <p:cond delay="indefinite"/>
                  </p:stCondLst>
                  <p:endCondLst>
                    <p:cond evt="onStopAudio" delay="0">
                      <p:tgtEl>
                        <p:sldTgt/>
                      </p:tgtEl>
                    </p:cond>
                  </p:endCondLst>
                </p:cTn>
                <p:tgtEl>
                  <p:spTgt spid="28"/>
                </p:tgtEl>
              </p:cMediaNode>
            </p:audio>
            <p:audio>
              <p:cMediaNode vol="80000">
                <p:cTn id="91" fill="hold" display="0">
                  <p:stCondLst>
                    <p:cond delay="indefinite"/>
                  </p:stCondLst>
                  <p:endCondLst>
                    <p:cond evt="onStopAudio" delay="0">
                      <p:tgtEl>
                        <p:sldTgt/>
                      </p:tgtEl>
                    </p:cond>
                  </p:endCondLst>
                </p:cTn>
                <p:tgtEl>
                  <p:spTgt spid="29"/>
                </p:tgtEl>
              </p:cMediaNode>
            </p:audio>
            <p:audio>
              <p:cMediaNode vol="80000">
                <p:cTn id="92" fill="hold" display="0">
                  <p:stCondLst>
                    <p:cond delay="indefinite"/>
                  </p:stCondLst>
                  <p:endCondLst>
                    <p:cond evt="onStopAudio" delay="0">
                      <p:tgtEl>
                        <p:sldTgt/>
                      </p:tgtEl>
                    </p:cond>
                  </p:endCondLst>
                </p:cTn>
                <p:tgtEl>
                  <p:spTgt spid="30"/>
                </p:tgtEl>
              </p:cMediaNode>
            </p:audio>
            <p:audio>
              <p:cMediaNode vol="80000">
                <p:cTn id="93" fill="hold" display="0">
                  <p:stCondLst>
                    <p:cond delay="indefinite"/>
                  </p:stCondLst>
                  <p:endCondLst>
                    <p:cond evt="onStopAudio" delay="0">
                      <p:tgtEl>
                        <p:sldTgt/>
                      </p:tgtEl>
                    </p:cond>
                  </p:endCondLst>
                </p:cTn>
                <p:tgtEl>
                  <p:spTgt spid="31"/>
                </p:tgtEl>
              </p:cMediaNode>
            </p:audio>
            <p:audio>
              <p:cMediaNode vol="80000">
                <p:cTn id="94" fill="hold" display="0">
                  <p:stCondLst>
                    <p:cond delay="indefinite"/>
                  </p:stCondLst>
                  <p:endCondLst>
                    <p:cond evt="onStopAudio" delay="0">
                      <p:tgtEl>
                        <p:sldTgt/>
                      </p:tgtEl>
                    </p:cond>
                  </p:endCondLst>
                </p:cTn>
                <p:tgtEl>
                  <p:spTgt spid="32"/>
                </p:tgtEl>
              </p:cMediaNode>
            </p:audio>
            <p:audio>
              <p:cMediaNode vol="80000">
                <p:cTn id="95" fill="hold" display="0">
                  <p:stCondLst>
                    <p:cond delay="indefinite"/>
                  </p:stCondLst>
                  <p:endCondLst>
                    <p:cond evt="onStopAudio" delay="0">
                      <p:tgtEl>
                        <p:sldTgt/>
                      </p:tgtEl>
                    </p:cond>
                  </p:endCondLst>
                </p:cTn>
                <p:tgtEl>
                  <p:spTgt spid="33"/>
                </p:tgtEl>
              </p:cMediaNode>
            </p:audio>
            <p:audio>
              <p:cMediaNode vol="80000">
                <p:cTn id="96" fill="hold" display="0">
                  <p:stCondLst>
                    <p:cond delay="indefinite"/>
                  </p:stCondLst>
                  <p:endCondLst>
                    <p:cond evt="onStopAudio" delay="0">
                      <p:tgtEl>
                        <p:sldTgt/>
                      </p:tgtEl>
                    </p:cond>
                  </p:endCondLst>
                </p:cTn>
                <p:tgtEl>
                  <p:spTgt spid="34"/>
                </p:tgtEl>
              </p:cMediaNode>
            </p:audio>
            <p:audio>
              <p:cMediaNode vol="80000">
                <p:cTn id="97" fill="hold" display="0">
                  <p:stCondLst>
                    <p:cond delay="indefinite"/>
                  </p:stCondLst>
                  <p:endCondLst>
                    <p:cond evt="onStopAudio" delay="0">
                      <p:tgtEl>
                        <p:sldTgt/>
                      </p:tgtEl>
                    </p:cond>
                  </p:endCondLst>
                </p:cTn>
                <p:tgtEl>
                  <p:spTgt spid="35"/>
                </p:tgtEl>
              </p:cMediaNode>
            </p:audio>
            <p:audio>
              <p:cMediaNode vol="80000">
                <p:cTn id="98" fill="hold" display="0">
                  <p:stCondLst>
                    <p:cond delay="indefinite"/>
                  </p:stCondLst>
                  <p:endCondLst>
                    <p:cond evt="onStopAudio" delay="0">
                      <p:tgtEl>
                        <p:sldTgt/>
                      </p:tgtEl>
                    </p:cond>
                  </p:endCondLst>
                </p:cTn>
                <p:tgtEl>
                  <p:spTgt spid="36"/>
                </p:tgtEl>
              </p:cMediaNode>
            </p:audio>
            <p:audio>
              <p:cMediaNode vol="80000">
                <p:cTn id="99" fill="hold" display="0">
                  <p:stCondLst>
                    <p:cond delay="indefinite"/>
                  </p:stCondLst>
                  <p:endCondLst>
                    <p:cond evt="onStopAudio" delay="0">
                      <p:tgtEl>
                        <p:sldTgt/>
                      </p:tgtEl>
                    </p:cond>
                  </p:endCondLst>
                </p:cTn>
                <p:tgtEl>
                  <p:spTgt spid="37"/>
                </p:tgtEl>
              </p:cMediaNode>
            </p:audio>
            <p:audio>
              <p:cMediaNode vol="80000">
                <p:cTn id="100" fill="hold" display="0">
                  <p:stCondLst>
                    <p:cond delay="indefinite"/>
                  </p:stCondLst>
                  <p:endCondLst>
                    <p:cond evt="onStopAudio" delay="0">
                      <p:tgtEl>
                        <p:sldTgt/>
                      </p:tgtEl>
                    </p:cond>
                  </p:endCondLst>
                </p:cTn>
                <p:tgtEl>
                  <p:spTgt spid="38"/>
                </p:tgtEl>
              </p:cMediaNode>
            </p:audio>
            <p:audio>
              <p:cMediaNode vol="80000">
                <p:cTn id="101" fill="hold" display="0">
                  <p:stCondLst>
                    <p:cond delay="indefinite"/>
                  </p:stCondLst>
                  <p:endCondLst>
                    <p:cond evt="onStopAudio" delay="0">
                      <p:tgtEl>
                        <p:sldTgt/>
                      </p:tgtEl>
                    </p:cond>
                  </p:endCondLst>
                </p:cTn>
                <p:tgtEl>
                  <p:spTgt spid="39"/>
                </p:tgtEl>
              </p:cMediaNode>
            </p:audio>
            <p:audio>
              <p:cMediaNode vol="80000">
                <p:cTn id="102" fill="hold" display="0">
                  <p:stCondLst>
                    <p:cond delay="indefinite"/>
                  </p:stCondLst>
                  <p:endCondLst>
                    <p:cond evt="onStopAudio" delay="0">
                      <p:tgtEl>
                        <p:sldTgt/>
                      </p:tgtEl>
                    </p:cond>
                  </p:endCondLst>
                </p:cTn>
                <p:tgtEl>
                  <p:spTgt spid="40"/>
                </p:tgtEl>
              </p:cMediaNode>
            </p:audio>
            <p:audio>
              <p:cMediaNode vol="80000">
                <p:cTn id="103" fill="hold" display="0">
                  <p:stCondLst>
                    <p:cond delay="indefinite"/>
                  </p:stCondLst>
                  <p:endCondLst>
                    <p:cond evt="onStopAudio" delay="0">
                      <p:tgtEl>
                        <p:sldTgt/>
                      </p:tgtEl>
                    </p:cond>
                  </p:endCondLst>
                </p:cTn>
                <p:tgtEl>
                  <p:spTgt spid="41"/>
                </p:tgtEl>
              </p:cMediaNode>
            </p:audio>
            <p:audio>
              <p:cMediaNode vol="80000">
                <p:cTn id="104" fill="hold" display="0">
                  <p:stCondLst>
                    <p:cond delay="indefinite"/>
                  </p:stCondLst>
                  <p:endCondLst>
                    <p:cond evt="onStopAudio" delay="0">
                      <p:tgtEl>
                        <p:sldTgt/>
                      </p:tgtEl>
                    </p:cond>
                  </p:endCondLst>
                </p:cTn>
                <p:tgtEl>
                  <p:spTgt spid="42"/>
                </p:tgtEl>
              </p:cMediaNode>
            </p:audio>
            <p:audio>
              <p:cMediaNode vol="80000">
                <p:cTn id="105" fill="hold" display="0">
                  <p:stCondLst>
                    <p:cond delay="indefinite"/>
                  </p:stCondLst>
                  <p:endCondLst>
                    <p:cond evt="onStopAudio" delay="0">
                      <p:tgtEl>
                        <p:sldTgt/>
                      </p:tgtEl>
                    </p:cond>
                  </p:endCondLst>
                </p:cTn>
                <p:tgtEl>
                  <p:spTgt spid="43"/>
                </p:tgtEl>
              </p:cMediaNode>
            </p:audio>
            <p:audio>
              <p:cMediaNode vol="80000">
                <p:cTn id="106" fill="hold" display="0">
                  <p:stCondLst>
                    <p:cond delay="indefinite"/>
                  </p:stCondLst>
                  <p:endCondLst>
                    <p:cond evt="onStopAudio" delay="0">
                      <p:tgtEl>
                        <p:sldTgt/>
                      </p:tgtEl>
                    </p:cond>
                  </p:endCondLst>
                </p:cTn>
                <p:tgtEl>
                  <p:spTgt spid="44"/>
                </p:tgtEl>
              </p:cMediaNode>
            </p:audio>
            <p:audio>
              <p:cMediaNode vol="80000">
                <p:cTn id="107" fill="hold" display="0">
                  <p:stCondLst>
                    <p:cond delay="indefinite"/>
                  </p:stCondLst>
                  <p:endCondLst>
                    <p:cond evt="onStopAudio" delay="0">
                      <p:tgtEl>
                        <p:sldTgt/>
                      </p:tgtEl>
                    </p:cond>
                  </p:endCondLst>
                </p:cTn>
                <p:tgtEl>
                  <p:spTgt spid="45"/>
                </p:tgtEl>
              </p:cMediaNode>
            </p:audio>
            <p:audio>
              <p:cMediaNode vol="80000">
                <p:cTn id="108" fill="hold" display="0">
                  <p:stCondLst>
                    <p:cond delay="indefinite"/>
                  </p:stCondLst>
                  <p:endCondLst>
                    <p:cond evt="onStopAudio" delay="0">
                      <p:tgtEl>
                        <p:sldTgt/>
                      </p:tgtEl>
                    </p:cond>
                  </p:endCondLst>
                </p:cTn>
                <p:tgtEl>
                  <p:spTgt spid="46"/>
                </p:tgtEl>
              </p:cMediaNode>
            </p:audio>
            <p:audio>
              <p:cMediaNode vol="80000">
                <p:cTn id="109" fill="hold" display="0">
                  <p:stCondLst>
                    <p:cond delay="indefinite"/>
                  </p:stCondLst>
                  <p:endCondLst>
                    <p:cond evt="onStopAudio" delay="0">
                      <p:tgtEl>
                        <p:sldTgt/>
                      </p:tgtEl>
                    </p:cond>
                  </p:endCondLst>
                </p:cTn>
                <p:tgtEl>
                  <p:spTgt spid="47"/>
                </p:tgtEl>
              </p:cMediaNode>
            </p:audio>
            <p:audio>
              <p:cMediaNode vol="80000">
                <p:cTn id="110" fill="hold" display="0">
                  <p:stCondLst>
                    <p:cond delay="indefinite"/>
                  </p:stCondLst>
                  <p:endCondLst>
                    <p:cond evt="onStopAudio" delay="0">
                      <p:tgtEl>
                        <p:sldTgt/>
                      </p:tgtEl>
                    </p:cond>
                  </p:endCondLst>
                </p:cTn>
                <p:tgtEl>
                  <p:spTgt spid="4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TJO, scatter plot F1×F2 (×F3): distributional overlaps </a:t>
            </a:r>
            <a:r>
              <a:rPr lang="az-Latn-AZ" sz="1600" i="1"/>
              <a:t>i - ɪ, ɪ - e, </a:t>
            </a:r>
            <a:r>
              <a:rPr lang="az-Latn-AZ" sz="1600"/>
              <a:t>and</a:t>
            </a:r>
            <a:r>
              <a:rPr lang="az-Latn-AZ" sz="1600" i="1"/>
              <a:t> o - ɔ</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18</a:t>
            </a:fld>
            <a:endParaRPr lang="en-US" altLang="de-DE"/>
          </a:p>
        </p:txBody>
      </p:sp>
      <p:graphicFrame>
        <p:nvGraphicFramePr>
          <p:cNvPr id="7" name="Diagramm 6">
            <a:extLst>
              <a:ext uri="{FF2B5EF4-FFF2-40B4-BE49-F238E27FC236}">
                <a16:creationId xmlns:a16="http://schemas.microsoft.com/office/drawing/2014/main" id="{44B4B9CB-E8A0-462A-9B6F-A0A375C4B403}"/>
              </a:ext>
            </a:extLst>
          </p:cNvPr>
          <p:cNvGraphicFramePr>
            <a:graphicFrameLocks noGrp="1" noChangeAspect="1"/>
          </p:cNvGraphicFramePr>
          <p:nvPr>
            <p:extLst>
              <p:ext uri="{D42A27DB-BD31-4B8C-83A1-F6EECF244321}">
                <p14:modId xmlns:p14="http://schemas.microsoft.com/office/powerpoint/2010/main" val="989865473"/>
              </p:ext>
            </p:extLst>
          </p:nvPr>
        </p:nvGraphicFramePr>
        <p:xfrm>
          <a:off x="88866" y="1376772"/>
          <a:ext cx="8299558" cy="53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4459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TJO: no overlaps for F1 trajectories of high-toned front vowels</a:t>
            </a:r>
            <a:r>
              <a:rPr lang="de-DE" sz="1600"/>
              <a:t> (</a:t>
            </a:r>
            <a:r>
              <a:rPr lang="az-Latn-AZ" sz="1600" i="1"/>
              <a:t>i </a:t>
            </a:r>
            <a:r>
              <a:rPr lang="de-DE" sz="1600" i="1"/>
              <a:t>:</a:t>
            </a:r>
            <a:r>
              <a:rPr lang="az-Latn-AZ" sz="1600" i="1"/>
              <a:t> ɪ, ɪ </a:t>
            </a:r>
            <a:r>
              <a:rPr lang="de-DE" sz="1600" i="1"/>
              <a:t>:</a:t>
            </a:r>
            <a:r>
              <a:rPr lang="az-Latn-AZ" sz="1600" i="1"/>
              <a:t> e</a:t>
            </a:r>
            <a:r>
              <a:rPr lang="de-DE" sz="1600" i="1"/>
              <a:t>, e : </a:t>
            </a:r>
            <a:r>
              <a:rPr lang="az-Latn-AZ" sz="1600" i="1"/>
              <a:t>ɛ)</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19</a:t>
            </a:fld>
            <a:endParaRPr lang="en-US" altLang="de-DE"/>
          </a:p>
        </p:txBody>
      </p:sp>
      <p:graphicFrame>
        <p:nvGraphicFramePr>
          <p:cNvPr id="7" name="Diagramm 6">
            <a:extLst>
              <a:ext uri="{FF2B5EF4-FFF2-40B4-BE49-F238E27FC236}">
                <a16:creationId xmlns:a16="http://schemas.microsoft.com/office/drawing/2014/main" id="{7D44E905-C11F-414A-8E2A-D71B4F575C71}"/>
              </a:ext>
            </a:extLst>
          </p:cNvPr>
          <p:cNvGraphicFramePr>
            <a:graphicFrameLocks noGrp="1" noChangeAspect="1"/>
          </p:cNvGraphicFramePr>
          <p:nvPr>
            <p:extLst>
              <p:ext uri="{D42A27DB-BD31-4B8C-83A1-F6EECF244321}">
                <p14:modId xmlns:p14="http://schemas.microsoft.com/office/powerpoint/2010/main" val="2181137254"/>
              </p:ext>
            </p:extLst>
          </p:nvPr>
        </p:nvGraphicFramePr>
        <p:xfrm>
          <a:off x="105172" y="1340768"/>
          <a:ext cx="8355260" cy="5400000"/>
        </p:xfrm>
        <a:graphic>
          <a:graphicData uri="http://schemas.openxmlformats.org/drawingml/2006/chart">
            <c:chart xmlns:c="http://schemas.openxmlformats.org/drawingml/2006/chart" xmlns:r="http://schemas.openxmlformats.org/officeDocument/2006/relationships" r:id="rId14"/>
          </a:graphicData>
        </a:graphic>
      </p:graphicFrame>
      <p:pic>
        <p:nvPicPr>
          <p:cNvPr id="8" name="17b1 mmidi">
            <a:hlinkClick r:id="" action="ppaction://media"/>
            <a:extLst>
              <a:ext uri="{FF2B5EF4-FFF2-40B4-BE49-F238E27FC236}">
                <a16:creationId xmlns:a16="http://schemas.microsoft.com/office/drawing/2014/main" id="{8AF6CA0A-DFC5-444E-A810-6B5B7DD3C6B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8755" y="5381819"/>
            <a:ext cx="324000" cy="324000"/>
          </a:xfrm>
          <a:prstGeom prst="rect">
            <a:avLst/>
          </a:prstGeom>
        </p:spPr>
      </p:pic>
      <p:pic>
        <p:nvPicPr>
          <p:cNvPr id="9" name="17c1 sefe">
            <a:hlinkClick r:id="" action="ppaction://media"/>
            <a:extLst>
              <a:ext uri="{FF2B5EF4-FFF2-40B4-BE49-F238E27FC236}">
                <a16:creationId xmlns:a16="http://schemas.microsoft.com/office/drawing/2014/main" id="{B7831E9B-D459-410A-B74C-09020CF340C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388755" y="4814324"/>
            <a:ext cx="324000" cy="324000"/>
          </a:xfrm>
          <a:prstGeom prst="rect">
            <a:avLst/>
          </a:prstGeom>
        </p:spPr>
      </p:pic>
      <p:pic>
        <p:nvPicPr>
          <p:cNvPr id="10" name="17e1 sele">
            <a:hlinkClick r:id="" action="ppaction://media"/>
            <a:extLst>
              <a:ext uri="{FF2B5EF4-FFF2-40B4-BE49-F238E27FC236}">
                <a16:creationId xmlns:a16="http://schemas.microsoft.com/office/drawing/2014/main" id="{09B05372-42EE-4852-9AFF-51BBD5A42A0E}"/>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388755" y="4049418"/>
            <a:ext cx="324000" cy="324000"/>
          </a:xfrm>
          <a:prstGeom prst="rect">
            <a:avLst/>
          </a:prstGeom>
        </p:spPr>
      </p:pic>
      <p:pic>
        <p:nvPicPr>
          <p:cNvPr id="11" name="17g1 sêlê">
            <a:hlinkClick r:id="" action="ppaction://media"/>
            <a:extLst>
              <a:ext uri="{FF2B5EF4-FFF2-40B4-BE49-F238E27FC236}">
                <a16:creationId xmlns:a16="http://schemas.microsoft.com/office/drawing/2014/main" id="{BAB0300E-A82C-47C3-8739-D896D952BF1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388755" y="2712939"/>
            <a:ext cx="360000" cy="360000"/>
          </a:xfrm>
          <a:prstGeom prst="rect">
            <a:avLst/>
          </a:prstGeom>
        </p:spPr>
      </p:pic>
      <p:pic>
        <p:nvPicPr>
          <p:cNvPr id="14" name="17e2 sele">
            <a:hlinkClick r:id="" action="ppaction://media"/>
            <a:extLst>
              <a:ext uri="{FF2B5EF4-FFF2-40B4-BE49-F238E27FC236}">
                <a16:creationId xmlns:a16="http://schemas.microsoft.com/office/drawing/2014/main" id="{A36A3C7B-8155-4EE8-A2D8-B7C52CE5B637}"/>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748464" y="4040768"/>
            <a:ext cx="324000" cy="324000"/>
          </a:xfrm>
          <a:prstGeom prst="rect">
            <a:avLst/>
          </a:prstGeom>
        </p:spPr>
      </p:pic>
      <p:pic>
        <p:nvPicPr>
          <p:cNvPr id="15" name="17c2 sefe">
            <a:hlinkClick r:id="" action="ppaction://media"/>
            <a:extLst>
              <a:ext uri="{FF2B5EF4-FFF2-40B4-BE49-F238E27FC236}">
                <a16:creationId xmlns:a16="http://schemas.microsoft.com/office/drawing/2014/main" id="{91D1F9B2-3811-4307-BA3C-2488A4624BED}"/>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8748755" y="4805674"/>
            <a:ext cx="324000" cy="324000"/>
          </a:xfrm>
          <a:prstGeom prst="rect">
            <a:avLst/>
          </a:prstGeom>
        </p:spPr>
      </p:pic>
    </p:spTree>
    <p:extLst>
      <p:ext uri="{BB962C8B-B14F-4D97-AF65-F5344CB8AC3E}">
        <p14:creationId xmlns:p14="http://schemas.microsoft.com/office/powerpoint/2010/main" val="3119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17"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80"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audio>
              <p:cMediaNode vol="80000">
                <p:cTn id="20" fill="hold" display="0">
                  <p:stCondLst>
                    <p:cond delay="indefinite"/>
                  </p:stCondLst>
                  <p:endCondLst>
                    <p:cond evt="onStopAudio" delay="0">
                      <p:tgtEl>
                        <p:sldTgt/>
                      </p:tgtEl>
                    </p:cond>
                  </p:endCondLst>
                </p:cTn>
                <p:tgtEl>
                  <p:spTgt spid="9"/>
                </p:tgtEl>
              </p:cMediaNode>
            </p:audio>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audio>
              <p:cMediaNode vol="80000">
                <p:cTn id="23" fill="hold" display="0">
                  <p:stCondLst>
                    <p:cond delay="indefinite"/>
                  </p:stCondLst>
                  <p:endCondLst>
                    <p:cond evt="onStopAudio" delay="0">
                      <p:tgtEl>
                        <p:sldTgt/>
                      </p:tgtEl>
                    </p:cond>
                  </p:endCondLst>
                </p:cTn>
                <p:tgtEl>
                  <p:spTgt spid="14"/>
                </p:tgtEl>
              </p:cMediaNode>
            </p:audio>
            <p:audio>
              <p:cMediaNode vol="80000">
                <p:cTn id="24"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a:xfrm>
            <a:off x="0" y="561975"/>
            <a:ext cx="9144000" cy="1210841"/>
          </a:xfrm>
        </p:spPr>
        <p:txBody>
          <a:bodyPr/>
          <a:lstStyle/>
          <a:p>
            <a:r>
              <a:rPr lang="de-DE"/>
              <a:t>The vowel system of Setswana</a:t>
            </a:r>
          </a:p>
          <a:p>
            <a:pPr marL="182563" indent="-182563">
              <a:buFont typeface="Arial" panose="020B0604020202020204" pitchFamily="34" charset="0"/>
              <a:buChar char="•"/>
            </a:pPr>
            <a:r>
              <a:rPr lang="de-DE" sz="1800"/>
              <a:t>usually analysed as as 7-vowel system </a:t>
            </a:r>
            <a:r>
              <a:rPr lang="pl-PL" sz="1800"/>
              <a:t>/i, e̝, ɛ, a, ɔ, o̝, u/ (</a:t>
            </a:r>
            <a:r>
              <a:rPr lang="de-DE" sz="1800"/>
              <a:t>Bennett et al. 2016)*</a:t>
            </a:r>
          </a:p>
          <a:p>
            <a:pPr marL="182563" indent="-182563">
              <a:buFont typeface="Arial" panose="020B0604020202020204" pitchFamily="34" charset="0"/>
              <a:buChar char="•"/>
            </a:pPr>
            <a:r>
              <a:rPr lang="de-DE" sz="1800"/>
              <a:t>based on the phonological article by Cole (1949), arguing against 9 vowels</a:t>
            </a:r>
            <a:r>
              <a:rPr lang="az-Latn-AZ" sz="1800"/>
              <a:t> (!)</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a:t>*Cf. </a:t>
            </a:r>
            <a:r>
              <a:rPr lang="fr-FR"/>
              <a:t>Cole 1955, DALL 1999, Le Roux &amp; Le Roux 2008, Otlogetswe 2017.</a:t>
            </a:r>
            <a:r>
              <a:rPr lang="az-Latn-AZ"/>
              <a:t> **Phonemic representations added here.</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a:t>
            </a:fld>
            <a:endParaRPr lang="en-US" altLang="de-DE"/>
          </a:p>
        </p:txBody>
      </p:sp>
      <p:sp>
        <p:nvSpPr>
          <p:cNvPr id="6" name="Inhaltsplatzhalter 3">
            <a:extLst>
              <a:ext uri="{FF2B5EF4-FFF2-40B4-BE49-F238E27FC236}">
                <a16:creationId xmlns:a16="http://schemas.microsoft.com/office/drawing/2014/main" id="{7A697BE9-AD74-497B-80E7-B2E012505D7B}"/>
              </a:ext>
            </a:extLst>
          </p:cNvPr>
          <p:cNvSpPr txBox="1">
            <a:spLocks/>
          </p:cNvSpPr>
          <p:nvPr/>
        </p:nvSpPr>
        <p:spPr bwMode="auto">
          <a:xfrm>
            <a:off x="0" y="1918762"/>
            <a:ext cx="2880000" cy="460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r>
              <a:rPr lang="de-DE" sz="1600" kern="0"/>
              <a:t>Cole (1955:</a:t>
            </a:r>
            <a:r>
              <a:rPr lang="az-Latn-AZ" sz="1600" kern="0"/>
              <a:t> </a:t>
            </a:r>
            <a:r>
              <a:rPr lang="de-DE" sz="1600" kern="0"/>
              <a:t>5</a:t>
            </a:r>
            <a:r>
              <a:rPr lang="az-Latn-AZ" sz="1600" kern="0"/>
              <a:t>, adapted**)</a:t>
            </a:r>
            <a:r>
              <a:rPr lang="de-DE" sz="1600" kern="0"/>
              <a:t>:</a:t>
            </a:r>
          </a:p>
          <a:p>
            <a:pPr>
              <a:spcAft>
                <a:spcPts val="0"/>
              </a:spcAft>
            </a:pPr>
            <a:r>
              <a:rPr lang="de-DE" b="1" kern="0">
                <a:solidFill>
                  <a:srgbClr val="7030A0"/>
                </a:solidFill>
              </a:rPr>
              <a:t>/i/</a:t>
            </a:r>
            <a:r>
              <a:rPr lang="de-DE" kern="0">
                <a:solidFill>
                  <a:srgbClr val="7030A0"/>
                </a:solidFill>
              </a:rPr>
              <a:t>	</a:t>
            </a:r>
            <a:r>
              <a:rPr lang="az-Latn-AZ" kern="0">
                <a:solidFill>
                  <a:srgbClr val="7030A0"/>
                </a:solidFill>
              </a:rPr>
              <a:t>	</a:t>
            </a:r>
            <a:r>
              <a:rPr lang="de-DE" kern="0">
                <a:solidFill>
                  <a:srgbClr val="7030A0"/>
                </a:solidFill>
              </a:rPr>
              <a:t>[i]</a:t>
            </a:r>
            <a:r>
              <a:rPr lang="az-Latn-AZ" kern="0">
                <a:solidFill>
                  <a:srgbClr val="7030A0"/>
                </a:solidFill>
              </a:rPr>
              <a:t>					</a:t>
            </a:r>
            <a:r>
              <a:rPr lang="az-Latn-AZ" b="1" kern="0">
                <a:solidFill>
                  <a:srgbClr val="7030A0"/>
                </a:solidFill>
              </a:rPr>
              <a:t>/u/</a:t>
            </a:r>
            <a:r>
              <a:rPr lang="az-Latn-AZ" kern="0">
                <a:solidFill>
                  <a:srgbClr val="7030A0"/>
                </a:solidFill>
              </a:rPr>
              <a:t>	[u]</a:t>
            </a:r>
          </a:p>
          <a:p>
            <a:pPr>
              <a:spcAft>
                <a:spcPts val="0"/>
              </a:spcAft>
            </a:pPr>
            <a:endParaRPr lang="de-DE" sz="1000" kern="0"/>
          </a:p>
          <a:p>
            <a:pPr>
              <a:spcAft>
                <a:spcPts val="0"/>
              </a:spcAft>
            </a:pPr>
            <a:r>
              <a:rPr lang="de-DE" b="1" kern="0">
                <a:solidFill>
                  <a:srgbClr val="0033CC"/>
                </a:solidFill>
              </a:rPr>
              <a:t>/</a:t>
            </a:r>
            <a:r>
              <a:rPr lang="az-Latn-AZ" b="1" kern="0">
                <a:solidFill>
                  <a:srgbClr val="0033CC"/>
                </a:solidFill>
              </a:rPr>
              <a:t>ɪ</a:t>
            </a:r>
            <a:r>
              <a:rPr lang="de-DE" b="1" kern="0">
                <a:solidFill>
                  <a:srgbClr val="0033CC"/>
                </a:solidFill>
              </a:rPr>
              <a:t>/</a:t>
            </a:r>
            <a:r>
              <a:rPr lang="az-Latn-AZ" b="1" kern="0">
                <a:solidFill>
                  <a:srgbClr val="0033CC"/>
                </a:solidFill>
              </a:rPr>
              <a:t>	</a:t>
            </a:r>
            <a:r>
              <a:rPr lang="de-DE" kern="0">
                <a:solidFill>
                  <a:srgbClr val="0033CC"/>
                </a:solidFill>
              </a:rPr>
              <a:t>	[ı</a:t>
            </a:r>
            <a:r>
              <a:rPr lang="az-Latn-AZ" kern="0">
                <a:solidFill>
                  <a:srgbClr val="0033CC"/>
                </a:solidFill>
              </a:rPr>
              <a:t>]					</a:t>
            </a:r>
            <a:r>
              <a:rPr lang="az-Latn-AZ" b="1" kern="0">
                <a:solidFill>
                  <a:srgbClr val="0033CC"/>
                </a:solidFill>
              </a:rPr>
              <a:t>/ʊ/</a:t>
            </a:r>
            <a:r>
              <a:rPr lang="az-Latn-AZ" kern="0">
                <a:solidFill>
                  <a:srgbClr val="0033CC"/>
                </a:solidFill>
              </a:rPr>
              <a:t>	[</a:t>
            </a:r>
            <a:r>
              <a:rPr lang="el-GR">
                <a:solidFill>
                  <a:srgbClr val="0033CC"/>
                </a:solidFill>
              </a:rPr>
              <a:t>ω</a:t>
            </a:r>
            <a:r>
              <a:rPr lang="az-Latn-AZ">
                <a:solidFill>
                  <a:srgbClr val="0033CC"/>
                </a:solidFill>
              </a:rPr>
              <a:t>]</a:t>
            </a:r>
            <a:endParaRPr lang="az-Latn-AZ" kern="0">
              <a:solidFill>
                <a:srgbClr val="0033CC"/>
              </a:solidFill>
            </a:endParaRPr>
          </a:p>
          <a:p>
            <a:pPr>
              <a:spcAft>
                <a:spcPts val="0"/>
              </a:spcAft>
            </a:pPr>
            <a:r>
              <a:rPr lang="az-Latn-AZ" kern="0">
                <a:solidFill>
                  <a:srgbClr val="0033CC"/>
                </a:solidFill>
              </a:rPr>
              <a:t> 			[ɪ]								[ʊ]</a:t>
            </a:r>
          </a:p>
          <a:p>
            <a:pPr>
              <a:spcAft>
                <a:spcPts val="0"/>
              </a:spcAft>
            </a:pPr>
            <a:endParaRPr lang="az-Latn-AZ" sz="1000" kern="0"/>
          </a:p>
          <a:p>
            <a:pPr>
              <a:spcAft>
                <a:spcPts val="0"/>
              </a:spcAft>
            </a:pPr>
            <a:r>
              <a:rPr lang="az-Latn-AZ" b="1" kern="0">
                <a:solidFill>
                  <a:srgbClr val="FF6600"/>
                </a:solidFill>
              </a:rPr>
              <a:t>/ɛ/</a:t>
            </a:r>
            <a:r>
              <a:rPr lang="az-Latn-AZ" kern="0"/>
              <a:t>	</a:t>
            </a:r>
            <a:r>
              <a:rPr lang="az-Latn-AZ" kern="0">
                <a:solidFill>
                  <a:srgbClr val="006600"/>
                </a:solidFill>
              </a:rPr>
              <a:t>[e]</a:t>
            </a:r>
            <a:r>
              <a:rPr lang="az-Latn-AZ" kern="0"/>
              <a:t>					</a:t>
            </a:r>
            <a:r>
              <a:rPr lang="az-Latn-AZ" b="1" kern="0">
                <a:solidFill>
                  <a:srgbClr val="FF6600"/>
                </a:solidFill>
              </a:rPr>
              <a:t>/ɔ/</a:t>
            </a:r>
            <a:r>
              <a:rPr lang="az-Latn-AZ" kern="0"/>
              <a:t>	</a:t>
            </a:r>
            <a:r>
              <a:rPr lang="az-Latn-AZ" kern="0">
                <a:solidFill>
                  <a:srgbClr val="006600"/>
                </a:solidFill>
              </a:rPr>
              <a:t>[o]</a:t>
            </a:r>
          </a:p>
          <a:p>
            <a:pPr>
              <a:spcAft>
                <a:spcPts val="0"/>
              </a:spcAft>
            </a:pPr>
            <a:r>
              <a:rPr lang="az-Latn-AZ" kern="0">
                <a:solidFill>
                  <a:srgbClr val="FF6600"/>
                </a:solidFill>
              </a:rPr>
              <a:t>			[ɛ]								[ɔ]</a:t>
            </a:r>
          </a:p>
          <a:p>
            <a:pPr>
              <a:spcAft>
                <a:spcPts val="0"/>
              </a:spcAft>
            </a:pPr>
            <a:endParaRPr lang="az-Latn-AZ" sz="1000" kern="0"/>
          </a:p>
          <a:p>
            <a:pPr>
              <a:spcAft>
                <a:spcPts val="0"/>
              </a:spcAft>
            </a:pPr>
            <a:r>
              <a:rPr lang="az-Latn-AZ" kern="0">
                <a:solidFill>
                  <a:srgbClr val="FF0000"/>
                </a:solidFill>
              </a:rPr>
              <a:t>					</a:t>
            </a:r>
            <a:r>
              <a:rPr lang="az-Latn-AZ" b="1" kern="0">
                <a:solidFill>
                  <a:srgbClr val="FF0000"/>
                </a:solidFill>
              </a:rPr>
              <a:t>/a/ </a:t>
            </a:r>
            <a:r>
              <a:rPr lang="az-Latn-AZ" kern="0">
                <a:solidFill>
                  <a:srgbClr val="FF0000"/>
                </a:solidFill>
              </a:rPr>
              <a:t>	[a]</a:t>
            </a:r>
          </a:p>
          <a:p>
            <a:pPr>
              <a:spcAft>
                <a:spcPts val="0"/>
              </a:spcAft>
            </a:pPr>
            <a:endParaRPr lang="az-Latn-AZ" kern="0"/>
          </a:p>
          <a:p>
            <a:pPr>
              <a:spcAft>
                <a:spcPts val="0"/>
              </a:spcAft>
            </a:pPr>
            <a:r>
              <a:rPr lang="az-Latn-AZ" sz="1600" kern="0"/>
              <a:t>→ 7 </a:t>
            </a:r>
            <a:r>
              <a:rPr lang="de-DE" sz="1600" kern="0"/>
              <a:t>orthographic </a:t>
            </a:r>
            <a:r>
              <a:rPr lang="az-Latn-AZ" sz="1600" kern="0"/>
              <a:t>symbols:</a:t>
            </a:r>
          </a:p>
          <a:p>
            <a:pPr>
              <a:spcAft>
                <a:spcPts val="0"/>
              </a:spcAft>
            </a:pPr>
            <a:r>
              <a:rPr lang="az-Latn-AZ" sz="1800" i="1" kern="0">
                <a:solidFill>
                  <a:srgbClr val="002060"/>
                </a:solidFill>
              </a:rPr>
              <a:t>		i					</a:t>
            </a:r>
            <a:r>
              <a:rPr lang="de-DE" sz="1800" i="1" kern="0">
                <a:solidFill>
                  <a:srgbClr val="002060"/>
                </a:solidFill>
              </a:rPr>
              <a:t>		</a:t>
            </a:r>
            <a:r>
              <a:rPr lang="az-Latn-AZ" sz="1800" i="1" kern="0">
                <a:solidFill>
                  <a:srgbClr val="002060"/>
                </a:solidFill>
              </a:rPr>
              <a:t>u</a:t>
            </a:r>
          </a:p>
          <a:p>
            <a:pPr>
              <a:spcAft>
                <a:spcPts val="0"/>
              </a:spcAft>
            </a:pPr>
            <a:r>
              <a:rPr lang="az-Latn-AZ" sz="1800" i="1" kern="0">
                <a:solidFill>
                  <a:srgbClr val="002060"/>
                </a:solidFill>
              </a:rPr>
              <a:t>		e					</a:t>
            </a:r>
            <a:r>
              <a:rPr lang="de-DE" sz="1800" i="1" kern="0">
                <a:solidFill>
                  <a:srgbClr val="002060"/>
                </a:solidFill>
              </a:rPr>
              <a:t>	</a:t>
            </a:r>
            <a:r>
              <a:rPr lang="az-Latn-AZ" sz="1800" i="1" kern="0">
                <a:solidFill>
                  <a:srgbClr val="002060"/>
                </a:solidFill>
              </a:rPr>
              <a:t>	o</a:t>
            </a:r>
          </a:p>
          <a:p>
            <a:pPr>
              <a:spcAft>
                <a:spcPts val="0"/>
              </a:spcAft>
            </a:pPr>
            <a:r>
              <a:rPr lang="az-Latn-AZ" sz="1800" i="1" kern="0">
                <a:solidFill>
                  <a:srgbClr val="002060"/>
                </a:solidFill>
              </a:rPr>
              <a:t>		ê					</a:t>
            </a:r>
            <a:r>
              <a:rPr lang="de-DE" sz="1800" i="1" kern="0">
                <a:solidFill>
                  <a:srgbClr val="002060"/>
                </a:solidFill>
              </a:rPr>
              <a:t>	</a:t>
            </a:r>
            <a:r>
              <a:rPr lang="az-Latn-AZ" sz="1800" i="1" kern="0">
                <a:solidFill>
                  <a:srgbClr val="002060"/>
                </a:solidFill>
              </a:rPr>
              <a:t>	ô</a:t>
            </a:r>
          </a:p>
          <a:p>
            <a:pPr>
              <a:spcAft>
                <a:spcPts val="0"/>
              </a:spcAft>
            </a:pPr>
            <a:r>
              <a:rPr lang="az-Latn-AZ" sz="1800" i="1" kern="0">
                <a:solidFill>
                  <a:srgbClr val="002060"/>
                </a:solidFill>
              </a:rPr>
              <a:t>					a</a:t>
            </a:r>
            <a:endParaRPr lang="de-DE" sz="1800" i="1" kern="0">
              <a:solidFill>
                <a:srgbClr val="002060"/>
              </a:solidFill>
            </a:endParaRPr>
          </a:p>
        </p:txBody>
      </p:sp>
      <p:sp>
        <p:nvSpPr>
          <p:cNvPr id="7" name="Inhaltsplatzhalter 3">
            <a:extLst>
              <a:ext uri="{FF2B5EF4-FFF2-40B4-BE49-F238E27FC236}">
                <a16:creationId xmlns:a16="http://schemas.microsoft.com/office/drawing/2014/main" id="{3B6FFDB0-EB27-45AD-AFED-9BF159E7F1AF}"/>
              </a:ext>
            </a:extLst>
          </p:cNvPr>
          <p:cNvSpPr txBox="1">
            <a:spLocks/>
          </p:cNvSpPr>
          <p:nvPr/>
        </p:nvSpPr>
        <p:spPr bwMode="auto">
          <a:xfrm>
            <a:off x="3131840" y="1918762"/>
            <a:ext cx="2880000" cy="105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0"/>
              </a:spcAft>
            </a:pPr>
            <a:r>
              <a:rPr lang="az-Latn-AZ" sz="1600" kern="0"/>
              <a:t>Le Roux &amp; Le Roux </a:t>
            </a:r>
            <a:r>
              <a:rPr lang="de-DE" sz="1600" kern="0"/>
              <a:t>(</a:t>
            </a:r>
            <a:r>
              <a:rPr lang="az-Latn-AZ" sz="1600" kern="0"/>
              <a:t>2008: 170</a:t>
            </a:r>
            <a:r>
              <a:rPr lang="de-DE" sz="1600" kern="0"/>
              <a:t>):</a:t>
            </a:r>
            <a:endParaRPr lang="az-Latn-AZ" sz="1600" kern="0"/>
          </a:p>
          <a:p>
            <a:pPr>
              <a:spcAft>
                <a:spcPts val="0"/>
              </a:spcAft>
            </a:pPr>
            <a:r>
              <a:rPr lang="az-Latn-AZ" sz="1600" kern="0"/>
              <a:t>Vowel chart for the basic vowels of Setswana</a:t>
            </a:r>
            <a:endParaRPr lang="de-DE" sz="1600" kern="0"/>
          </a:p>
          <a:p>
            <a:pPr>
              <a:spcAft>
                <a:spcPts val="0"/>
              </a:spcAft>
            </a:pPr>
            <a:r>
              <a:rPr lang="az-Latn-AZ" b="1" kern="0"/>
              <a:t> </a:t>
            </a:r>
            <a:endParaRPr lang="de-DE" sz="1800" kern="0">
              <a:solidFill>
                <a:srgbClr val="0033CC"/>
              </a:solidFill>
            </a:endParaRPr>
          </a:p>
        </p:txBody>
      </p:sp>
      <p:pic>
        <p:nvPicPr>
          <p:cNvPr id="8" name="Grafik 7">
            <a:extLst>
              <a:ext uri="{FF2B5EF4-FFF2-40B4-BE49-F238E27FC236}">
                <a16:creationId xmlns:a16="http://schemas.microsoft.com/office/drawing/2014/main" id="{F6C2EBE0-7D4A-4EC3-BEBD-80B95403565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
                    </a14:imgEffect>
                  </a14:imgLayer>
                </a14:imgProps>
              </a:ext>
            </a:extLst>
          </a:blip>
          <a:stretch>
            <a:fillRect/>
          </a:stretch>
        </p:blipFill>
        <p:spPr>
          <a:xfrm>
            <a:off x="3059832" y="3065528"/>
            <a:ext cx="2880000" cy="2309156"/>
          </a:xfrm>
          <a:prstGeom prst="rect">
            <a:avLst/>
          </a:prstGeom>
          <a:solidFill>
            <a:schemeClr val="accent1"/>
          </a:solidFill>
        </p:spPr>
      </p:pic>
      <p:sp>
        <p:nvSpPr>
          <p:cNvPr id="9" name="Inhaltsplatzhalter 3">
            <a:extLst>
              <a:ext uri="{FF2B5EF4-FFF2-40B4-BE49-F238E27FC236}">
                <a16:creationId xmlns:a16="http://schemas.microsoft.com/office/drawing/2014/main" id="{DDBF0947-6D3F-49F4-89B8-89080CE9F967}"/>
              </a:ext>
            </a:extLst>
          </p:cNvPr>
          <p:cNvSpPr txBox="1">
            <a:spLocks/>
          </p:cNvSpPr>
          <p:nvPr/>
        </p:nvSpPr>
        <p:spPr bwMode="auto">
          <a:xfrm>
            <a:off x="6156496" y="1918762"/>
            <a:ext cx="2880000" cy="105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0"/>
              </a:spcAft>
            </a:pPr>
            <a:r>
              <a:rPr lang="az-Latn-AZ" sz="1600" kern="0"/>
              <a:t>Bennett et al. (2016: 242): Seven contrastive vowels</a:t>
            </a:r>
          </a:p>
          <a:p>
            <a:pPr>
              <a:spcAft>
                <a:spcPts val="0"/>
              </a:spcAft>
            </a:pPr>
            <a:r>
              <a:rPr lang="az-Latn-AZ" b="1" kern="0"/>
              <a:t> </a:t>
            </a:r>
            <a:endParaRPr lang="de-DE" sz="1800" kern="0">
              <a:solidFill>
                <a:srgbClr val="0033CC"/>
              </a:solidFill>
            </a:endParaRPr>
          </a:p>
        </p:txBody>
      </p:sp>
      <p:pic>
        <p:nvPicPr>
          <p:cNvPr id="10" name="Grafik 9">
            <a:extLst>
              <a:ext uri="{FF2B5EF4-FFF2-40B4-BE49-F238E27FC236}">
                <a16:creationId xmlns:a16="http://schemas.microsoft.com/office/drawing/2014/main" id="{C719E3DB-6EF0-45D2-8FD1-35F7AD7CF2E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
                    </a14:imgEffect>
                  </a14:imgLayer>
                </a14:imgProps>
              </a:ext>
            </a:extLst>
          </a:blip>
          <a:stretch>
            <a:fillRect/>
          </a:stretch>
        </p:blipFill>
        <p:spPr>
          <a:xfrm>
            <a:off x="6156496" y="3065528"/>
            <a:ext cx="2880000" cy="2586667"/>
          </a:xfrm>
          <a:prstGeom prst="rect">
            <a:avLst/>
          </a:prstGeom>
        </p:spPr>
      </p:pic>
    </p:spTree>
    <p:extLst>
      <p:ext uri="{BB962C8B-B14F-4D97-AF65-F5344CB8AC3E}">
        <p14:creationId xmlns:p14="http://schemas.microsoft.com/office/powerpoint/2010/main" val="91745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DM: similar F1 trajectories of high-toned front vowels</a:t>
            </a:r>
            <a:r>
              <a:rPr lang="de-DE" sz="1600"/>
              <a:t> (</a:t>
            </a:r>
            <a:r>
              <a:rPr lang="az-Latn-AZ" sz="1600" i="1"/>
              <a:t>i </a:t>
            </a:r>
            <a:r>
              <a:rPr lang="de-DE" sz="1600" i="1"/>
              <a:t>:</a:t>
            </a:r>
            <a:r>
              <a:rPr lang="az-Latn-AZ" sz="1600" i="1"/>
              <a:t> ɪ, ɪ </a:t>
            </a:r>
            <a:r>
              <a:rPr lang="de-DE" sz="1600" i="1"/>
              <a:t>:</a:t>
            </a:r>
            <a:r>
              <a:rPr lang="az-Latn-AZ" sz="1600" i="1"/>
              <a:t> e</a:t>
            </a:r>
            <a:r>
              <a:rPr lang="de-DE" sz="1600" i="1"/>
              <a:t>, e : </a:t>
            </a:r>
            <a:r>
              <a:rPr lang="az-Latn-AZ" sz="1600" i="1"/>
              <a:t>ɛ)</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20</a:t>
            </a:fld>
            <a:endParaRPr lang="en-US" altLang="de-DE"/>
          </a:p>
        </p:txBody>
      </p:sp>
      <p:graphicFrame>
        <p:nvGraphicFramePr>
          <p:cNvPr id="9" name="Diagramm 8">
            <a:extLst>
              <a:ext uri="{FF2B5EF4-FFF2-40B4-BE49-F238E27FC236}">
                <a16:creationId xmlns:a16="http://schemas.microsoft.com/office/drawing/2014/main" id="{867B7626-13F3-469A-9653-BE9606DB80A8}"/>
              </a:ext>
            </a:extLst>
          </p:cNvPr>
          <p:cNvGraphicFramePr>
            <a:graphicFrameLocks noGrp="1" noChangeAspect="1"/>
          </p:cNvGraphicFramePr>
          <p:nvPr>
            <p:extLst>
              <p:ext uri="{D42A27DB-BD31-4B8C-83A1-F6EECF244321}">
                <p14:modId xmlns:p14="http://schemas.microsoft.com/office/powerpoint/2010/main" val="2567098321"/>
              </p:ext>
            </p:extLst>
          </p:nvPr>
        </p:nvGraphicFramePr>
        <p:xfrm>
          <a:off x="111092" y="1340768"/>
          <a:ext cx="8349340" cy="5400000"/>
        </p:xfrm>
        <a:graphic>
          <a:graphicData uri="http://schemas.openxmlformats.org/drawingml/2006/chart">
            <c:chart xmlns:c="http://schemas.openxmlformats.org/drawingml/2006/chart" xmlns:r="http://schemas.openxmlformats.org/officeDocument/2006/relationships" r:id="rId18"/>
          </a:graphicData>
        </a:graphic>
      </p:graphicFrame>
      <p:pic>
        <p:nvPicPr>
          <p:cNvPr id="6" name="20a sêlê (speaker DM)">
            <a:hlinkClick r:id="" action="ppaction://media"/>
            <a:extLst>
              <a:ext uri="{FF2B5EF4-FFF2-40B4-BE49-F238E27FC236}">
                <a16:creationId xmlns:a16="http://schemas.microsoft.com/office/drawing/2014/main" id="{79AA50FA-D6C5-4F92-B0DE-61AD38BC04BD}"/>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299314" y="2813528"/>
            <a:ext cx="360000" cy="360000"/>
          </a:xfrm>
          <a:prstGeom prst="rect">
            <a:avLst/>
          </a:prstGeom>
        </p:spPr>
      </p:pic>
      <p:pic>
        <p:nvPicPr>
          <p:cNvPr id="7" name="20b tshêlê">
            <a:hlinkClick r:id="" action="ppaction://media"/>
            <a:extLst>
              <a:ext uri="{FF2B5EF4-FFF2-40B4-BE49-F238E27FC236}">
                <a16:creationId xmlns:a16="http://schemas.microsoft.com/office/drawing/2014/main" id="{9A21C809-B836-4962-AF1F-5871B0DD09A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299314" y="3212976"/>
            <a:ext cx="360000" cy="360000"/>
          </a:xfrm>
          <a:prstGeom prst="rect">
            <a:avLst/>
          </a:prstGeom>
        </p:spPr>
      </p:pic>
      <p:pic>
        <p:nvPicPr>
          <p:cNvPr id="8" name="20c tsele">
            <a:hlinkClick r:id="" action="ppaction://media"/>
            <a:extLst>
              <a:ext uri="{FF2B5EF4-FFF2-40B4-BE49-F238E27FC236}">
                <a16:creationId xmlns:a16="http://schemas.microsoft.com/office/drawing/2014/main" id="{F1465F25-2CB7-4823-AD43-B7A1B9F664F8}"/>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299314" y="4068485"/>
            <a:ext cx="360000" cy="360000"/>
          </a:xfrm>
          <a:prstGeom prst="rect">
            <a:avLst/>
          </a:prstGeom>
        </p:spPr>
      </p:pic>
      <p:pic>
        <p:nvPicPr>
          <p:cNvPr id="10" name="20d sele">
            <a:hlinkClick r:id="" action="ppaction://media"/>
            <a:extLst>
              <a:ext uri="{FF2B5EF4-FFF2-40B4-BE49-F238E27FC236}">
                <a16:creationId xmlns:a16="http://schemas.microsoft.com/office/drawing/2014/main" id="{ED1D62B1-7EE5-4676-86B4-E324934A297C}"/>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299314" y="4437112"/>
            <a:ext cx="360000" cy="360000"/>
          </a:xfrm>
          <a:prstGeom prst="rect">
            <a:avLst/>
          </a:prstGeom>
        </p:spPr>
      </p:pic>
      <p:pic>
        <p:nvPicPr>
          <p:cNvPr id="12" name="20f pele first">
            <a:hlinkClick r:id="" action="ppaction://media"/>
            <a:extLst>
              <a:ext uri="{FF2B5EF4-FFF2-40B4-BE49-F238E27FC236}">
                <a16:creationId xmlns:a16="http://schemas.microsoft.com/office/drawing/2014/main" id="{0920F1FB-FC0C-4DDA-89A5-2B13BD78F3D0}"/>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8299314" y="5229200"/>
            <a:ext cx="360000" cy="360000"/>
          </a:xfrm>
          <a:prstGeom prst="rect">
            <a:avLst/>
          </a:prstGeom>
        </p:spPr>
      </p:pic>
      <p:pic>
        <p:nvPicPr>
          <p:cNvPr id="13" name="20g mmidi">
            <a:hlinkClick r:id="" action="ppaction://media"/>
            <a:extLst>
              <a:ext uri="{FF2B5EF4-FFF2-40B4-BE49-F238E27FC236}">
                <a16:creationId xmlns:a16="http://schemas.microsoft.com/office/drawing/2014/main" id="{4255A243-1AAF-4F29-80D3-37D3FE3CE360}"/>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8299314" y="5661248"/>
            <a:ext cx="360000" cy="360000"/>
          </a:xfrm>
          <a:prstGeom prst="rect">
            <a:avLst/>
          </a:prstGeom>
        </p:spPr>
      </p:pic>
      <p:pic>
        <p:nvPicPr>
          <p:cNvPr id="14" name="20h lepodisi">
            <a:hlinkClick r:id="" action="ppaction://media"/>
            <a:extLst>
              <a:ext uri="{FF2B5EF4-FFF2-40B4-BE49-F238E27FC236}">
                <a16:creationId xmlns:a16="http://schemas.microsoft.com/office/drawing/2014/main" id="{FFF0DF84-FBA0-4FC5-8D1A-810B26054573}"/>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299314" y="6021328"/>
            <a:ext cx="360000" cy="360000"/>
          </a:xfrm>
          <a:prstGeom prst="rect">
            <a:avLst/>
          </a:prstGeom>
        </p:spPr>
      </p:pic>
      <p:pic>
        <p:nvPicPr>
          <p:cNvPr id="15" name="20e sefe which">
            <a:hlinkClick r:id="" action="ppaction://media"/>
            <a:extLst>
              <a:ext uri="{FF2B5EF4-FFF2-40B4-BE49-F238E27FC236}">
                <a16:creationId xmlns:a16="http://schemas.microsoft.com/office/drawing/2014/main" id="{8A0CB36E-D6F4-43B6-9986-8CBD19CABB20}"/>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8299314" y="4869160"/>
            <a:ext cx="360000" cy="360000"/>
          </a:xfrm>
          <a:prstGeom prst="rect">
            <a:avLst/>
          </a:prstGeom>
        </p:spPr>
      </p:pic>
    </p:spTree>
    <p:extLst>
      <p:ext uri="{BB962C8B-B14F-4D97-AF65-F5344CB8AC3E}">
        <p14:creationId xmlns:p14="http://schemas.microsoft.com/office/powerpoint/2010/main" val="277568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62"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9"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52"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56" fill="hold"/>
                                        <p:tgtEl>
                                          <p:spTgt spid="1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25"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98"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32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6"/>
                </p:tgtEl>
              </p:cMediaNode>
            </p:audio>
            <p:audio>
              <p:cMediaNode vol="80000">
                <p:cTn id="36" fill="hold" display="0">
                  <p:stCondLst>
                    <p:cond delay="indefinite"/>
                  </p:stCondLst>
                  <p:endCondLst>
                    <p:cond evt="onStopAudio" delay="0">
                      <p:tgtEl>
                        <p:sldTgt/>
                      </p:tgtEl>
                    </p:cond>
                  </p:endCondLst>
                </p:cTn>
                <p:tgtEl>
                  <p:spTgt spid="7"/>
                </p:tgtEl>
              </p:cMediaNode>
            </p:audio>
            <p:audio>
              <p:cMediaNode vol="80000">
                <p:cTn id="37" fill="hold" display="0">
                  <p:stCondLst>
                    <p:cond delay="indefinite"/>
                  </p:stCondLst>
                  <p:endCondLst>
                    <p:cond evt="onStopAudio" delay="0">
                      <p:tgtEl>
                        <p:sldTgt/>
                      </p:tgtEl>
                    </p:cond>
                  </p:endCondLst>
                </p:cTn>
                <p:tgtEl>
                  <p:spTgt spid="8"/>
                </p:tgtEl>
              </p:cMediaNode>
            </p:audio>
            <p:audio>
              <p:cMediaNode vol="80000">
                <p:cTn id="38" fill="hold" display="0">
                  <p:stCondLst>
                    <p:cond delay="indefinite"/>
                  </p:stCondLst>
                  <p:endCondLst>
                    <p:cond evt="onStopAudio" delay="0">
                      <p:tgtEl>
                        <p:sldTgt/>
                      </p:tgtEl>
                    </p:cond>
                  </p:endCondLst>
                </p:cTn>
                <p:tgtEl>
                  <p:spTgt spid="10"/>
                </p:tgtEl>
              </p:cMediaNode>
            </p:audio>
            <p:audio>
              <p:cMediaNode vol="80000">
                <p:cTn id="39" fill="hold" display="0">
                  <p:stCondLst>
                    <p:cond delay="indefinite"/>
                  </p:stCondLst>
                  <p:endCondLst>
                    <p:cond evt="onStopAudio" delay="0">
                      <p:tgtEl>
                        <p:sldTgt/>
                      </p:tgtEl>
                    </p:cond>
                  </p:endCondLst>
                </p:cTn>
                <p:tgtEl>
                  <p:spTgt spid="12"/>
                </p:tgtEl>
              </p:cMediaNode>
            </p:audio>
            <p:audio>
              <p:cMediaNode vol="80000">
                <p:cTn id="40" fill="hold" display="0">
                  <p:stCondLst>
                    <p:cond delay="indefinite"/>
                  </p:stCondLst>
                  <p:endCondLst>
                    <p:cond evt="onStopAudio" delay="0">
                      <p:tgtEl>
                        <p:sldTgt/>
                      </p:tgtEl>
                    </p:cond>
                  </p:endCondLst>
                </p:cTn>
                <p:tgtEl>
                  <p:spTgt spid="13"/>
                </p:tgtEl>
              </p:cMediaNode>
            </p:audio>
            <p:audio>
              <p:cMediaNode vol="80000">
                <p:cTn id="41" fill="hold" display="0">
                  <p:stCondLst>
                    <p:cond delay="indefinite"/>
                  </p:stCondLst>
                  <p:endCondLst>
                    <p:cond evt="onStopAudio" delay="0">
                      <p:tgtEl>
                        <p:sldTgt/>
                      </p:tgtEl>
                    </p:cond>
                  </p:endCondLst>
                </p:cTn>
                <p:tgtEl>
                  <p:spTgt spid="14"/>
                </p:tgtEl>
              </p:cMediaNode>
            </p:audio>
            <p:audio>
              <p:cMediaNode vol="80000">
                <p:cTn id="42"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TJO: no overlaps for F1 trajectories of high-toned back vowels</a:t>
            </a:r>
            <a:r>
              <a:rPr lang="de-DE" sz="1600"/>
              <a:t> (</a:t>
            </a:r>
            <a:r>
              <a:rPr lang="az-Latn-AZ" sz="1600" i="1"/>
              <a:t>u </a:t>
            </a:r>
            <a:r>
              <a:rPr lang="de-DE" sz="1600" i="1"/>
              <a:t>:</a:t>
            </a:r>
            <a:r>
              <a:rPr lang="az-Latn-AZ" sz="1600" i="1"/>
              <a:t> ʊ, ʊ </a:t>
            </a:r>
            <a:r>
              <a:rPr lang="de-DE" sz="1600" i="1"/>
              <a:t>:</a:t>
            </a:r>
            <a:r>
              <a:rPr lang="az-Latn-AZ" sz="1600" i="1"/>
              <a:t> o</a:t>
            </a:r>
            <a:r>
              <a:rPr lang="de-DE" sz="1600" i="1"/>
              <a:t>, </a:t>
            </a:r>
            <a:r>
              <a:rPr lang="az-Latn-AZ" sz="1600" i="1"/>
              <a:t>o</a:t>
            </a:r>
            <a:r>
              <a:rPr lang="de-DE" sz="1600" i="1"/>
              <a:t> : </a:t>
            </a:r>
            <a:r>
              <a:rPr lang="az-Latn-AZ" sz="1600" i="1"/>
              <a:t>ɔ)</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21</a:t>
            </a:fld>
            <a:endParaRPr lang="en-US" altLang="de-DE"/>
          </a:p>
        </p:txBody>
      </p:sp>
      <p:graphicFrame>
        <p:nvGraphicFramePr>
          <p:cNvPr id="6" name="Diagramm 5">
            <a:extLst>
              <a:ext uri="{FF2B5EF4-FFF2-40B4-BE49-F238E27FC236}">
                <a16:creationId xmlns:a16="http://schemas.microsoft.com/office/drawing/2014/main" id="{E91F3D91-4FDD-4654-AF6E-EB394F5D7CBC}"/>
              </a:ext>
            </a:extLst>
          </p:cNvPr>
          <p:cNvGraphicFramePr>
            <a:graphicFrameLocks noGrp="1" noChangeAspect="1"/>
          </p:cNvGraphicFramePr>
          <p:nvPr>
            <p:extLst>
              <p:ext uri="{D42A27DB-BD31-4B8C-83A1-F6EECF244321}">
                <p14:modId xmlns:p14="http://schemas.microsoft.com/office/powerpoint/2010/main" val="1655499816"/>
              </p:ext>
            </p:extLst>
          </p:nvPr>
        </p:nvGraphicFramePr>
        <p:xfrm>
          <a:off x="105172" y="1340768"/>
          <a:ext cx="8355260" cy="5400000"/>
        </p:xfrm>
        <a:graphic>
          <a:graphicData uri="http://schemas.openxmlformats.org/drawingml/2006/chart">
            <c:chart xmlns:c="http://schemas.openxmlformats.org/drawingml/2006/chart" xmlns:r="http://schemas.openxmlformats.org/officeDocument/2006/relationships" r:id="rId11"/>
          </a:graphicData>
        </a:graphic>
      </p:graphicFrame>
      <p:pic>
        <p:nvPicPr>
          <p:cNvPr id="7" name="17k1 makuku">
            <a:hlinkClick r:id="" action="ppaction://media"/>
            <a:extLst>
              <a:ext uri="{FF2B5EF4-FFF2-40B4-BE49-F238E27FC236}">
                <a16:creationId xmlns:a16="http://schemas.microsoft.com/office/drawing/2014/main" id="{F3630904-8289-472C-9982-1B0E8F43EC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16216" y="5613331"/>
            <a:ext cx="324000" cy="324000"/>
          </a:xfrm>
          <a:prstGeom prst="rect">
            <a:avLst/>
          </a:prstGeom>
        </p:spPr>
      </p:pic>
      <p:pic>
        <p:nvPicPr>
          <p:cNvPr id="8" name="17m1 koko">
            <a:hlinkClick r:id="" action="ppaction://media"/>
            <a:extLst>
              <a:ext uri="{FF2B5EF4-FFF2-40B4-BE49-F238E27FC236}">
                <a16:creationId xmlns:a16="http://schemas.microsoft.com/office/drawing/2014/main" id="{A4D0DD5A-749A-406E-8BA0-EC27F0EA761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6216" y="4759147"/>
            <a:ext cx="324000" cy="324000"/>
          </a:xfrm>
          <a:prstGeom prst="rect">
            <a:avLst/>
          </a:prstGeom>
        </p:spPr>
      </p:pic>
      <p:pic>
        <p:nvPicPr>
          <p:cNvPr id="9" name="17o1 koko">
            <a:hlinkClick r:id="" action="ppaction://media"/>
            <a:extLst>
              <a:ext uri="{FF2B5EF4-FFF2-40B4-BE49-F238E27FC236}">
                <a16:creationId xmlns:a16="http://schemas.microsoft.com/office/drawing/2014/main" id="{ECE0EBED-F40D-4A62-8CEE-9F1A1078D69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321641" y="3857569"/>
            <a:ext cx="324000" cy="324000"/>
          </a:xfrm>
          <a:prstGeom prst="rect">
            <a:avLst/>
          </a:prstGeom>
        </p:spPr>
      </p:pic>
      <p:pic>
        <p:nvPicPr>
          <p:cNvPr id="10" name="17q1 lekôkô">
            <a:hlinkClick r:id="" action="ppaction://media"/>
            <a:extLst>
              <a:ext uri="{FF2B5EF4-FFF2-40B4-BE49-F238E27FC236}">
                <a16:creationId xmlns:a16="http://schemas.microsoft.com/office/drawing/2014/main" id="{3646A62B-09EC-465C-B490-643BC8B47B18}"/>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321641" y="3103053"/>
            <a:ext cx="324000" cy="324000"/>
          </a:xfrm>
          <a:prstGeom prst="rect">
            <a:avLst/>
          </a:prstGeom>
        </p:spPr>
      </p:pic>
    </p:spTree>
    <p:extLst>
      <p:ext uri="{BB962C8B-B14F-4D97-AF65-F5344CB8AC3E}">
        <p14:creationId xmlns:p14="http://schemas.microsoft.com/office/powerpoint/2010/main" val="1193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4"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KM: F1 trajectories of high-toned back vowels</a:t>
            </a:r>
            <a:r>
              <a:rPr lang="de-DE" sz="1600"/>
              <a:t> (</a:t>
            </a:r>
            <a:r>
              <a:rPr lang="az-Latn-AZ" sz="1600" i="1"/>
              <a:t>u </a:t>
            </a:r>
            <a:r>
              <a:rPr lang="de-DE" sz="1600" i="1"/>
              <a:t>:</a:t>
            </a:r>
            <a:r>
              <a:rPr lang="az-Latn-AZ" sz="1600" i="1"/>
              <a:t> ʊ, ʊ </a:t>
            </a:r>
            <a:r>
              <a:rPr lang="de-DE" sz="1600" i="1"/>
              <a:t>:</a:t>
            </a:r>
            <a:r>
              <a:rPr lang="az-Latn-AZ" sz="1600" i="1"/>
              <a:t> o</a:t>
            </a:r>
            <a:r>
              <a:rPr lang="de-DE" sz="1600" i="1"/>
              <a:t>, </a:t>
            </a:r>
            <a:r>
              <a:rPr lang="az-Latn-AZ" sz="1600" i="1"/>
              <a:t>o</a:t>
            </a:r>
            <a:r>
              <a:rPr lang="de-DE" sz="1600" i="1"/>
              <a:t> : </a:t>
            </a:r>
            <a:r>
              <a:rPr lang="az-Latn-AZ" sz="1600" i="1"/>
              <a:t>ɔ) </a:t>
            </a:r>
            <a:r>
              <a:rPr lang="az-Latn-AZ" sz="1600"/>
              <a:t>with 6 tokens each</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22</a:t>
            </a:fld>
            <a:endParaRPr lang="en-US" altLang="de-DE"/>
          </a:p>
        </p:txBody>
      </p:sp>
      <p:graphicFrame>
        <p:nvGraphicFramePr>
          <p:cNvPr id="7" name="Diagramm 6">
            <a:extLst>
              <a:ext uri="{FF2B5EF4-FFF2-40B4-BE49-F238E27FC236}">
                <a16:creationId xmlns:a16="http://schemas.microsoft.com/office/drawing/2014/main" id="{4FF9979C-5CD4-437B-A15E-8B178E3391EB}"/>
              </a:ext>
            </a:extLst>
          </p:cNvPr>
          <p:cNvGraphicFramePr>
            <a:graphicFrameLocks noGrp="1" noChangeAspect="1"/>
          </p:cNvGraphicFramePr>
          <p:nvPr>
            <p:extLst>
              <p:ext uri="{D42A27DB-BD31-4B8C-83A1-F6EECF244321}">
                <p14:modId xmlns:p14="http://schemas.microsoft.com/office/powerpoint/2010/main" val="1302600228"/>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10"/>
          </a:graphicData>
        </a:graphic>
      </p:graphicFrame>
      <p:pic>
        <p:nvPicPr>
          <p:cNvPr id="6" name="22a lekOkO (speaker KM)">
            <a:hlinkClick r:id="" action="ppaction://media"/>
            <a:extLst>
              <a:ext uri="{FF2B5EF4-FFF2-40B4-BE49-F238E27FC236}">
                <a16:creationId xmlns:a16="http://schemas.microsoft.com/office/drawing/2014/main" id="{C02A4D24-B15E-4442-B320-F6200C8872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62347" y="2506781"/>
            <a:ext cx="360000" cy="360000"/>
          </a:xfrm>
          <a:prstGeom prst="rect">
            <a:avLst/>
          </a:prstGeom>
        </p:spPr>
      </p:pic>
      <p:pic>
        <p:nvPicPr>
          <p:cNvPr id="8" name="22b koko">
            <a:hlinkClick r:id="" action="ppaction://media"/>
            <a:extLst>
              <a:ext uri="{FF2B5EF4-FFF2-40B4-BE49-F238E27FC236}">
                <a16:creationId xmlns:a16="http://schemas.microsoft.com/office/drawing/2014/main" id="{F526C65C-3BEB-4EAA-9260-B8FA91EDFF2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262347" y="3735968"/>
            <a:ext cx="360000" cy="360000"/>
          </a:xfrm>
          <a:prstGeom prst="rect">
            <a:avLst/>
          </a:prstGeom>
        </p:spPr>
      </p:pic>
      <p:pic>
        <p:nvPicPr>
          <p:cNvPr id="9" name="22c kUkU">
            <a:hlinkClick r:id="" action="ppaction://media"/>
            <a:extLst>
              <a:ext uri="{FF2B5EF4-FFF2-40B4-BE49-F238E27FC236}">
                <a16:creationId xmlns:a16="http://schemas.microsoft.com/office/drawing/2014/main" id="{95AC1A44-1AA0-4FD7-AD60-7C6E63CCBDAA}"/>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262347" y="4185084"/>
            <a:ext cx="360000" cy="360000"/>
          </a:xfrm>
          <a:prstGeom prst="rect">
            <a:avLst/>
          </a:prstGeom>
        </p:spPr>
      </p:pic>
      <p:pic>
        <p:nvPicPr>
          <p:cNvPr id="10" name="22d makuku">
            <a:hlinkClick r:id="" action="ppaction://media"/>
            <a:extLst>
              <a:ext uri="{FF2B5EF4-FFF2-40B4-BE49-F238E27FC236}">
                <a16:creationId xmlns:a16="http://schemas.microsoft.com/office/drawing/2014/main" id="{59BB1420-AD7D-4FA4-9732-0012B5EB7B89}"/>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262347" y="4906585"/>
            <a:ext cx="360000" cy="360000"/>
          </a:xfrm>
          <a:prstGeom prst="rect">
            <a:avLst/>
          </a:prstGeom>
        </p:spPr>
      </p:pic>
    </p:spTree>
    <p:extLst>
      <p:ext uri="{BB962C8B-B14F-4D97-AF65-F5344CB8AC3E}">
        <p14:creationId xmlns:p14="http://schemas.microsoft.com/office/powerpoint/2010/main" val="12448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3"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4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KM: F2 trajectories are more important for the distinction </a:t>
            </a:r>
            <a:r>
              <a:rPr lang="az-Latn-AZ" sz="1600" i="1"/>
              <a:t>ʊ </a:t>
            </a:r>
            <a:r>
              <a:rPr lang="de-DE" sz="1600" i="1"/>
              <a:t>:</a:t>
            </a:r>
            <a:r>
              <a:rPr lang="az-Latn-AZ" sz="1600" i="1"/>
              <a:t> o</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23</a:t>
            </a:fld>
            <a:endParaRPr lang="en-US" altLang="de-DE"/>
          </a:p>
        </p:txBody>
      </p:sp>
      <p:graphicFrame>
        <p:nvGraphicFramePr>
          <p:cNvPr id="8" name="Diagramm 7">
            <a:extLst>
              <a:ext uri="{FF2B5EF4-FFF2-40B4-BE49-F238E27FC236}">
                <a16:creationId xmlns:a16="http://schemas.microsoft.com/office/drawing/2014/main" id="{37D2FFA1-419B-486D-B579-C7C30630CDD8}"/>
              </a:ext>
            </a:extLst>
          </p:cNvPr>
          <p:cNvGraphicFramePr>
            <a:graphicFrameLocks noGrp="1" noChangeAspect="1"/>
          </p:cNvGraphicFramePr>
          <p:nvPr>
            <p:extLst>
              <p:ext uri="{D42A27DB-BD31-4B8C-83A1-F6EECF244321}">
                <p14:modId xmlns:p14="http://schemas.microsoft.com/office/powerpoint/2010/main" val="2287055591"/>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80978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OD, scatter plot F1×F2 (×F3): 9 different clouds of data points </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24</a:t>
            </a:fld>
            <a:endParaRPr lang="en-US" altLang="de-DE"/>
          </a:p>
        </p:txBody>
      </p:sp>
      <p:graphicFrame>
        <p:nvGraphicFramePr>
          <p:cNvPr id="6" name="Diagramm 5">
            <a:extLst>
              <a:ext uri="{FF2B5EF4-FFF2-40B4-BE49-F238E27FC236}">
                <a16:creationId xmlns:a16="http://schemas.microsoft.com/office/drawing/2014/main" id="{F1D5489B-EB06-40E2-8496-097602B04273}"/>
              </a:ext>
            </a:extLst>
          </p:cNvPr>
          <p:cNvGraphicFramePr>
            <a:graphicFrameLocks noGrp="1" noChangeAspect="1"/>
          </p:cNvGraphicFramePr>
          <p:nvPr>
            <p:extLst>
              <p:ext uri="{D42A27DB-BD31-4B8C-83A1-F6EECF244321}">
                <p14:modId xmlns:p14="http://schemas.microsoft.com/office/powerpoint/2010/main" val="874113156"/>
              </p:ext>
            </p:extLst>
          </p:nvPr>
        </p:nvGraphicFramePr>
        <p:xfrm>
          <a:off x="105172" y="1340768"/>
          <a:ext cx="8355260" cy="54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53201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800"/>
              <a:t>For one speaker (PMM), there are strong overlaps between adjacent vowels</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25</a:t>
            </a:fld>
            <a:endParaRPr lang="en-US" altLang="de-DE"/>
          </a:p>
        </p:txBody>
      </p:sp>
      <p:graphicFrame>
        <p:nvGraphicFramePr>
          <p:cNvPr id="6" name="Diagramm 5">
            <a:extLst>
              <a:ext uri="{FF2B5EF4-FFF2-40B4-BE49-F238E27FC236}">
                <a16:creationId xmlns:a16="http://schemas.microsoft.com/office/drawing/2014/main" id="{554D47B0-1CAF-48D0-BD12-4194375A15B8}"/>
              </a:ext>
            </a:extLst>
          </p:cNvPr>
          <p:cNvGraphicFramePr>
            <a:graphicFrameLocks noGrp="1" noChangeAspect="1"/>
          </p:cNvGraphicFramePr>
          <p:nvPr>
            <p:extLst>
              <p:ext uri="{D42A27DB-BD31-4B8C-83A1-F6EECF244321}">
                <p14:modId xmlns:p14="http://schemas.microsoft.com/office/powerpoint/2010/main" val="2837823311"/>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310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4CF2A3-559D-417B-9D98-2A82306AA93B}"/>
              </a:ext>
            </a:extLst>
          </p:cNvPr>
          <p:cNvSpPr>
            <a:spLocks noGrp="1"/>
          </p:cNvSpPr>
          <p:nvPr>
            <p:ph type="title"/>
          </p:nvPr>
        </p:nvSpPr>
        <p:spPr/>
        <p:txBody>
          <a:bodyPr/>
          <a:lstStyle/>
          <a:p>
            <a:r>
              <a:rPr lang="az-Latn-AZ"/>
              <a:t>2. </a:t>
            </a:r>
            <a:r>
              <a:rPr lang="de-DE"/>
              <a:t>Acoustic study</a:t>
            </a:r>
          </a:p>
        </p:txBody>
      </p:sp>
      <p:sp>
        <p:nvSpPr>
          <p:cNvPr id="3" name="Inhaltsplatzhalter 2">
            <a:extLst>
              <a:ext uri="{FF2B5EF4-FFF2-40B4-BE49-F238E27FC236}">
                <a16:creationId xmlns:a16="http://schemas.microsoft.com/office/drawing/2014/main" id="{CC5889CF-2AB1-411B-AAD0-6803FB60FD9E}"/>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a:t>
            </a:r>
            <a:r>
              <a:rPr lang="de-DE" sz="1600"/>
              <a:t>PMM</a:t>
            </a:r>
            <a:r>
              <a:rPr lang="az-Latn-AZ" sz="1600"/>
              <a:t>: F1 trajectories of </a:t>
            </a:r>
            <a:r>
              <a:rPr lang="de-DE" sz="1600"/>
              <a:t>low-toned</a:t>
            </a:r>
            <a:r>
              <a:rPr lang="az-Latn-AZ" sz="1600"/>
              <a:t> back vowels</a:t>
            </a:r>
            <a:r>
              <a:rPr lang="de-DE" sz="1600"/>
              <a:t> (</a:t>
            </a:r>
            <a:r>
              <a:rPr lang="az-Latn-AZ" sz="1600" i="1"/>
              <a:t>ʊ </a:t>
            </a:r>
            <a:r>
              <a:rPr lang="de-DE" sz="1600" i="1"/>
              <a:t>:</a:t>
            </a:r>
            <a:r>
              <a:rPr lang="az-Latn-AZ" sz="1600" i="1"/>
              <a:t> o</a:t>
            </a:r>
            <a:r>
              <a:rPr lang="de-DE" sz="1600" i="1"/>
              <a:t> : </a:t>
            </a:r>
            <a:r>
              <a:rPr lang="az-Latn-AZ" sz="1600" i="1"/>
              <a:t>ɔ) </a:t>
            </a:r>
            <a:r>
              <a:rPr lang="az-Latn-AZ" sz="1600"/>
              <a:t>with </a:t>
            </a:r>
            <a:r>
              <a:rPr lang="de-DE" sz="1600"/>
              <a:t>3</a:t>
            </a:r>
            <a:r>
              <a:rPr lang="az-Latn-AZ" sz="1600"/>
              <a:t> tokens each</a:t>
            </a:r>
            <a:endParaRPr lang="de-DE" sz="1600"/>
          </a:p>
          <a:p>
            <a:endParaRPr lang="de-DE"/>
          </a:p>
        </p:txBody>
      </p:sp>
      <p:sp>
        <p:nvSpPr>
          <p:cNvPr id="4" name="Textplatzhalter 3">
            <a:extLst>
              <a:ext uri="{FF2B5EF4-FFF2-40B4-BE49-F238E27FC236}">
                <a16:creationId xmlns:a16="http://schemas.microsoft.com/office/drawing/2014/main" id="{7A8B3E6F-A43D-4163-A745-95A9CF609C05}"/>
              </a:ext>
            </a:extLst>
          </p:cNvPr>
          <p:cNvSpPr>
            <a:spLocks noGrp="1"/>
          </p:cNvSpPr>
          <p:nvPr>
            <p:ph type="body" sz="quarter" idx="12"/>
          </p:nvPr>
        </p:nvSpPr>
        <p:spPr/>
        <p:txBody>
          <a:bodyPr/>
          <a:lstStyle/>
          <a:p>
            <a:endParaRPr lang="de-DE"/>
          </a:p>
        </p:txBody>
      </p:sp>
      <p:sp>
        <p:nvSpPr>
          <p:cNvPr id="5" name="Foliennummernplatzhalter 4">
            <a:extLst>
              <a:ext uri="{FF2B5EF4-FFF2-40B4-BE49-F238E27FC236}">
                <a16:creationId xmlns:a16="http://schemas.microsoft.com/office/drawing/2014/main" id="{225AA770-C52D-41DA-8E47-8FC436E72D7C}"/>
              </a:ext>
            </a:extLst>
          </p:cNvPr>
          <p:cNvSpPr>
            <a:spLocks noGrp="1"/>
          </p:cNvSpPr>
          <p:nvPr>
            <p:ph type="sldNum" sz="quarter" idx="13"/>
          </p:nvPr>
        </p:nvSpPr>
        <p:spPr/>
        <p:txBody>
          <a:bodyPr/>
          <a:lstStyle/>
          <a:p>
            <a:fld id="{92FBDB0D-7BE1-43BF-B536-7A5676269F15}" type="slidenum">
              <a:rPr lang="en-US" altLang="de-DE" smtClean="0"/>
              <a:pPr/>
              <a:t>26</a:t>
            </a:fld>
            <a:endParaRPr lang="en-US" altLang="de-DE"/>
          </a:p>
        </p:txBody>
      </p:sp>
      <p:graphicFrame>
        <p:nvGraphicFramePr>
          <p:cNvPr id="6" name="Diagramm 5">
            <a:extLst>
              <a:ext uri="{FF2B5EF4-FFF2-40B4-BE49-F238E27FC236}">
                <a16:creationId xmlns:a16="http://schemas.microsoft.com/office/drawing/2014/main" id="{9F7CC289-757F-4274-AE04-0748D51780F9}"/>
              </a:ext>
            </a:extLst>
          </p:cNvPr>
          <p:cNvGraphicFramePr>
            <a:graphicFrameLocks noGrp="1" noChangeAspect="1"/>
          </p:cNvGraphicFramePr>
          <p:nvPr>
            <p:extLst>
              <p:ext uri="{D42A27DB-BD31-4B8C-83A1-F6EECF244321}">
                <p14:modId xmlns:p14="http://schemas.microsoft.com/office/powerpoint/2010/main" val="2323084668"/>
              </p:ext>
            </p:extLst>
          </p:nvPr>
        </p:nvGraphicFramePr>
        <p:xfrm>
          <a:off x="111092" y="1340768"/>
          <a:ext cx="8349340" cy="5400000"/>
        </p:xfrm>
        <a:graphic>
          <a:graphicData uri="http://schemas.openxmlformats.org/drawingml/2006/chart">
            <c:chart xmlns:c="http://schemas.openxmlformats.org/drawingml/2006/chart" xmlns:r="http://schemas.openxmlformats.org/officeDocument/2006/relationships" r:id="rId8"/>
          </a:graphicData>
        </a:graphic>
      </p:graphicFrame>
      <p:pic>
        <p:nvPicPr>
          <p:cNvPr id="7" name="26a phOsO (speaker PMM)">
            <a:hlinkClick r:id="" action="ppaction://media"/>
            <a:extLst>
              <a:ext uri="{FF2B5EF4-FFF2-40B4-BE49-F238E27FC236}">
                <a16:creationId xmlns:a16="http://schemas.microsoft.com/office/drawing/2014/main" id="{F8408A8B-8E5A-4E67-86FD-7F5C871E2B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3741" y="3215147"/>
            <a:ext cx="360000" cy="360000"/>
          </a:xfrm>
          <a:prstGeom prst="rect">
            <a:avLst/>
          </a:prstGeom>
        </p:spPr>
      </p:pic>
      <p:pic>
        <p:nvPicPr>
          <p:cNvPr id="8" name="26b mUrokotso">
            <a:hlinkClick r:id="" action="ppaction://media"/>
            <a:extLst>
              <a:ext uri="{FF2B5EF4-FFF2-40B4-BE49-F238E27FC236}">
                <a16:creationId xmlns:a16="http://schemas.microsoft.com/office/drawing/2014/main" id="{C7765D14-6D37-4DB9-A8FE-9AFF285EB42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73741" y="4473156"/>
            <a:ext cx="360000" cy="360000"/>
          </a:xfrm>
          <a:prstGeom prst="rect">
            <a:avLst/>
          </a:prstGeom>
        </p:spPr>
      </p:pic>
      <p:pic>
        <p:nvPicPr>
          <p:cNvPr id="9" name="26c mUtsUtsU">
            <a:hlinkClick r:id="" action="ppaction://media"/>
            <a:extLst>
              <a:ext uri="{FF2B5EF4-FFF2-40B4-BE49-F238E27FC236}">
                <a16:creationId xmlns:a16="http://schemas.microsoft.com/office/drawing/2014/main" id="{D2C5D3F7-E401-4952-B194-5506A1FEFA63}"/>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373741" y="4912196"/>
            <a:ext cx="360000" cy="360000"/>
          </a:xfrm>
          <a:prstGeom prst="rect">
            <a:avLst/>
          </a:prstGeom>
        </p:spPr>
      </p:pic>
      <p:sp>
        <p:nvSpPr>
          <p:cNvPr id="10" name="Textfeld 9">
            <a:extLst>
              <a:ext uri="{FF2B5EF4-FFF2-40B4-BE49-F238E27FC236}">
                <a16:creationId xmlns:a16="http://schemas.microsoft.com/office/drawing/2014/main" id="{AB676F8A-2528-4EF6-8C0F-6C57254C7025}"/>
              </a:ext>
            </a:extLst>
          </p:cNvPr>
          <p:cNvSpPr txBox="1"/>
          <p:nvPr/>
        </p:nvSpPr>
        <p:spPr>
          <a:xfrm>
            <a:off x="4680012" y="1690935"/>
            <a:ext cx="2956259" cy="276999"/>
          </a:xfrm>
          <a:prstGeom prst="rect">
            <a:avLst/>
          </a:prstGeom>
          <a:noFill/>
        </p:spPr>
        <p:txBody>
          <a:bodyPr wrap="none" rtlCol="0">
            <a:spAutoFit/>
          </a:bodyPr>
          <a:lstStyle/>
          <a:p>
            <a:r>
              <a:rPr lang="de-DE" sz="1200">
                <a:solidFill>
                  <a:schemeClr val="tx1">
                    <a:lumMod val="50000"/>
                    <a:lumOff val="50000"/>
                  </a:schemeClr>
                </a:solidFill>
              </a:rPr>
              <a:t>"minute"    </a:t>
            </a:r>
            <a:r>
              <a:rPr lang="az-Latn-AZ" sz="1200">
                <a:solidFill>
                  <a:schemeClr val="tx1">
                    <a:lumMod val="50000"/>
                    <a:lumOff val="50000"/>
                  </a:schemeClr>
                </a:solidFill>
              </a:rPr>
              <a:t>     </a:t>
            </a:r>
            <a:r>
              <a:rPr lang="de-DE" sz="1200">
                <a:solidFill>
                  <a:schemeClr val="tx1">
                    <a:lumMod val="50000"/>
                    <a:lumOff val="50000"/>
                  </a:schemeClr>
                </a:solidFill>
              </a:rPr>
              <a:t>"</a:t>
            </a:r>
            <a:r>
              <a:rPr lang="az-Latn-AZ" sz="1200">
                <a:solidFill>
                  <a:schemeClr val="tx1">
                    <a:lumMod val="50000"/>
                    <a:lumOff val="50000"/>
                  </a:schemeClr>
                </a:solidFill>
              </a:rPr>
              <a:t>bonus, profit</a:t>
            </a:r>
            <a:r>
              <a:rPr lang="de-DE" sz="1200">
                <a:solidFill>
                  <a:schemeClr val="tx1">
                    <a:lumMod val="50000"/>
                    <a:lumOff val="50000"/>
                  </a:schemeClr>
                </a:solidFill>
              </a:rPr>
              <a:t>"</a:t>
            </a:r>
            <a:r>
              <a:rPr lang="az-Latn-AZ" sz="1200">
                <a:solidFill>
                  <a:schemeClr val="tx1">
                    <a:lumMod val="50000"/>
                    <a:lumOff val="50000"/>
                  </a:schemeClr>
                </a:solidFill>
              </a:rPr>
              <a:t>    "mistake"</a:t>
            </a:r>
            <a:endParaRPr lang="de-DE" sz="1200">
              <a:solidFill>
                <a:schemeClr val="tx1">
                  <a:lumMod val="50000"/>
                  <a:lumOff val="50000"/>
                </a:schemeClr>
              </a:solidFill>
            </a:endParaRPr>
          </a:p>
        </p:txBody>
      </p:sp>
    </p:spTree>
    <p:extLst>
      <p:ext uri="{BB962C8B-B14F-4D97-AF65-F5344CB8AC3E}">
        <p14:creationId xmlns:p14="http://schemas.microsoft.com/office/powerpoint/2010/main" val="16809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3"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spcAft>
                <a:spcPts val="0"/>
              </a:spcAft>
              <a:buFont typeface="Arial" panose="020B0604020202020204" pitchFamily="34" charset="0"/>
              <a:buChar char="•"/>
            </a:pPr>
            <a:r>
              <a:rPr lang="az-Latn-AZ" sz="1600"/>
              <a:t>speaker LLN: no tokens of [ɪ] in this context due to different final vowel ([sɪ̀:lɛ̀, sɪ́:fɛ])</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27</a:t>
            </a:fld>
            <a:endParaRPr lang="en-US" altLang="de-DE"/>
          </a:p>
        </p:txBody>
      </p:sp>
      <p:graphicFrame>
        <p:nvGraphicFramePr>
          <p:cNvPr id="8" name="Diagramm 7">
            <a:extLst>
              <a:ext uri="{FF2B5EF4-FFF2-40B4-BE49-F238E27FC236}">
                <a16:creationId xmlns:a16="http://schemas.microsoft.com/office/drawing/2014/main" id="{30C08D6E-807E-4856-860E-E627D2954977}"/>
              </a:ext>
            </a:extLst>
          </p:cNvPr>
          <p:cNvGraphicFramePr>
            <a:graphicFrameLocks noGrp="1" noChangeAspect="1"/>
          </p:cNvGraphicFramePr>
          <p:nvPr>
            <p:extLst>
              <p:ext uri="{D42A27DB-BD31-4B8C-83A1-F6EECF244321}">
                <p14:modId xmlns:p14="http://schemas.microsoft.com/office/powerpoint/2010/main" val="3062178972"/>
              </p:ext>
            </p:extLst>
          </p:nvPr>
        </p:nvGraphicFramePr>
        <p:xfrm>
          <a:off x="105861" y="1376772"/>
          <a:ext cx="8354571"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58112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speaker IO: no difference for assumed [ɪ] – [e] </a:t>
            </a:r>
            <a:r>
              <a:rPr lang="de-DE" sz="1600"/>
              <a:t>was detected</a:t>
            </a:r>
            <a:r>
              <a:rPr lang="az-Latn-AZ" sz="1600"/>
              <a:t> </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28</a:t>
            </a:fld>
            <a:endParaRPr lang="en-US" altLang="de-DE"/>
          </a:p>
        </p:txBody>
      </p:sp>
      <p:graphicFrame>
        <p:nvGraphicFramePr>
          <p:cNvPr id="7" name="Diagramm 6">
            <a:extLst>
              <a:ext uri="{FF2B5EF4-FFF2-40B4-BE49-F238E27FC236}">
                <a16:creationId xmlns:a16="http://schemas.microsoft.com/office/drawing/2014/main" id="{B194B065-5168-4109-B09F-B8EA1B3C4871}"/>
              </a:ext>
            </a:extLst>
          </p:cNvPr>
          <p:cNvGraphicFramePr>
            <a:graphicFrameLocks noGrp="1" noChangeAspect="1"/>
          </p:cNvGraphicFramePr>
          <p:nvPr>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281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vowels in penultimate syllables followed by an identical vowel</a:t>
            </a:r>
            <a:endParaRPr lang="de-DE"/>
          </a:p>
          <a:p>
            <a:pPr marL="174625" indent="-174625">
              <a:buFont typeface="Arial" panose="020B0604020202020204" pitchFamily="34" charset="0"/>
              <a:buChar char="•"/>
            </a:pPr>
            <a:r>
              <a:rPr lang="az-Latn-AZ" sz="1600"/>
              <a:t>For one speaker (IO), no acoustic difference for assumed [ɪ] – [e] can be shown</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*Note the final voiceless vowel in [sɪ̀.tè.bè.le̥].</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29</a:t>
            </a:fld>
            <a:endParaRPr lang="en-US" altLang="de-DE"/>
          </a:p>
        </p:txBody>
      </p:sp>
      <p:graphicFrame>
        <p:nvGraphicFramePr>
          <p:cNvPr id="9" name="Diagramm 8">
            <a:extLst>
              <a:ext uri="{FF2B5EF4-FFF2-40B4-BE49-F238E27FC236}">
                <a16:creationId xmlns:a16="http://schemas.microsoft.com/office/drawing/2014/main" id="{DD1F811A-F8D0-49AB-8034-531D6B93C859}"/>
              </a:ext>
            </a:extLst>
          </p:cNvPr>
          <p:cNvGraphicFramePr>
            <a:graphicFrameLocks noGrp="1" noChangeAspect="1"/>
          </p:cNvGraphicFramePr>
          <p:nvPr>
            <p:extLst>
              <p:ext uri="{D42A27DB-BD31-4B8C-83A1-F6EECF244321}">
                <p14:modId xmlns:p14="http://schemas.microsoft.com/office/powerpoint/2010/main" val="3209340554"/>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19"/>
          </a:graphicData>
        </a:graphic>
      </p:graphicFrame>
      <p:pic>
        <p:nvPicPr>
          <p:cNvPr id="6" name="27aa IO pele">
            <a:hlinkClick r:id="" action="ppaction://media"/>
            <a:extLst>
              <a:ext uri="{FF2B5EF4-FFF2-40B4-BE49-F238E27FC236}">
                <a16:creationId xmlns:a16="http://schemas.microsoft.com/office/drawing/2014/main" id="{EB7D3927-0EB2-46C6-81B4-3B21FE0E1028}"/>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8028424" y="3177012"/>
            <a:ext cx="360000" cy="360000"/>
          </a:xfrm>
          <a:prstGeom prst="rect">
            <a:avLst/>
          </a:prstGeom>
        </p:spPr>
      </p:pic>
      <p:pic>
        <p:nvPicPr>
          <p:cNvPr id="10" name="27ab IO pele">
            <a:hlinkClick r:id="" action="ppaction://media"/>
            <a:extLst>
              <a:ext uri="{FF2B5EF4-FFF2-40B4-BE49-F238E27FC236}">
                <a16:creationId xmlns:a16="http://schemas.microsoft.com/office/drawing/2014/main" id="{F9375C11-7D59-4289-B3DC-8F5D6C6F446E}"/>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441402" y="3187653"/>
            <a:ext cx="360000" cy="360000"/>
          </a:xfrm>
          <a:prstGeom prst="rect">
            <a:avLst/>
          </a:prstGeom>
        </p:spPr>
      </p:pic>
      <p:pic>
        <p:nvPicPr>
          <p:cNvPr id="11" name="27ba IO sele">
            <a:hlinkClick r:id="" action="ppaction://media"/>
            <a:extLst>
              <a:ext uri="{FF2B5EF4-FFF2-40B4-BE49-F238E27FC236}">
                <a16:creationId xmlns:a16="http://schemas.microsoft.com/office/drawing/2014/main" id="{F62C8CAA-BCBB-44D8-92EE-3F505CDD3CF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8028424" y="3933096"/>
            <a:ext cx="360000" cy="360000"/>
          </a:xfrm>
          <a:prstGeom prst="rect">
            <a:avLst/>
          </a:prstGeom>
        </p:spPr>
      </p:pic>
      <p:pic>
        <p:nvPicPr>
          <p:cNvPr id="12" name="27bb IO sele">
            <a:hlinkClick r:id="" action="ppaction://media"/>
            <a:extLst>
              <a:ext uri="{FF2B5EF4-FFF2-40B4-BE49-F238E27FC236}">
                <a16:creationId xmlns:a16="http://schemas.microsoft.com/office/drawing/2014/main" id="{51B373C8-5B8E-424C-B373-38183C32732A}"/>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8441402" y="3927001"/>
            <a:ext cx="360000" cy="360000"/>
          </a:xfrm>
          <a:prstGeom prst="rect">
            <a:avLst/>
          </a:prstGeom>
        </p:spPr>
      </p:pic>
      <p:pic>
        <p:nvPicPr>
          <p:cNvPr id="13" name="27da IO setebele">
            <a:hlinkClick r:id="" action="ppaction://media"/>
            <a:extLst>
              <a:ext uri="{FF2B5EF4-FFF2-40B4-BE49-F238E27FC236}">
                <a16:creationId xmlns:a16="http://schemas.microsoft.com/office/drawing/2014/main" id="{6205D66C-130B-439F-9EA1-EF29076796D2}"/>
              </a:ext>
            </a:extLst>
          </p:cNvPr>
          <p:cNvPicPr>
            <a:picLocks noChangeAspect="1"/>
          </p:cNvPicPr>
          <p:nvPr>
            <a:audioFile r:link="rId10"/>
            <p:extLst>
              <p:ext uri="{DAA4B4D4-6D71-4841-9C94-3DE7FCFB9230}">
                <p14:media xmlns:p14="http://schemas.microsoft.com/office/powerpoint/2010/main" r:embed="rId9"/>
              </p:ext>
            </p:extLst>
          </p:nvPr>
        </p:nvPicPr>
        <p:blipFill>
          <a:blip r:embed="rId20"/>
          <a:stretch>
            <a:fillRect/>
          </a:stretch>
        </p:blipFill>
        <p:spPr>
          <a:xfrm>
            <a:off x="8028424" y="4473156"/>
            <a:ext cx="360000" cy="360000"/>
          </a:xfrm>
          <a:prstGeom prst="rect">
            <a:avLst/>
          </a:prstGeom>
        </p:spPr>
      </p:pic>
      <p:pic>
        <p:nvPicPr>
          <p:cNvPr id="14" name="27db IO setebele">
            <a:hlinkClick r:id="" action="ppaction://media"/>
            <a:extLst>
              <a:ext uri="{FF2B5EF4-FFF2-40B4-BE49-F238E27FC236}">
                <a16:creationId xmlns:a16="http://schemas.microsoft.com/office/drawing/2014/main" id="{75622AF7-FAE0-417B-A14E-FB530FE2A12C}"/>
              </a:ext>
            </a:extLst>
          </p:cNvPr>
          <p:cNvPicPr>
            <a:picLocks noChangeAspect="1"/>
          </p:cNvPicPr>
          <p:nvPr>
            <a:audioFile r:link="rId12"/>
            <p:extLst>
              <p:ext uri="{DAA4B4D4-6D71-4841-9C94-3DE7FCFB9230}">
                <p14:media xmlns:p14="http://schemas.microsoft.com/office/powerpoint/2010/main" r:embed="rId11"/>
              </p:ext>
            </p:extLst>
          </p:nvPr>
        </p:nvPicPr>
        <p:blipFill>
          <a:blip r:embed="rId20"/>
          <a:stretch>
            <a:fillRect/>
          </a:stretch>
        </p:blipFill>
        <p:spPr>
          <a:xfrm>
            <a:off x="8441402" y="4473156"/>
            <a:ext cx="360000" cy="360000"/>
          </a:xfrm>
          <a:prstGeom prst="rect">
            <a:avLst/>
          </a:prstGeom>
        </p:spPr>
      </p:pic>
      <p:pic>
        <p:nvPicPr>
          <p:cNvPr id="15" name="27ca IO se sele">
            <a:hlinkClick r:id="" action="ppaction://media"/>
            <a:extLst>
              <a:ext uri="{FF2B5EF4-FFF2-40B4-BE49-F238E27FC236}">
                <a16:creationId xmlns:a16="http://schemas.microsoft.com/office/drawing/2014/main" id="{BEB17E52-03F5-4EC3-A7BD-8D47C4641BF3}"/>
              </a:ext>
            </a:extLst>
          </p:cNvPr>
          <p:cNvPicPr>
            <a:picLocks noChangeAspect="1"/>
          </p:cNvPicPr>
          <p:nvPr>
            <a:audioFile r:link="rId14"/>
            <p:extLst>
              <p:ext uri="{DAA4B4D4-6D71-4841-9C94-3DE7FCFB9230}">
                <p14:media xmlns:p14="http://schemas.microsoft.com/office/powerpoint/2010/main" r:embed="rId13"/>
              </p:ext>
            </p:extLst>
          </p:nvPr>
        </p:nvPicPr>
        <p:blipFill>
          <a:blip r:embed="rId20"/>
          <a:stretch>
            <a:fillRect/>
          </a:stretch>
        </p:blipFill>
        <p:spPr>
          <a:xfrm>
            <a:off x="8028424" y="5157232"/>
            <a:ext cx="360000" cy="360000"/>
          </a:xfrm>
          <a:prstGeom prst="rect">
            <a:avLst/>
          </a:prstGeom>
        </p:spPr>
      </p:pic>
      <p:pic>
        <p:nvPicPr>
          <p:cNvPr id="16" name="27cb IO se sele">
            <a:hlinkClick r:id="" action="ppaction://media"/>
            <a:extLst>
              <a:ext uri="{FF2B5EF4-FFF2-40B4-BE49-F238E27FC236}">
                <a16:creationId xmlns:a16="http://schemas.microsoft.com/office/drawing/2014/main" id="{5DF023CF-A541-4FD9-9ACD-9A99057D6DB0}"/>
              </a:ext>
            </a:extLst>
          </p:cNvPr>
          <p:cNvPicPr>
            <a:picLocks noChangeAspect="1"/>
          </p:cNvPicPr>
          <p:nvPr>
            <a:audioFile r:link="rId16"/>
            <p:extLst>
              <p:ext uri="{DAA4B4D4-6D71-4841-9C94-3DE7FCFB9230}">
                <p14:media xmlns:p14="http://schemas.microsoft.com/office/powerpoint/2010/main" r:embed="rId15"/>
              </p:ext>
            </p:extLst>
          </p:nvPr>
        </p:nvPicPr>
        <p:blipFill>
          <a:blip r:embed="rId20"/>
          <a:stretch>
            <a:fillRect/>
          </a:stretch>
        </p:blipFill>
        <p:spPr>
          <a:xfrm>
            <a:off x="8441402" y="5157192"/>
            <a:ext cx="360000" cy="360000"/>
          </a:xfrm>
          <a:prstGeom prst="rect">
            <a:avLst/>
          </a:prstGeom>
        </p:spPr>
      </p:pic>
    </p:spTree>
    <p:extLst>
      <p:ext uri="{BB962C8B-B14F-4D97-AF65-F5344CB8AC3E}">
        <p14:creationId xmlns:p14="http://schemas.microsoft.com/office/powerpoint/2010/main" val="417021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9"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7"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audio>
              <p:cMediaNode vol="80000">
                <p:cTn id="24" fill="hold" display="0">
                  <p:stCondLst>
                    <p:cond delay="indefinite"/>
                  </p:stCondLst>
                  <p:endCondLst>
                    <p:cond evt="onStopAudio" delay="0">
                      <p:tgtEl>
                        <p:sldTgt/>
                      </p:tgtEl>
                    </p:cond>
                  </p:endCondLst>
                </p:cTn>
                <p:tgtEl>
                  <p:spTgt spid="14"/>
                </p:tgtEl>
              </p:cMediaNode>
            </p:audio>
            <p:audio>
              <p:cMediaNode vol="80000">
                <p:cTn id="25" fill="hold" display="0">
                  <p:stCondLst>
                    <p:cond delay="indefinite"/>
                  </p:stCondLst>
                  <p:endCondLst>
                    <p:cond evt="onStopAudio" delay="0">
                      <p:tgtEl>
                        <p:sldTgt/>
                      </p:tgtEl>
                    </p:cond>
                  </p:endCondLst>
                </p:cTn>
                <p:tgtEl>
                  <p:spTgt spid="15"/>
                </p:tgtEl>
              </p:cMediaNode>
            </p:audio>
            <p:audio>
              <p:cMediaNode vol="80000">
                <p:cTn id="26"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7</a:t>
            </a:r>
            <a:r>
              <a:rPr lang="de-DE"/>
              <a:t>-vowel </a:t>
            </a:r>
            <a:r>
              <a:rPr lang="az-Latn-AZ"/>
              <a:t>analyses for Sotho-Tswana languages: e.g. Northern Sotho (</a:t>
            </a:r>
            <a:r>
              <a:rPr lang="az-Latn-AZ" i="1"/>
              <a:t>Sepedi</a:t>
            </a:r>
            <a:r>
              <a:rPr lang="az-Latn-AZ"/>
              <a:t>)</a:t>
            </a:r>
          </a:p>
          <a:p>
            <a:pPr>
              <a:buFont typeface="Arial" panose="020B0604020202020204" pitchFamily="34" charset="0"/>
              <a:buChar char="•"/>
            </a:pPr>
            <a:r>
              <a:rPr lang="az-Latn-AZ" sz="1800"/>
              <a:t>Louwrens et al. (1995: 4): "</a:t>
            </a:r>
            <a:r>
              <a:rPr lang="en-US" sz="1800"/>
              <a:t>The vowel phonemes are /i, e, ɛ, a, ɔ, o, u/</a:t>
            </a:r>
            <a:r>
              <a:rPr lang="az-Latn-AZ" sz="1800"/>
              <a:t>."</a:t>
            </a:r>
          </a:p>
          <a:p>
            <a:pPr>
              <a:buFont typeface="Arial" panose="020B0604020202020204" pitchFamily="34" charset="0"/>
              <a:buChar char="•"/>
            </a:pPr>
            <a:r>
              <a:rPr lang="az-Latn-AZ" sz="1800"/>
              <a:t>Compare vowels preceding /Ca#/ for one male speaker of Northern Sotho:* </a:t>
            </a:r>
            <a:endParaRPr lang="de-DE" sz="1800"/>
          </a:p>
          <a:p>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*p.c. Shasha Seakamela (2016), speaker of the Hananwa variety of Northern Sotho</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a:t>
            </a:fld>
            <a:endParaRPr lang="en-US" altLang="de-DE"/>
          </a:p>
        </p:txBody>
      </p:sp>
      <p:graphicFrame>
        <p:nvGraphicFramePr>
          <p:cNvPr id="7" name="Diagramm 6">
            <a:extLst>
              <a:ext uri="{FF2B5EF4-FFF2-40B4-BE49-F238E27FC236}">
                <a16:creationId xmlns:a16="http://schemas.microsoft.com/office/drawing/2014/main" id="{00000000-0008-0000-0100-000002000000}"/>
              </a:ext>
            </a:extLst>
          </p:cNvPr>
          <p:cNvGraphicFramePr>
            <a:graphicFrameLocks noGrp="1" noChangeAspect="1"/>
          </p:cNvGraphicFramePr>
          <p:nvPr>
            <p:extLst>
              <p:ext uri="{D42A27DB-BD31-4B8C-83A1-F6EECF244321}">
                <p14:modId xmlns:p14="http://schemas.microsoft.com/office/powerpoint/2010/main" val="1222721834"/>
              </p:ext>
            </p:extLst>
          </p:nvPr>
        </p:nvGraphicFramePr>
        <p:xfrm>
          <a:off x="360000" y="1772816"/>
          <a:ext cx="7246984" cy="46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38608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de-DE"/>
              <a:t>1. </a:t>
            </a:r>
            <a:r>
              <a:rPr lang="en-US"/>
              <a:t>/__.C__#: </a:t>
            </a:r>
            <a:r>
              <a:rPr lang="az-Latn-AZ"/>
              <a:t>v</a:t>
            </a:r>
            <a:r>
              <a:rPr lang="en-US"/>
              <a:t>owels in penultimate syllables followed by an identical vowel</a:t>
            </a:r>
            <a:endParaRPr lang="de-DE"/>
          </a:p>
          <a:p>
            <a:pPr marL="174625" indent="-174625">
              <a:spcAft>
                <a:spcPts val="0"/>
              </a:spcAft>
              <a:buFont typeface="Arial" panose="020B0604020202020204" pitchFamily="34" charset="0"/>
              <a:buChar char="•"/>
            </a:pPr>
            <a:r>
              <a:rPr lang="de-DE" sz="1800"/>
              <a:t>Distinctness of m</a:t>
            </a:r>
            <a:r>
              <a:rPr lang="az-Latn-AZ" sz="1800"/>
              <a:t>id vowel</a:t>
            </a:r>
            <a:r>
              <a:rPr lang="de-DE" sz="1800"/>
              <a:t>s</a:t>
            </a:r>
            <a:endParaRPr lang="az-Latn-AZ" sz="1800"/>
          </a:p>
          <a:p>
            <a:pPr lvl="1">
              <a:spcAft>
                <a:spcPts val="0"/>
              </a:spcAft>
              <a:buFont typeface="Symbol" panose="05050102010706020507" pitchFamily="18" charset="2"/>
              <a:buChar char="-"/>
            </a:pPr>
            <a:r>
              <a:rPr lang="az-Latn-AZ" sz="1600"/>
              <a:t>[ɪ] : [e] (clearly) existent for (3 –) 6 speakers; apparently absent for 1 speaker</a:t>
            </a:r>
          </a:p>
          <a:p>
            <a:pPr lvl="1">
              <a:spcAft>
                <a:spcPts val="0"/>
              </a:spcAft>
              <a:buFont typeface="Symbol" panose="05050102010706020507" pitchFamily="18" charset="2"/>
              <a:buChar char="-"/>
            </a:pPr>
            <a:r>
              <a:rPr lang="az-Latn-AZ" sz="1600"/>
              <a:t>other </a:t>
            </a:r>
            <a:r>
              <a:rPr lang="de-DE" sz="1600"/>
              <a:t>distinctions</a:t>
            </a:r>
            <a:r>
              <a:rPr lang="az-Latn-AZ" sz="1600"/>
              <a:t> (</a:t>
            </a:r>
            <a:r>
              <a:rPr lang="az-Latn-AZ" sz="1600" i="1"/>
              <a:t>e : ɛ, ʊ : o, o : ɔ</a:t>
            </a:r>
            <a:r>
              <a:rPr lang="az-Latn-AZ" sz="1600"/>
              <a:t>) well supported (1 ambiguous case)</a:t>
            </a:r>
          </a:p>
          <a:p>
            <a:pPr lvl="1">
              <a:spcAft>
                <a:spcPts val="0"/>
              </a:spcAft>
              <a:buFont typeface="Symbol" panose="05050102010706020507" pitchFamily="18" charset="2"/>
              <a:buChar char="-"/>
            </a:pPr>
            <a:r>
              <a:rPr lang="az-Latn-AZ" sz="1600"/>
              <a:t>F2 decisive for [ʊ] : [o]</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30</a:t>
            </a:fld>
            <a:endParaRPr lang="en-US" altLang="de-DE"/>
          </a:p>
        </p:txBody>
      </p:sp>
      <p:pic>
        <p:nvPicPr>
          <p:cNvPr id="7" name="Grafik 6">
            <a:extLst>
              <a:ext uri="{FF2B5EF4-FFF2-40B4-BE49-F238E27FC236}">
                <a16:creationId xmlns:a16="http://schemas.microsoft.com/office/drawing/2014/main" id="{7086EB59-BE5D-4DF6-8429-8401C4CD795E}"/>
              </a:ext>
            </a:extLst>
          </p:cNvPr>
          <p:cNvPicPr>
            <a:picLocks noChangeAspect="1"/>
          </p:cNvPicPr>
          <p:nvPr/>
        </p:nvPicPr>
        <p:blipFill>
          <a:blip r:embed="rId2"/>
          <a:stretch>
            <a:fillRect/>
          </a:stretch>
        </p:blipFill>
        <p:spPr>
          <a:xfrm>
            <a:off x="8440" y="1988840"/>
            <a:ext cx="8918636" cy="4865985"/>
          </a:xfrm>
          <a:prstGeom prst="rect">
            <a:avLst/>
          </a:prstGeom>
        </p:spPr>
      </p:pic>
    </p:spTree>
    <p:extLst>
      <p:ext uri="{BB962C8B-B14F-4D97-AF65-F5344CB8AC3E}">
        <p14:creationId xmlns:p14="http://schemas.microsoft.com/office/powerpoint/2010/main" val="2698538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de-DE" sz="1600"/>
              <a:t>e.g. for speaker </a:t>
            </a:r>
            <a:r>
              <a:rPr lang="az-Latn-AZ" sz="1600"/>
              <a:t>DM</a:t>
            </a:r>
            <a:r>
              <a:rPr lang="de-DE" sz="1600"/>
              <a:t> (in total: </a:t>
            </a:r>
            <a:r>
              <a:rPr lang="az-Latn-AZ" sz="1600"/>
              <a:t>52</a:t>
            </a:r>
            <a:r>
              <a:rPr lang="de-DE" sz="1600"/>
              <a:t> </a:t>
            </a:r>
            <a:r>
              <a:rPr lang="az-Latn-AZ" sz="1600"/>
              <a:t>words</a:t>
            </a:r>
            <a:r>
              <a:rPr lang="de-DE" sz="1600"/>
              <a:t>, 3 tokens each)</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a:t>
            </a:r>
            <a:r>
              <a:rPr lang="az-Latn-AZ" i="1"/>
              <a:t> </a:t>
            </a:r>
            <a:r>
              <a:rPr lang="de-DE"/>
              <a:t>(</a:t>
            </a:r>
            <a:r>
              <a:rPr lang="az-Latn-AZ" i="1"/>
              <a:t>go</a:t>
            </a:r>
            <a:r>
              <a:rPr lang="de-DE" i="1"/>
              <a:t>)</a:t>
            </a:r>
            <a:r>
              <a:rPr lang="az-Latn-AZ" i="1"/>
              <a:t> fôsa </a:t>
            </a:r>
            <a:r>
              <a:rPr lang="de-DE"/>
              <a:t>is a recent anglicism (</a:t>
            </a:r>
            <a:r>
              <a:rPr lang="de-DE" i="1"/>
              <a:t>to force</a:t>
            </a:r>
            <a:r>
              <a:rPr lang="de-DE"/>
              <a:t>) that may not be acknowledged as a Setswana word by speakers. </a:t>
            </a:r>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31</a:t>
            </a:fld>
            <a:endParaRPr lang="en-US" altLang="de-DE"/>
          </a:p>
        </p:txBody>
      </p:sp>
      <p:sp>
        <p:nvSpPr>
          <p:cNvPr id="6" name="Inhaltsplatzhalter 3">
            <a:extLst>
              <a:ext uri="{FF2B5EF4-FFF2-40B4-BE49-F238E27FC236}">
                <a16:creationId xmlns:a16="http://schemas.microsoft.com/office/drawing/2014/main" id="{A89C303A-63DD-4C56-99DB-5D1BEF151F8F}"/>
              </a:ext>
            </a:extLst>
          </p:cNvPr>
          <p:cNvSpPr txBox="1">
            <a:spLocks/>
          </p:cNvSpPr>
          <p:nvPr/>
        </p:nvSpPr>
        <p:spPr bwMode="auto">
          <a:xfrm>
            <a:off x="251332" y="1391309"/>
            <a:ext cx="5472796" cy="490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200"/>
              </a:spcAft>
            </a:pPr>
            <a:r>
              <a:rPr lang="de-DE" sz="1600" kern="0"/>
              <a:t>[i]	</a:t>
            </a:r>
            <a:r>
              <a:rPr lang="az-Latn-AZ" sz="1600" i="1" kern="0">
                <a:solidFill>
                  <a:srgbClr val="002060"/>
                </a:solidFill>
              </a:rPr>
              <a:t>(go) bitsa		</a:t>
            </a:r>
            <a:r>
              <a:rPr lang="az-Latn-AZ" sz="1600" kern="0">
                <a:solidFill>
                  <a:srgbClr val="002060"/>
                </a:solidFill>
              </a:rPr>
              <a:t>['bí</a:t>
            </a:r>
            <a:r>
              <a:rPr lang="de-DE" sz="1600" kern="0">
                <a:solidFill>
                  <a:srgbClr val="002060"/>
                </a:solidFill>
                <a:sym typeface="Wingdings" panose="05000000000000000000" pitchFamily="2" charset="2"/>
              </a:rPr>
              <a:t>ː</a:t>
            </a:r>
            <a:r>
              <a:rPr lang="az-Latn-AZ" sz="1600" kern="0">
                <a:solidFill>
                  <a:srgbClr val="002060"/>
                </a:solidFill>
                <a:sym typeface="Wingdings" panose="05000000000000000000" pitchFamily="2" charset="2"/>
              </a:rPr>
              <a:t>.tsà</a:t>
            </a:r>
            <a:r>
              <a:rPr lang="az-Latn-AZ" sz="1600" kern="0">
                <a:solidFill>
                  <a:srgbClr val="002060"/>
                </a:solidFill>
              </a:rPr>
              <a:t>]</a:t>
            </a:r>
            <a:r>
              <a:rPr lang="az-Latn-AZ" sz="1600" kern="0"/>
              <a:t>				"(to) call"</a:t>
            </a:r>
          </a:p>
          <a:p>
            <a:pPr>
              <a:spcAft>
                <a:spcPts val="200"/>
              </a:spcAft>
            </a:pPr>
            <a:r>
              <a:rPr lang="az-Latn-AZ" sz="1600" i="1" kern="0"/>
              <a:t> </a:t>
            </a:r>
            <a:endParaRPr lang="az-Latn-AZ" sz="1600" kern="0"/>
          </a:p>
          <a:p>
            <a:pPr>
              <a:spcAft>
                <a:spcPts val="200"/>
              </a:spcAft>
            </a:pPr>
            <a:r>
              <a:rPr lang="az-Latn-AZ" sz="1600" kern="0"/>
              <a:t>[ɪ]	</a:t>
            </a:r>
            <a:r>
              <a:rPr lang="az-Latn-AZ" sz="1600" i="1" kern="0">
                <a:solidFill>
                  <a:srgbClr val="002060"/>
                </a:solidFill>
              </a:rPr>
              <a:t>(go) beta		</a:t>
            </a:r>
            <a:r>
              <a:rPr lang="az-Latn-AZ" sz="1600" kern="0">
                <a:solidFill>
                  <a:srgbClr val="002060"/>
                </a:solidFill>
              </a:rPr>
              <a:t>['bɪ́:.tà</a:t>
            </a:r>
            <a:r>
              <a:rPr lang="az-Latn-AZ" sz="1600" kern="0">
                <a:solidFill>
                  <a:srgbClr val="002060"/>
                </a:solidFill>
                <a:sym typeface="Wingdings" panose="05000000000000000000" pitchFamily="2" charset="2"/>
              </a:rPr>
              <a:t>]</a:t>
            </a:r>
            <a:r>
              <a:rPr lang="az-Latn-AZ" sz="1600" kern="0">
                <a:sym typeface="Wingdings" panose="05000000000000000000" pitchFamily="2" charset="2"/>
              </a:rPr>
              <a:t>					"(to) choke"</a:t>
            </a:r>
          </a:p>
          <a:p>
            <a:pPr>
              <a:spcAft>
                <a:spcPts val="200"/>
              </a:spcAft>
            </a:pPr>
            <a:r>
              <a:rPr lang="az-Latn-AZ" sz="1600" kern="0">
                <a:sym typeface="Wingdings" panose="05000000000000000000" pitchFamily="2" charset="2"/>
              </a:rPr>
              <a:t> </a:t>
            </a:r>
          </a:p>
          <a:p>
            <a:pPr>
              <a:spcAft>
                <a:spcPts val="200"/>
              </a:spcAft>
            </a:pPr>
            <a:r>
              <a:rPr lang="az-Latn-AZ" sz="1600" kern="0">
                <a:sym typeface="Wingdings" panose="05000000000000000000" pitchFamily="2" charset="2"/>
              </a:rPr>
              <a:t>[e]	</a:t>
            </a:r>
            <a:r>
              <a:rPr lang="az-Latn-AZ" sz="1600" i="1" kern="0">
                <a:solidFill>
                  <a:srgbClr val="002060"/>
                </a:solidFill>
                <a:sym typeface="Wingdings" panose="05000000000000000000" pitchFamily="2" charset="2"/>
              </a:rPr>
              <a:t>(go) fetsa		</a:t>
            </a:r>
            <a:r>
              <a:rPr lang="az-Latn-AZ" sz="1600" kern="0">
                <a:solidFill>
                  <a:srgbClr val="002060"/>
                </a:solidFill>
                <a:sym typeface="Wingdings" panose="05000000000000000000" pitchFamily="2" charset="2"/>
              </a:rPr>
              <a:t>['fé:.tsà]</a:t>
            </a:r>
            <a:r>
              <a:rPr lang="az-Latn-AZ" sz="1600" kern="0">
                <a:sym typeface="Wingdings" panose="05000000000000000000" pitchFamily="2" charset="2"/>
              </a:rPr>
              <a:t>				"(to) finish"</a:t>
            </a:r>
          </a:p>
          <a:p>
            <a:pPr>
              <a:spcAft>
                <a:spcPts val="200"/>
              </a:spcAft>
            </a:pPr>
            <a:r>
              <a:rPr lang="az-Latn-AZ" sz="1600" kern="0">
                <a:sym typeface="Wingdings" panose="05000000000000000000" pitchFamily="2" charset="2"/>
              </a:rPr>
              <a:t> </a:t>
            </a:r>
          </a:p>
          <a:p>
            <a:pPr>
              <a:spcAft>
                <a:spcPts val="200"/>
              </a:spcAft>
            </a:pPr>
            <a:r>
              <a:rPr lang="az-Latn-AZ" sz="1600" kern="0">
                <a:sym typeface="Wingdings" panose="05000000000000000000" pitchFamily="2" charset="2"/>
              </a:rPr>
              <a:t>[ɛ]	</a:t>
            </a:r>
            <a:r>
              <a:rPr lang="az-Latn-AZ" sz="1600" i="1" kern="0">
                <a:solidFill>
                  <a:srgbClr val="002060"/>
                </a:solidFill>
                <a:sym typeface="Wingdings" panose="05000000000000000000" pitchFamily="2" charset="2"/>
              </a:rPr>
              <a:t>p(o)rôfêsa		</a:t>
            </a:r>
            <a:r>
              <a:rPr lang="az-Latn-AZ" sz="1600" kern="0">
                <a:solidFill>
                  <a:srgbClr val="002060"/>
                </a:solidFill>
                <a:sym typeface="Wingdings" panose="05000000000000000000" pitchFamily="2" charset="2"/>
              </a:rPr>
              <a:t>[p(ʊ̀.)rɔ̀.'fɛ́:.sà]</a:t>
            </a:r>
            <a:r>
              <a:rPr lang="az-Latn-AZ" sz="1600" kern="0">
                <a:sym typeface="Wingdings" panose="05000000000000000000" pitchFamily="2" charset="2"/>
              </a:rPr>
              <a:t>	"professor"</a:t>
            </a:r>
          </a:p>
          <a:p>
            <a:pPr>
              <a:spcAft>
                <a:spcPts val="200"/>
              </a:spcAft>
            </a:pPr>
            <a:endParaRPr lang="az-Latn-AZ" sz="1600" kern="0">
              <a:sym typeface="Wingdings" panose="05000000000000000000" pitchFamily="2" charset="2"/>
            </a:endParaRPr>
          </a:p>
          <a:p>
            <a:pPr>
              <a:spcAft>
                <a:spcPts val="200"/>
              </a:spcAft>
            </a:pPr>
            <a:r>
              <a:rPr lang="az-Latn-AZ" sz="1600" kern="0">
                <a:sym typeface="Wingdings" panose="05000000000000000000" pitchFamily="2" charset="2"/>
              </a:rPr>
              <a:t>[a]	</a:t>
            </a:r>
            <a:r>
              <a:rPr lang="az-Latn-AZ" sz="1600" i="1" kern="0">
                <a:solidFill>
                  <a:srgbClr val="002060"/>
                </a:solidFill>
                <a:sym typeface="Wingdings" panose="05000000000000000000" pitchFamily="2" charset="2"/>
              </a:rPr>
              <a:t>pata				</a:t>
            </a:r>
            <a:r>
              <a:rPr lang="az-Latn-AZ" sz="1600" kern="0">
                <a:solidFill>
                  <a:srgbClr val="002060"/>
                </a:solidFill>
                <a:sym typeface="Wingdings" panose="05000000000000000000" pitchFamily="2" charset="2"/>
              </a:rPr>
              <a:t>['pá:.tà]</a:t>
            </a:r>
            <a:r>
              <a:rPr lang="az-Latn-AZ" sz="1600" kern="0">
                <a:sym typeface="Wingdings" panose="05000000000000000000" pitchFamily="2" charset="2"/>
              </a:rPr>
              <a:t>					"road"</a:t>
            </a:r>
          </a:p>
          <a:p>
            <a:pPr>
              <a:spcAft>
                <a:spcPts val="200"/>
              </a:spcAft>
            </a:pPr>
            <a:r>
              <a:rPr lang="az-Latn-AZ" sz="1600" kern="0">
                <a:sym typeface="Wingdings" panose="05000000000000000000" pitchFamily="2" charset="2"/>
              </a:rPr>
              <a:t> </a:t>
            </a:r>
          </a:p>
          <a:p>
            <a:pPr>
              <a:spcAft>
                <a:spcPts val="200"/>
              </a:spcAft>
            </a:pPr>
            <a:r>
              <a:rPr lang="az-Latn-AZ" sz="1600" kern="0"/>
              <a:t>[u]	</a:t>
            </a:r>
            <a:r>
              <a:rPr lang="az-Latn-AZ" sz="1600" i="1" kern="0">
                <a:solidFill>
                  <a:srgbClr val="002060"/>
                </a:solidFill>
              </a:rPr>
              <a:t>(go) busa		</a:t>
            </a:r>
            <a:r>
              <a:rPr lang="az-Latn-AZ" sz="1600" kern="0">
                <a:solidFill>
                  <a:srgbClr val="002060"/>
                </a:solidFill>
              </a:rPr>
              <a:t>['bú:.sà]</a:t>
            </a:r>
            <a:r>
              <a:rPr lang="az-Latn-AZ" sz="1600" kern="0"/>
              <a:t>				"(to) return"</a:t>
            </a:r>
          </a:p>
          <a:p>
            <a:pPr>
              <a:spcAft>
                <a:spcPts val="200"/>
              </a:spcAft>
            </a:pPr>
            <a:r>
              <a:rPr lang="az-Latn-AZ" sz="1600" kern="0"/>
              <a:t> </a:t>
            </a:r>
          </a:p>
          <a:p>
            <a:pPr>
              <a:spcAft>
                <a:spcPts val="200"/>
              </a:spcAft>
            </a:pPr>
            <a:r>
              <a:rPr lang="az-Latn-AZ" sz="1600" kern="0"/>
              <a:t>[ʊ]	(</a:t>
            </a:r>
            <a:r>
              <a:rPr lang="az-Latn-AZ" sz="1600" i="1" kern="0">
                <a:solidFill>
                  <a:srgbClr val="002060"/>
                </a:solidFill>
              </a:rPr>
              <a:t>go) botsa		</a:t>
            </a:r>
            <a:r>
              <a:rPr lang="az-Latn-AZ" sz="1600" kern="0">
                <a:solidFill>
                  <a:srgbClr val="002060"/>
                </a:solidFill>
              </a:rPr>
              <a:t>['bʊ́</a:t>
            </a:r>
            <a:r>
              <a:rPr lang="de-DE" sz="1600" kern="0">
                <a:solidFill>
                  <a:srgbClr val="002060"/>
                </a:solidFill>
                <a:sym typeface="Wingdings" panose="05000000000000000000" pitchFamily="2" charset="2"/>
              </a:rPr>
              <a:t>ː</a:t>
            </a:r>
            <a:r>
              <a:rPr lang="az-Latn-AZ" sz="1600" kern="0">
                <a:solidFill>
                  <a:srgbClr val="002060"/>
                </a:solidFill>
              </a:rPr>
              <a:t>.tsà]</a:t>
            </a:r>
            <a:r>
              <a:rPr lang="az-Latn-AZ" sz="1600" kern="0"/>
              <a:t>				"(to) ask"</a:t>
            </a:r>
          </a:p>
          <a:p>
            <a:pPr>
              <a:spcAft>
                <a:spcPts val="200"/>
              </a:spcAft>
            </a:pPr>
            <a:r>
              <a:rPr lang="az-Latn-AZ" sz="1600" kern="0"/>
              <a:t>		</a:t>
            </a:r>
            <a:r>
              <a:rPr lang="az-Latn-AZ" sz="1600" i="1" kern="0">
                <a:solidFill>
                  <a:srgbClr val="002060"/>
                </a:solidFill>
              </a:rPr>
              <a:t>lona				</a:t>
            </a:r>
            <a:r>
              <a:rPr lang="az-Latn-AZ" sz="1600" kern="0">
                <a:solidFill>
                  <a:srgbClr val="002060"/>
                </a:solidFill>
              </a:rPr>
              <a:t>['lʊ̀:.ná]	</a:t>
            </a:r>
            <a:r>
              <a:rPr lang="az-Latn-AZ" sz="1600" kern="0"/>
              <a:t>				"you (PL)"</a:t>
            </a:r>
          </a:p>
          <a:p>
            <a:pPr>
              <a:spcAft>
                <a:spcPts val="200"/>
              </a:spcAft>
            </a:pPr>
            <a:r>
              <a:rPr lang="az-Latn-AZ" sz="1600" kern="0"/>
              <a:t>[o]	</a:t>
            </a:r>
            <a:r>
              <a:rPr lang="az-Latn-AZ" sz="1600" i="1" kern="0">
                <a:solidFill>
                  <a:srgbClr val="002060"/>
                </a:solidFill>
              </a:rPr>
              <a:t>(go) gotsa		</a:t>
            </a:r>
            <a:r>
              <a:rPr lang="az-Latn-AZ" sz="1600" kern="0">
                <a:solidFill>
                  <a:srgbClr val="002060"/>
                </a:solidFill>
              </a:rPr>
              <a:t>['</a:t>
            </a:r>
            <a:r>
              <a:rPr lang="el-GR" sz="1600" kern="0">
                <a:solidFill>
                  <a:srgbClr val="002060"/>
                </a:solidFill>
              </a:rPr>
              <a:t>χ</a:t>
            </a:r>
            <a:r>
              <a:rPr lang="az-Latn-AZ" sz="1600" kern="0">
                <a:solidFill>
                  <a:srgbClr val="002060"/>
                </a:solidFill>
              </a:rPr>
              <a:t>ó:.tsà]</a:t>
            </a:r>
            <a:r>
              <a:rPr lang="az-Latn-AZ" sz="1600" kern="0"/>
              <a:t>				"(to) make fire" </a:t>
            </a:r>
          </a:p>
          <a:p>
            <a:pPr>
              <a:spcAft>
                <a:spcPts val="200"/>
              </a:spcAft>
            </a:pPr>
            <a:r>
              <a:rPr lang="az-Latn-AZ" sz="1600" kern="0"/>
              <a:t>		</a:t>
            </a:r>
            <a:r>
              <a:rPr lang="az-Latn-AZ" sz="1600" i="1" kern="0">
                <a:solidFill>
                  <a:srgbClr val="002060"/>
                </a:solidFill>
              </a:rPr>
              <a:t>lona				</a:t>
            </a:r>
            <a:r>
              <a:rPr lang="az-Latn-AZ" sz="1600" kern="0">
                <a:solidFill>
                  <a:srgbClr val="002060"/>
                </a:solidFill>
              </a:rPr>
              <a:t>['ló:.nà]	</a:t>
            </a:r>
            <a:r>
              <a:rPr lang="az-Latn-AZ" sz="1600" kern="0"/>
              <a:t>	</a:t>
            </a:r>
            <a:r>
              <a:rPr lang="de-DE" sz="1600" kern="0"/>
              <a:t>	</a:t>
            </a:r>
            <a:r>
              <a:rPr lang="az-Latn-AZ" sz="1600" kern="0"/>
              <a:t>		"this" (11)</a:t>
            </a:r>
          </a:p>
          <a:p>
            <a:pPr>
              <a:spcAft>
                <a:spcPts val="200"/>
              </a:spcAft>
            </a:pPr>
            <a:r>
              <a:rPr lang="az-Latn-AZ" sz="1600" kern="0"/>
              <a:t>[ɔ]	</a:t>
            </a:r>
            <a:r>
              <a:rPr lang="de-DE" sz="1600" i="1" kern="0">
                <a:solidFill>
                  <a:srgbClr val="002060"/>
                </a:solidFill>
              </a:rPr>
              <a:t>(go) fo</a:t>
            </a:r>
            <a:r>
              <a:rPr lang="az-Latn-AZ" sz="1600" i="1" kern="0">
                <a:solidFill>
                  <a:srgbClr val="002060"/>
                </a:solidFill>
              </a:rPr>
              <a:t>̂sa*		</a:t>
            </a:r>
            <a:r>
              <a:rPr lang="az-Latn-AZ" sz="1600" kern="0">
                <a:solidFill>
                  <a:srgbClr val="002060"/>
                </a:solidFill>
              </a:rPr>
              <a:t>['fɔ́:.sà]	</a:t>
            </a:r>
            <a:r>
              <a:rPr lang="az-Latn-AZ" sz="1600" kern="0"/>
              <a:t>				"(to) force"</a:t>
            </a:r>
          </a:p>
          <a:p>
            <a:pPr>
              <a:spcAft>
                <a:spcPts val="200"/>
              </a:spcAft>
            </a:pPr>
            <a:r>
              <a:rPr lang="az-Latn-AZ" sz="1600" kern="0"/>
              <a:t>		</a:t>
            </a:r>
            <a:r>
              <a:rPr lang="az-Latn-AZ" sz="1600" i="1" kern="0">
                <a:solidFill>
                  <a:srgbClr val="002060"/>
                </a:solidFill>
              </a:rPr>
              <a:t>(go) bôna		</a:t>
            </a:r>
            <a:r>
              <a:rPr lang="az-Latn-AZ" sz="1600" kern="0">
                <a:solidFill>
                  <a:srgbClr val="002060"/>
                </a:solidFill>
              </a:rPr>
              <a:t>['bɔ́</a:t>
            </a:r>
            <a:r>
              <a:rPr lang="de-DE" sz="1600" kern="0">
                <a:solidFill>
                  <a:srgbClr val="002060"/>
                </a:solidFill>
                <a:sym typeface="Wingdings" panose="05000000000000000000" pitchFamily="2" charset="2"/>
              </a:rPr>
              <a:t>ː</a:t>
            </a:r>
            <a:r>
              <a:rPr lang="az-Latn-AZ" sz="1600" kern="0">
                <a:solidFill>
                  <a:srgbClr val="002060"/>
                </a:solidFill>
              </a:rPr>
              <a:t>.nà]		</a:t>
            </a:r>
            <a:r>
              <a:rPr lang="az-Latn-AZ" sz="1600" kern="0"/>
              <a:t>		"(to) see"</a:t>
            </a:r>
          </a:p>
        </p:txBody>
      </p:sp>
      <p:pic>
        <p:nvPicPr>
          <p:cNvPr id="7" name="29aa bitsa">
            <a:hlinkClick r:id="" action="ppaction://media"/>
            <a:extLst>
              <a:ext uri="{FF2B5EF4-FFF2-40B4-BE49-F238E27FC236}">
                <a16:creationId xmlns:a16="http://schemas.microsoft.com/office/drawing/2014/main" id="{8FB98905-86B9-4130-8AF3-1546DF07BDAF}"/>
              </a:ext>
            </a:extLst>
          </p:cNvPr>
          <p:cNvPicPr>
            <a:picLocks noChangeAspect="1"/>
          </p:cNvPicPr>
          <p:nvPr>
            <a:audioFile r:link="rId2"/>
            <p:extLst>
              <p:ext uri="{DAA4B4D4-6D71-4841-9C94-3DE7FCFB9230}">
                <p14:media xmlns:p14="http://schemas.microsoft.com/office/powerpoint/2010/main" r:embed="rId1"/>
              </p:ext>
            </p:extLst>
          </p:nvPr>
        </p:nvPicPr>
        <p:blipFill>
          <a:blip r:embed="rId50"/>
          <a:stretch>
            <a:fillRect/>
          </a:stretch>
        </p:blipFill>
        <p:spPr>
          <a:xfrm>
            <a:off x="6084168" y="1367942"/>
            <a:ext cx="360000" cy="360000"/>
          </a:xfrm>
          <a:prstGeom prst="rect">
            <a:avLst/>
          </a:prstGeom>
        </p:spPr>
      </p:pic>
      <p:pic>
        <p:nvPicPr>
          <p:cNvPr id="8" name="29ab i bitsa">
            <a:hlinkClick r:id="" action="ppaction://media"/>
            <a:extLst>
              <a:ext uri="{FF2B5EF4-FFF2-40B4-BE49-F238E27FC236}">
                <a16:creationId xmlns:a16="http://schemas.microsoft.com/office/drawing/2014/main" id="{C115DF6E-6835-4BAC-BF4F-910861752E46}"/>
              </a:ext>
            </a:extLst>
          </p:cNvPr>
          <p:cNvPicPr>
            <a:picLocks noChangeAspect="1"/>
          </p:cNvPicPr>
          <p:nvPr>
            <a:audioFile r:link="rId4"/>
            <p:extLst>
              <p:ext uri="{DAA4B4D4-6D71-4841-9C94-3DE7FCFB9230}">
                <p14:media xmlns:p14="http://schemas.microsoft.com/office/powerpoint/2010/main" r:embed="rId3"/>
              </p:ext>
            </p:extLst>
          </p:nvPr>
        </p:nvPicPr>
        <p:blipFill>
          <a:blip r:embed="rId50"/>
          <a:stretch>
            <a:fillRect/>
          </a:stretch>
        </p:blipFill>
        <p:spPr>
          <a:xfrm>
            <a:off x="6802369" y="1374218"/>
            <a:ext cx="360000" cy="360000"/>
          </a:xfrm>
          <a:prstGeom prst="rect">
            <a:avLst/>
          </a:prstGeom>
        </p:spPr>
      </p:pic>
      <p:pic>
        <p:nvPicPr>
          <p:cNvPr id="9" name="29ba beta">
            <a:hlinkClick r:id="" action="ppaction://media"/>
            <a:extLst>
              <a:ext uri="{FF2B5EF4-FFF2-40B4-BE49-F238E27FC236}">
                <a16:creationId xmlns:a16="http://schemas.microsoft.com/office/drawing/2014/main" id="{939062FC-ADC4-421F-9426-AEBB26FAC901}"/>
              </a:ext>
            </a:extLst>
          </p:cNvPr>
          <p:cNvPicPr>
            <a:picLocks noChangeAspect="1"/>
          </p:cNvPicPr>
          <p:nvPr>
            <a:audioFile r:link="rId6"/>
            <p:extLst>
              <p:ext uri="{DAA4B4D4-6D71-4841-9C94-3DE7FCFB9230}">
                <p14:media xmlns:p14="http://schemas.microsoft.com/office/powerpoint/2010/main" r:embed="rId5"/>
              </p:ext>
            </p:extLst>
          </p:nvPr>
        </p:nvPicPr>
        <p:blipFill>
          <a:blip r:embed="rId50"/>
          <a:stretch>
            <a:fillRect/>
          </a:stretch>
        </p:blipFill>
        <p:spPr>
          <a:xfrm>
            <a:off x="6084168" y="1902061"/>
            <a:ext cx="360000" cy="360000"/>
          </a:xfrm>
          <a:prstGeom prst="rect">
            <a:avLst/>
          </a:prstGeom>
        </p:spPr>
      </p:pic>
      <p:pic>
        <p:nvPicPr>
          <p:cNvPr id="10" name="29bb e beta">
            <a:hlinkClick r:id="" action="ppaction://media"/>
            <a:extLst>
              <a:ext uri="{FF2B5EF4-FFF2-40B4-BE49-F238E27FC236}">
                <a16:creationId xmlns:a16="http://schemas.microsoft.com/office/drawing/2014/main" id="{5DFE16E1-67FC-452E-AFB4-E6304FB75C7E}"/>
              </a:ext>
            </a:extLst>
          </p:cNvPr>
          <p:cNvPicPr>
            <a:picLocks noChangeAspect="1"/>
          </p:cNvPicPr>
          <p:nvPr>
            <a:audioFile r:link="rId8"/>
            <p:extLst>
              <p:ext uri="{DAA4B4D4-6D71-4841-9C94-3DE7FCFB9230}">
                <p14:media xmlns:p14="http://schemas.microsoft.com/office/powerpoint/2010/main" r:embed="rId7"/>
              </p:ext>
            </p:extLst>
          </p:nvPr>
        </p:nvPicPr>
        <p:blipFill>
          <a:blip r:embed="rId50"/>
          <a:stretch>
            <a:fillRect/>
          </a:stretch>
        </p:blipFill>
        <p:spPr>
          <a:xfrm>
            <a:off x="6802369" y="1896508"/>
            <a:ext cx="360000" cy="360000"/>
          </a:xfrm>
          <a:prstGeom prst="rect">
            <a:avLst/>
          </a:prstGeom>
        </p:spPr>
      </p:pic>
      <p:pic>
        <p:nvPicPr>
          <p:cNvPr id="11" name="29ca fetsa">
            <a:hlinkClick r:id="" action="ppaction://media"/>
            <a:extLst>
              <a:ext uri="{FF2B5EF4-FFF2-40B4-BE49-F238E27FC236}">
                <a16:creationId xmlns:a16="http://schemas.microsoft.com/office/drawing/2014/main" id="{E6B9BFA8-DA58-4EBD-8848-B5DD0B888384}"/>
              </a:ext>
            </a:extLst>
          </p:cNvPr>
          <p:cNvPicPr>
            <a:picLocks noChangeAspect="1"/>
          </p:cNvPicPr>
          <p:nvPr>
            <a:audioFile r:link="rId10"/>
            <p:extLst>
              <p:ext uri="{DAA4B4D4-6D71-4841-9C94-3DE7FCFB9230}">
                <p14:media xmlns:p14="http://schemas.microsoft.com/office/powerpoint/2010/main" r:embed="rId9"/>
              </p:ext>
            </p:extLst>
          </p:nvPr>
        </p:nvPicPr>
        <p:blipFill>
          <a:blip r:embed="rId50"/>
          <a:stretch>
            <a:fillRect/>
          </a:stretch>
        </p:blipFill>
        <p:spPr>
          <a:xfrm>
            <a:off x="6084168" y="2456932"/>
            <a:ext cx="360000" cy="360000"/>
          </a:xfrm>
          <a:prstGeom prst="rect">
            <a:avLst/>
          </a:prstGeom>
        </p:spPr>
      </p:pic>
      <p:pic>
        <p:nvPicPr>
          <p:cNvPr id="12" name="29cb e fetsa">
            <a:hlinkClick r:id="" action="ppaction://media"/>
            <a:extLst>
              <a:ext uri="{FF2B5EF4-FFF2-40B4-BE49-F238E27FC236}">
                <a16:creationId xmlns:a16="http://schemas.microsoft.com/office/drawing/2014/main" id="{277EC23B-3DF9-443F-A543-43AB7E951D96}"/>
              </a:ext>
            </a:extLst>
          </p:cNvPr>
          <p:cNvPicPr>
            <a:picLocks noChangeAspect="1"/>
          </p:cNvPicPr>
          <p:nvPr>
            <a:audioFile r:link="rId12"/>
            <p:extLst>
              <p:ext uri="{DAA4B4D4-6D71-4841-9C94-3DE7FCFB9230}">
                <p14:media xmlns:p14="http://schemas.microsoft.com/office/powerpoint/2010/main" r:embed="rId11"/>
              </p:ext>
            </p:extLst>
          </p:nvPr>
        </p:nvPicPr>
        <p:blipFill>
          <a:blip r:embed="rId50"/>
          <a:stretch>
            <a:fillRect/>
          </a:stretch>
        </p:blipFill>
        <p:spPr>
          <a:xfrm>
            <a:off x="6802369" y="2456932"/>
            <a:ext cx="360000" cy="360000"/>
          </a:xfrm>
          <a:prstGeom prst="rect">
            <a:avLst/>
          </a:prstGeom>
        </p:spPr>
      </p:pic>
      <p:pic>
        <p:nvPicPr>
          <p:cNvPr id="13" name="29da profesa">
            <a:hlinkClick r:id="" action="ppaction://media"/>
            <a:extLst>
              <a:ext uri="{FF2B5EF4-FFF2-40B4-BE49-F238E27FC236}">
                <a16:creationId xmlns:a16="http://schemas.microsoft.com/office/drawing/2014/main" id="{B1FD496D-F227-480C-BBB0-8D35594A1CAB}"/>
              </a:ext>
            </a:extLst>
          </p:cNvPr>
          <p:cNvPicPr>
            <a:picLocks noChangeAspect="1"/>
          </p:cNvPicPr>
          <p:nvPr>
            <a:audioFile r:link="rId14"/>
            <p:extLst>
              <p:ext uri="{DAA4B4D4-6D71-4841-9C94-3DE7FCFB9230}">
                <p14:media xmlns:p14="http://schemas.microsoft.com/office/powerpoint/2010/main" r:embed="rId13"/>
              </p:ext>
            </p:extLst>
          </p:nvPr>
        </p:nvPicPr>
        <p:blipFill>
          <a:blip r:embed="rId50"/>
          <a:stretch>
            <a:fillRect/>
          </a:stretch>
        </p:blipFill>
        <p:spPr>
          <a:xfrm>
            <a:off x="6084168" y="2996992"/>
            <a:ext cx="360000" cy="360000"/>
          </a:xfrm>
          <a:prstGeom prst="rect">
            <a:avLst/>
          </a:prstGeom>
        </p:spPr>
      </p:pic>
      <p:pic>
        <p:nvPicPr>
          <p:cNvPr id="14" name="29db profesa">
            <a:hlinkClick r:id="" action="ppaction://media"/>
            <a:extLst>
              <a:ext uri="{FF2B5EF4-FFF2-40B4-BE49-F238E27FC236}">
                <a16:creationId xmlns:a16="http://schemas.microsoft.com/office/drawing/2014/main" id="{2725537F-29B5-4785-8D6D-0D2EC727299C}"/>
              </a:ext>
            </a:extLst>
          </p:cNvPr>
          <p:cNvPicPr>
            <a:picLocks noChangeAspect="1"/>
          </p:cNvPicPr>
          <p:nvPr>
            <a:audioFile r:link="rId16"/>
            <p:extLst>
              <p:ext uri="{DAA4B4D4-6D71-4841-9C94-3DE7FCFB9230}">
                <p14:media xmlns:p14="http://schemas.microsoft.com/office/powerpoint/2010/main" r:embed="rId15"/>
              </p:ext>
            </p:extLst>
          </p:nvPr>
        </p:nvPicPr>
        <p:blipFill>
          <a:blip r:embed="rId50"/>
          <a:stretch>
            <a:fillRect/>
          </a:stretch>
        </p:blipFill>
        <p:spPr>
          <a:xfrm>
            <a:off x="6802369" y="2996992"/>
            <a:ext cx="360000" cy="360000"/>
          </a:xfrm>
          <a:prstGeom prst="rect">
            <a:avLst/>
          </a:prstGeom>
        </p:spPr>
      </p:pic>
      <p:pic>
        <p:nvPicPr>
          <p:cNvPr id="15" name="29ea pata">
            <a:hlinkClick r:id="" action="ppaction://media"/>
            <a:extLst>
              <a:ext uri="{FF2B5EF4-FFF2-40B4-BE49-F238E27FC236}">
                <a16:creationId xmlns:a16="http://schemas.microsoft.com/office/drawing/2014/main" id="{A191151D-8621-4E22-BF5C-7B25C1F1085E}"/>
              </a:ext>
            </a:extLst>
          </p:cNvPr>
          <p:cNvPicPr>
            <a:picLocks noChangeAspect="1"/>
          </p:cNvPicPr>
          <p:nvPr>
            <a:audioFile r:link="rId18"/>
            <p:extLst>
              <p:ext uri="{DAA4B4D4-6D71-4841-9C94-3DE7FCFB9230}">
                <p14:media xmlns:p14="http://schemas.microsoft.com/office/powerpoint/2010/main" r:embed="rId17"/>
              </p:ext>
            </p:extLst>
          </p:nvPr>
        </p:nvPicPr>
        <p:blipFill>
          <a:blip r:embed="rId50"/>
          <a:stretch>
            <a:fillRect/>
          </a:stretch>
        </p:blipFill>
        <p:spPr>
          <a:xfrm>
            <a:off x="6084168" y="3501008"/>
            <a:ext cx="360000" cy="360000"/>
          </a:xfrm>
          <a:prstGeom prst="rect">
            <a:avLst/>
          </a:prstGeom>
        </p:spPr>
      </p:pic>
      <p:pic>
        <p:nvPicPr>
          <p:cNvPr id="16" name="29eb pata">
            <a:hlinkClick r:id="" action="ppaction://media"/>
            <a:extLst>
              <a:ext uri="{FF2B5EF4-FFF2-40B4-BE49-F238E27FC236}">
                <a16:creationId xmlns:a16="http://schemas.microsoft.com/office/drawing/2014/main" id="{BBF1331D-0781-4869-BEEB-2683A20BEDD6}"/>
              </a:ext>
            </a:extLst>
          </p:cNvPr>
          <p:cNvPicPr>
            <a:picLocks noChangeAspect="1"/>
          </p:cNvPicPr>
          <p:nvPr>
            <a:audioFile r:link="rId20"/>
            <p:extLst>
              <p:ext uri="{DAA4B4D4-6D71-4841-9C94-3DE7FCFB9230}">
                <p14:media xmlns:p14="http://schemas.microsoft.com/office/powerpoint/2010/main" r:embed="rId19"/>
              </p:ext>
            </p:extLst>
          </p:nvPr>
        </p:nvPicPr>
        <p:blipFill>
          <a:blip r:embed="rId50"/>
          <a:stretch>
            <a:fillRect/>
          </a:stretch>
        </p:blipFill>
        <p:spPr>
          <a:xfrm>
            <a:off x="6802369" y="3498586"/>
            <a:ext cx="360000" cy="360000"/>
          </a:xfrm>
          <a:prstGeom prst="rect">
            <a:avLst/>
          </a:prstGeom>
        </p:spPr>
      </p:pic>
      <p:pic>
        <p:nvPicPr>
          <p:cNvPr id="17" name="29fa busa">
            <a:hlinkClick r:id="" action="ppaction://media"/>
            <a:extLst>
              <a:ext uri="{FF2B5EF4-FFF2-40B4-BE49-F238E27FC236}">
                <a16:creationId xmlns:a16="http://schemas.microsoft.com/office/drawing/2014/main" id="{8F8048BD-14BA-47C0-BD00-6F8747FCDE17}"/>
              </a:ext>
            </a:extLst>
          </p:cNvPr>
          <p:cNvPicPr>
            <a:picLocks noChangeAspect="1"/>
          </p:cNvPicPr>
          <p:nvPr>
            <a:audioFile r:link="rId22"/>
            <p:extLst>
              <p:ext uri="{DAA4B4D4-6D71-4841-9C94-3DE7FCFB9230}">
                <p14:media xmlns:p14="http://schemas.microsoft.com/office/powerpoint/2010/main" r:embed="rId21"/>
              </p:ext>
            </p:extLst>
          </p:nvPr>
        </p:nvPicPr>
        <p:blipFill>
          <a:blip r:embed="rId50"/>
          <a:stretch>
            <a:fillRect/>
          </a:stretch>
        </p:blipFill>
        <p:spPr>
          <a:xfrm>
            <a:off x="6084168" y="4077112"/>
            <a:ext cx="360000" cy="360000"/>
          </a:xfrm>
          <a:prstGeom prst="rect">
            <a:avLst/>
          </a:prstGeom>
        </p:spPr>
      </p:pic>
      <p:pic>
        <p:nvPicPr>
          <p:cNvPr id="18" name="29fb busa">
            <a:hlinkClick r:id="" action="ppaction://media"/>
            <a:extLst>
              <a:ext uri="{FF2B5EF4-FFF2-40B4-BE49-F238E27FC236}">
                <a16:creationId xmlns:a16="http://schemas.microsoft.com/office/drawing/2014/main" id="{4278145A-041F-4563-9158-31653B8F4390}"/>
              </a:ext>
            </a:extLst>
          </p:cNvPr>
          <p:cNvPicPr>
            <a:picLocks noChangeAspect="1"/>
          </p:cNvPicPr>
          <p:nvPr>
            <a:audioFile r:link="rId24"/>
            <p:extLst>
              <p:ext uri="{DAA4B4D4-6D71-4841-9C94-3DE7FCFB9230}">
                <p14:media xmlns:p14="http://schemas.microsoft.com/office/powerpoint/2010/main" r:embed="rId23"/>
              </p:ext>
            </p:extLst>
          </p:nvPr>
        </p:nvPicPr>
        <p:blipFill>
          <a:blip r:embed="rId50"/>
          <a:stretch>
            <a:fillRect/>
          </a:stretch>
        </p:blipFill>
        <p:spPr>
          <a:xfrm>
            <a:off x="6802369" y="4077112"/>
            <a:ext cx="360000" cy="360000"/>
          </a:xfrm>
          <a:prstGeom prst="rect">
            <a:avLst/>
          </a:prstGeom>
        </p:spPr>
      </p:pic>
      <p:pic>
        <p:nvPicPr>
          <p:cNvPr id="19" name="29ga botsa">
            <a:hlinkClick r:id="" action="ppaction://media"/>
            <a:extLst>
              <a:ext uri="{FF2B5EF4-FFF2-40B4-BE49-F238E27FC236}">
                <a16:creationId xmlns:a16="http://schemas.microsoft.com/office/drawing/2014/main" id="{E807FB2B-BC5D-437D-92A0-B8775BA1D96E}"/>
              </a:ext>
            </a:extLst>
          </p:cNvPr>
          <p:cNvPicPr>
            <a:picLocks noChangeAspect="1"/>
          </p:cNvPicPr>
          <p:nvPr>
            <a:audioFile r:link="rId26"/>
            <p:extLst>
              <p:ext uri="{DAA4B4D4-6D71-4841-9C94-3DE7FCFB9230}">
                <p14:media xmlns:p14="http://schemas.microsoft.com/office/powerpoint/2010/main" r:embed="rId25"/>
              </p:ext>
            </p:extLst>
          </p:nvPr>
        </p:nvPicPr>
        <p:blipFill>
          <a:blip r:embed="rId50"/>
          <a:stretch>
            <a:fillRect/>
          </a:stretch>
        </p:blipFill>
        <p:spPr>
          <a:xfrm>
            <a:off x="6084168" y="4725184"/>
            <a:ext cx="360000" cy="360000"/>
          </a:xfrm>
          <a:prstGeom prst="rect">
            <a:avLst/>
          </a:prstGeom>
        </p:spPr>
      </p:pic>
      <p:pic>
        <p:nvPicPr>
          <p:cNvPr id="20" name="29gb botsa">
            <a:hlinkClick r:id="" action="ppaction://media"/>
            <a:extLst>
              <a:ext uri="{FF2B5EF4-FFF2-40B4-BE49-F238E27FC236}">
                <a16:creationId xmlns:a16="http://schemas.microsoft.com/office/drawing/2014/main" id="{94068BDE-D9B3-4E16-9024-492A6F1EC4D6}"/>
              </a:ext>
            </a:extLst>
          </p:cNvPr>
          <p:cNvPicPr>
            <a:picLocks noChangeAspect="1"/>
          </p:cNvPicPr>
          <p:nvPr>
            <a:audioFile r:link="rId28"/>
            <p:extLst>
              <p:ext uri="{DAA4B4D4-6D71-4841-9C94-3DE7FCFB9230}">
                <p14:media xmlns:p14="http://schemas.microsoft.com/office/powerpoint/2010/main" r:embed="rId27"/>
              </p:ext>
            </p:extLst>
          </p:nvPr>
        </p:nvPicPr>
        <p:blipFill>
          <a:blip r:embed="rId50"/>
          <a:stretch>
            <a:fillRect/>
          </a:stretch>
        </p:blipFill>
        <p:spPr>
          <a:xfrm>
            <a:off x="6808161" y="4725184"/>
            <a:ext cx="360000" cy="360000"/>
          </a:xfrm>
          <a:prstGeom prst="rect">
            <a:avLst/>
          </a:prstGeom>
        </p:spPr>
      </p:pic>
      <p:pic>
        <p:nvPicPr>
          <p:cNvPr id="21" name="29ha lona you">
            <a:hlinkClick r:id="" action="ppaction://media"/>
            <a:extLst>
              <a:ext uri="{FF2B5EF4-FFF2-40B4-BE49-F238E27FC236}">
                <a16:creationId xmlns:a16="http://schemas.microsoft.com/office/drawing/2014/main" id="{751E2DF2-39DD-4C39-99F7-FC3DBEE08EBF}"/>
              </a:ext>
            </a:extLst>
          </p:cNvPr>
          <p:cNvPicPr>
            <a:picLocks noChangeAspect="1"/>
          </p:cNvPicPr>
          <p:nvPr>
            <a:audioFile r:link="rId30"/>
            <p:extLst>
              <p:ext uri="{DAA4B4D4-6D71-4841-9C94-3DE7FCFB9230}">
                <p14:media xmlns:p14="http://schemas.microsoft.com/office/powerpoint/2010/main" r:embed="rId29"/>
              </p:ext>
            </p:extLst>
          </p:nvPr>
        </p:nvPicPr>
        <p:blipFill>
          <a:blip r:embed="rId50"/>
          <a:stretch>
            <a:fillRect/>
          </a:stretch>
        </p:blipFill>
        <p:spPr>
          <a:xfrm>
            <a:off x="7776396" y="4725184"/>
            <a:ext cx="360000" cy="360000"/>
          </a:xfrm>
          <a:prstGeom prst="rect">
            <a:avLst/>
          </a:prstGeom>
        </p:spPr>
      </p:pic>
      <p:pic>
        <p:nvPicPr>
          <p:cNvPr id="22" name="29hb">
            <a:hlinkClick r:id="" action="ppaction://media"/>
            <a:extLst>
              <a:ext uri="{FF2B5EF4-FFF2-40B4-BE49-F238E27FC236}">
                <a16:creationId xmlns:a16="http://schemas.microsoft.com/office/drawing/2014/main" id="{8C68E5F2-4E23-492C-A643-A095ECE8ED2E}"/>
              </a:ext>
            </a:extLst>
          </p:cNvPr>
          <p:cNvPicPr>
            <a:picLocks noChangeAspect="1"/>
          </p:cNvPicPr>
          <p:nvPr>
            <a:audioFile r:link="rId32"/>
            <p:extLst>
              <p:ext uri="{DAA4B4D4-6D71-4841-9C94-3DE7FCFB9230}">
                <p14:media xmlns:p14="http://schemas.microsoft.com/office/powerpoint/2010/main" r:embed="rId31"/>
              </p:ext>
            </p:extLst>
          </p:nvPr>
        </p:nvPicPr>
        <p:blipFill>
          <a:blip r:embed="rId50"/>
          <a:stretch>
            <a:fillRect/>
          </a:stretch>
        </p:blipFill>
        <p:spPr>
          <a:xfrm>
            <a:off x="8424468" y="4725184"/>
            <a:ext cx="360000" cy="360000"/>
          </a:xfrm>
          <a:prstGeom prst="rect">
            <a:avLst/>
          </a:prstGeom>
        </p:spPr>
      </p:pic>
      <p:pic>
        <p:nvPicPr>
          <p:cNvPr id="23" name="29ia gotsa">
            <a:hlinkClick r:id="" action="ppaction://media"/>
            <a:extLst>
              <a:ext uri="{FF2B5EF4-FFF2-40B4-BE49-F238E27FC236}">
                <a16:creationId xmlns:a16="http://schemas.microsoft.com/office/drawing/2014/main" id="{2AF1F691-5AD6-4DCE-92AE-7BDCCF68E1C3}"/>
              </a:ext>
            </a:extLst>
          </p:cNvPr>
          <p:cNvPicPr>
            <a:picLocks noChangeAspect="1"/>
          </p:cNvPicPr>
          <p:nvPr>
            <a:audioFile r:link="rId34"/>
            <p:extLst>
              <p:ext uri="{DAA4B4D4-6D71-4841-9C94-3DE7FCFB9230}">
                <p14:media xmlns:p14="http://schemas.microsoft.com/office/powerpoint/2010/main" r:embed="rId33"/>
              </p:ext>
            </p:extLst>
          </p:nvPr>
        </p:nvPicPr>
        <p:blipFill>
          <a:blip r:embed="rId50"/>
          <a:stretch>
            <a:fillRect/>
          </a:stretch>
        </p:blipFill>
        <p:spPr>
          <a:xfrm>
            <a:off x="6084208" y="5229240"/>
            <a:ext cx="360000" cy="360000"/>
          </a:xfrm>
          <a:prstGeom prst="rect">
            <a:avLst/>
          </a:prstGeom>
        </p:spPr>
      </p:pic>
      <p:pic>
        <p:nvPicPr>
          <p:cNvPr id="24" name="29ib">
            <a:hlinkClick r:id="" action="ppaction://media"/>
            <a:extLst>
              <a:ext uri="{FF2B5EF4-FFF2-40B4-BE49-F238E27FC236}">
                <a16:creationId xmlns:a16="http://schemas.microsoft.com/office/drawing/2014/main" id="{AEF47D9F-FFB4-436A-863F-EE85812FC2B4}"/>
              </a:ext>
            </a:extLst>
          </p:cNvPr>
          <p:cNvPicPr>
            <a:picLocks noChangeAspect="1"/>
          </p:cNvPicPr>
          <p:nvPr>
            <a:audioFile r:link="rId36"/>
            <p:extLst>
              <p:ext uri="{DAA4B4D4-6D71-4841-9C94-3DE7FCFB9230}">
                <p14:media xmlns:p14="http://schemas.microsoft.com/office/powerpoint/2010/main" r:embed="rId35"/>
              </p:ext>
            </p:extLst>
          </p:nvPr>
        </p:nvPicPr>
        <p:blipFill>
          <a:blip r:embed="rId50"/>
          <a:stretch>
            <a:fillRect/>
          </a:stretch>
        </p:blipFill>
        <p:spPr>
          <a:xfrm>
            <a:off x="6785735" y="5229240"/>
            <a:ext cx="360000" cy="360000"/>
          </a:xfrm>
          <a:prstGeom prst="rect">
            <a:avLst/>
          </a:prstGeom>
        </p:spPr>
      </p:pic>
      <p:pic>
        <p:nvPicPr>
          <p:cNvPr id="25" name="29ja lona">
            <a:hlinkClick r:id="" action="ppaction://media"/>
            <a:extLst>
              <a:ext uri="{FF2B5EF4-FFF2-40B4-BE49-F238E27FC236}">
                <a16:creationId xmlns:a16="http://schemas.microsoft.com/office/drawing/2014/main" id="{90EDD1BE-1181-4BAC-AABD-2BF915B5819A}"/>
              </a:ext>
            </a:extLst>
          </p:cNvPr>
          <p:cNvPicPr>
            <a:picLocks noChangeAspect="1"/>
          </p:cNvPicPr>
          <p:nvPr>
            <a:audioFile r:link="rId38"/>
            <p:extLst>
              <p:ext uri="{DAA4B4D4-6D71-4841-9C94-3DE7FCFB9230}">
                <p14:media xmlns:p14="http://schemas.microsoft.com/office/powerpoint/2010/main" r:embed="rId37"/>
              </p:ext>
            </p:extLst>
          </p:nvPr>
        </p:nvPicPr>
        <p:blipFill>
          <a:blip r:embed="rId50"/>
          <a:stretch>
            <a:fillRect/>
          </a:stretch>
        </p:blipFill>
        <p:spPr>
          <a:xfrm>
            <a:off x="7776396" y="5229240"/>
            <a:ext cx="360000" cy="360000"/>
          </a:xfrm>
          <a:prstGeom prst="rect">
            <a:avLst/>
          </a:prstGeom>
        </p:spPr>
      </p:pic>
      <p:pic>
        <p:nvPicPr>
          <p:cNvPr id="26" name="29jb lona">
            <a:hlinkClick r:id="" action="ppaction://media"/>
            <a:extLst>
              <a:ext uri="{FF2B5EF4-FFF2-40B4-BE49-F238E27FC236}">
                <a16:creationId xmlns:a16="http://schemas.microsoft.com/office/drawing/2014/main" id="{C5D53BB2-262C-418C-8B5F-45B98DF885D5}"/>
              </a:ext>
            </a:extLst>
          </p:cNvPr>
          <p:cNvPicPr>
            <a:picLocks noChangeAspect="1"/>
          </p:cNvPicPr>
          <p:nvPr>
            <a:audioFile r:link="rId40"/>
            <p:extLst>
              <p:ext uri="{DAA4B4D4-6D71-4841-9C94-3DE7FCFB9230}">
                <p14:media xmlns:p14="http://schemas.microsoft.com/office/powerpoint/2010/main" r:embed="rId39"/>
              </p:ext>
            </p:extLst>
          </p:nvPr>
        </p:nvPicPr>
        <p:blipFill>
          <a:blip r:embed="rId50"/>
          <a:stretch>
            <a:fillRect/>
          </a:stretch>
        </p:blipFill>
        <p:spPr>
          <a:xfrm>
            <a:off x="8388424" y="5229240"/>
            <a:ext cx="360000" cy="360000"/>
          </a:xfrm>
          <a:prstGeom prst="rect">
            <a:avLst/>
          </a:prstGeom>
        </p:spPr>
      </p:pic>
      <p:pic>
        <p:nvPicPr>
          <p:cNvPr id="27" name="29ka fosa">
            <a:hlinkClick r:id="" action="ppaction://media"/>
            <a:extLst>
              <a:ext uri="{FF2B5EF4-FFF2-40B4-BE49-F238E27FC236}">
                <a16:creationId xmlns:a16="http://schemas.microsoft.com/office/drawing/2014/main" id="{AFCED5D5-B926-4F5C-ADD9-42CE4D92E594}"/>
              </a:ext>
            </a:extLst>
          </p:cNvPr>
          <p:cNvPicPr>
            <a:picLocks noChangeAspect="1"/>
          </p:cNvPicPr>
          <p:nvPr>
            <a:audioFile r:link="rId42"/>
            <p:extLst>
              <p:ext uri="{DAA4B4D4-6D71-4841-9C94-3DE7FCFB9230}">
                <p14:media xmlns:p14="http://schemas.microsoft.com/office/powerpoint/2010/main" r:embed="rId41"/>
              </p:ext>
            </p:extLst>
          </p:nvPr>
        </p:nvPicPr>
        <p:blipFill>
          <a:blip r:embed="rId50"/>
          <a:stretch>
            <a:fillRect/>
          </a:stretch>
        </p:blipFill>
        <p:spPr>
          <a:xfrm>
            <a:off x="6044285" y="5769300"/>
            <a:ext cx="360000" cy="360000"/>
          </a:xfrm>
          <a:prstGeom prst="rect">
            <a:avLst/>
          </a:prstGeom>
        </p:spPr>
      </p:pic>
      <p:pic>
        <p:nvPicPr>
          <p:cNvPr id="28" name="29kb">
            <a:hlinkClick r:id="" action="ppaction://media"/>
            <a:extLst>
              <a:ext uri="{FF2B5EF4-FFF2-40B4-BE49-F238E27FC236}">
                <a16:creationId xmlns:a16="http://schemas.microsoft.com/office/drawing/2014/main" id="{D130DB1B-A001-4F02-9719-C77F60E6418D}"/>
              </a:ext>
            </a:extLst>
          </p:cNvPr>
          <p:cNvPicPr>
            <a:picLocks noChangeAspect="1"/>
          </p:cNvPicPr>
          <p:nvPr>
            <a:audioFile r:link="rId44"/>
            <p:extLst>
              <p:ext uri="{DAA4B4D4-6D71-4841-9C94-3DE7FCFB9230}">
                <p14:media xmlns:p14="http://schemas.microsoft.com/office/powerpoint/2010/main" r:embed="rId43"/>
              </p:ext>
            </p:extLst>
          </p:nvPr>
        </p:nvPicPr>
        <p:blipFill>
          <a:blip r:embed="rId50"/>
          <a:stretch>
            <a:fillRect/>
          </a:stretch>
        </p:blipFill>
        <p:spPr>
          <a:xfrm>
            <a:off x="6768244" y="5769300"/>
            <a:ext cx="360000" cy="360000"/>
          </a:xfrm>
          <a:prstGeom prst="rect">
            <a:avLst/>
          </a:prstGeom>
        </p:spPr>
      </p:pic>
      <p:pic>
        <p:nvPicPr>
          <p:cNvPr id="29" name="29la bona">
            <a:hlinkClick r:id="" action="ppaction://media"/>
            <a:extLst>
              <a:ext uri="{FF2B5EF4-FFF2-40B4-BE49-F238E27FC236}">
                <a16:creationId xmlns:a16="http://schemas.microsoft.com/office/drawing/2014/main" id="{EA6C9A18-523E-4C6D-97FF-81FABE9E75CB}"/>
              </a:ext>
            </a:extLst>
          </p:cNvPr>
          <p:cNvPicPr>
            <a:picLocks noChangeAspect="1"/>
          </p:cNvPicPr>
          <p:nvPr>
            <a:audioFile r:link="rId46"/>
            <p:extLst>
              <p:ext uri="{DAA4B4D4-6D71-4841-9C94-3DE7FCFB9230}">
                <p14:media xmlns:p14="http://schemas.microsoft.com/office/powerpoint/2010/main" r:embed="rId45"/>
              </p:ext>
            </p:extLst>
          </p:nvPr>
        </p:nvPicPr>
        <p:blipFill>
          <a:blip r:embed="rId50"/>
          <a:stretch>
            <a:fillRect/>
          </a:stretch>
        </p:blipFill>
        <p:spPr>
          <a:xfrm>
            <a:off x="7740392" y="5769300"/>
            <a:ext cx="360000" cy="360000"/>
          </a:xfrm>
          <a:prstGeom prst="rect">
            <a:avLst/>
          </a:prstGeom>
        </p:spPr>
      </p:pic>
      <p:pic>
        <p:nvPicPr>
          <p:cNvPr id="30" name="29lb bona">
            <a:hlinkClick r:id="" action="ppaction://media"/>
            <a:extLst>
              <a:ext uri="{FF2B5EF4-FFF2-40B4-BE49-F238E27FC236}">
                <a16:creationId xmlns:a16="http://schemas.microsoft.com/office/drawing/2014/main" id="{13C6DDEA-212C-4C99-A599-BD9A73F58A37}"/>
              </a:ext>
            </a:extLst>
          </p:cNvPr>
          <p:cNvPicPr>
            <a:picLocks noChangeAspect="1"/>
          </p:cNvPicPr>
          <p:nvPr>
            <a:audioFile r:link="rId48"/>
            <p:extLst>
              <p:ext uri="{DAA4B4D4-6D71-4841-9C94-3DE7FCFB9230}">
                <p14:media xmlns:p14="http://schemas.microsoft.com/office/powerpoint/2010/main" r:embed="rId47"/>
              </p:ext>
            </p:extLst>
          </p:nvPr>
        </p:nvPicPr>
        <p:blipFill>
          <a:blip r:embed="rId50"/>
          <a:stretch>
            <a:fillRect/>
          </a:stretch>
        </p:blipFill>
        <p:spPr>
          <a:xfrm>
            <a:off x="8424468" y="5769300"/>
            <a:ext cx="360000" cy="360000"/>
          </a:xfrm>
          <a:prstGeom prst="rect">
            <a:avLst/>
          </a:prstGeom>
        </p:spPr>
      </p:pic>
      <p:sp>
        <p:nvSpPr>
          <p:cNvPr id="48" name="Inhaltsplatzhalter 3">
            <a:extLst>
              <a:ext uri="{FF2B5EF4-FFF2-40B4-BE49-F238E27FC236}">
                <a16:creationId xmlns:a16="http://schemas.microsoft.com/office/drawing/2014/main" id="{A48ED4BA-8D70-4325-824B-FA5F290680DB}"/>
              </a:ext>
            </a:extLst>
          </p:cNvPr>
          <p:cNvSpPr txBox="1">
            <a:spLocks/>
          </p:cNvSpPr>
          <p:nvPr/>
        </p:nvSpPr>
        <p:spPr bwMode="auto">
          <a:xfrm>
            <a:off x="5964470" y="1075443"/>
            <a:ext cx="2928010" cy="2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200"/>
              </a:spcAft>
            </a:pPr>
            <a:r>
              <a:rPr lang="de-DE" sz="1200" u="sng" kern="0"/>
              <a:t>ex.1		vowel</a:t>
            </a:r>
            <a:r>
              <a:rPr lang="de-DE" sz="1200" kern="0"/>
              <a:t>			  </a:t>
            </a:r>
            <a:r>
              <a:rPr lang="de-DE" sz="1200" u="sng" kern="0"/>
              <a:t>ex.2		  vowel </a:t>
            </a:r>
            <a:r>
              <a:rPr lang="az-Latn-AZ" sz="1600" kern="0"/>
              <a:t>	</a:t>
            </a:r>
            <a:endParaRPr lang="de-DE" sz="1600" kern="0"/>
          </a:p>
        </p:txBody>
      </p:sp>
    </p:spTree>
    <p:extLst>
      <p:ext uri="{BB962C8B-B14F-4D97-AF65-F5344CB8AC3E}">
        <p14:creationId xmlns:p14="http://schemas.microsoft.com/office/powerpoint/2010/main" val="378831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69"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06"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11"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54" fill="hold"/>
                                        <p:tgtEl>
                                          <p:spTgt spid="1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38" fill="hold"/>
                                        <p:tgtEl>
                                          <p:spTgt spid="17"/>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86" fill="hold"/>
                                        <p:tgtEl>
                                          <p:spTgt spid="19"/>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69" fill="hold"/>
                                        <p:tgtEl>
                                          <p:spTgt spid="21"/>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55" fill="hold"/>
                                        <p:tgtEl>
                                          <p:spTgt spid="23"/>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260" fill="hold"/>
                                        <p:tgtEl>
                                          <p:spTgt spid="25"/>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62" fill="hold"/>
                                        <p:tgtEl>
                                          <p:spTgt spid="27"/>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6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7"/>
                </p:tgtEl>
              </p:cMediaNode>
            </p:audio>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audio>
              <p:cMediaNode vol="80000">
                <p:cTn id="54" fill="hold" display="0">
                  <p:stCondLst>
                    <p:cond delay="indefinite"/>
                  </p:stCondLst>
                  <p:endCondLst>
                    <p:cond evt="onStopAudio" delay="0">
                      <p:tgtEl>
                        <p:sldTgt/>
                      </p:tgtEl>
                    </p:cond>
                  </p:endCondLst>
                </p:cTn>
                <p:tgtEl>
                  <p:spTgt spid="10"/>
                </p:tgtEl>
              </p:cMediaNode>
            </p:audio>
            <p:audio>
              <p:cMediaNode vol="80000">
                <p:cTn id="55" fill="hold" display="0">
                  <p:stCondLst>
                    <p:cond delay="indefinite"/>
                  </p:stCondLst>
                  <p:endCondLst>
                    <p:cond evt="onStopAudio" delay="0">
                      <p:tgtEl>
                        <p:sldTgt/>
                      </p:tgtEl>
                    </p:cond>
                  </p:endCondLst>
                </p:cTn>
                <p:tgtEl>
                  <p:spTgt spid="11"/>
                </p:tgtEl>
              </p:cMediaNode>
            </p:audio>
            <p:audio>
              <p:cMediaNode vol="80000">
                <p:cTn id="56" fill="hold" display="0">
                  <p:stCondLst>
                    <p:cond delay="indefinite"/>
                  </p:stCondLst>
                  <p:endCondLst>
                    <p:cond evt="onStopAudio" delay="0">
                      <p:tgtEl>
                        <p:sldTgt/>
                      </p:tgtEl>
                    </p:cond>
                  </p:endCondLst>
                </p:cTn>
                <p:tgtEl>
                  <p:spTgt spid="12"/>
                </p:tgtEl>
              </p:cMediaNode>
            </p:audio>
            <p:audio>
              <p:cMediaNode vol="80000">
                <p:cTn id="57" fill="hold" display="0">
                  <p:stCondLst>
                    <p:cond delay="indefinite"/>
                  </p:stCondLst>
                  <p:endCondLst>
                    <p:cond evt="onStopAudio" delay="0">
                      <p:tgtEl>
                        <p:sldTgt/>
                      </p:tgtEl>
                    </p:cond>
                  </p:endCondLst>
                </p:cTn>
                <p:tgtEl>
                  <p:spTgt spid="13"/>
                </p:tgtEl>
              </p:cMediaNode>
            </p:audio>
            <p:audio>
              <p:cMediaNode vol="80000">
                <p:cTn id="58" fill="hold" display="0">
                  <p:stCondLst>
                    <p:cond delay="indefinite"/>
                  </p:stCondLst>
                  <p:endCondLst>
                    <p:cond evt="onStopAudio" delay="0">
                      <p:tgtEl>
                        <p:sldTgt/>
                      </p:tgtEl>
                    </p:cond>
                  </p:endCondLst>
                </p:cTn>
                <p:tgtEl>
                  <p:spTgt spid="14"/>
                </p:tgtEl>
              </p:cMediaNode>
            </p:audio>
            <p:audio>
              <p:cMediaNode vol="80000">
                <p:cTn id="59" fill="hold" display="0">
                  <p:stCondLst>
                    <p:cond delay="indefinite"/>
                  </p:stCondLst>
                  <p:endCondLst>
                    <p:cond evt="onStopAudio" delay="0">
                      <p:tgtEl>
                        <p:sldTgt/>
                      </p:tgtEl>
                    </p:cond>
                  </p:endCondLst>
                </p:cTn>
                <p:tgtEl>
                  <p:spTgt spid="15"/>
                </p:tgtEl>
              </p:cMediaNode>
            </p:audio>
            <p:audio>
              <p:cMediaNode vol="80000">
                <p:cTn id="60" fill="hold" display="0">
                  <p:stCondLst>
                    <p:cond delay="indefinite"/>
                  </p:stCondLst>
                  <p:endCondLst>
                    <p:cond evt="onStopAudio" delay="0">
                      <p:tgtEl>
                        <p:sldTgt/>
                      </p:tgtEl>
                    </p:cond>
                  </p:endCondLst>
                </p:cTn>
                <p:tgtEl>
                  <p:spTgt spid="16"/>
                </p:tgtEl>
              </p:cMediaNode>
            </p:audio>
            <p:audio>
              <p:cMediaNode vol="80000">
                <p:cTn id="61" fill="hold" display="0">
                  <p:stCondLst>
                    <p:cond delay="indefinite"/>
                  </p:stCondLst>
                  <p:endCondLst>
                    <p:cond evt="onStopAudio" delay="0">
                      <p:tgtEl>
                        <p:sldTgt/>
                      </p:tgtEl>
                    </p:cond>
                  </p:endCondLst>
                </p:cTn>
                <p:tgtEl>
                  <p:spTgt spid="17"/>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19"/>
                </p:tgtEl>
              </p:cMediaNode>
            </p:audio>
            <p:audio>
              <p:cMediaNode vol="80000">
                <p:cTn id="64" fill="hold" display="0">
                  <p:stCondLst>
                    <p:cond delay="indefinite"/>
                  </p:stCondLst>
                  <p:endCondLst>
                    <p:cond evt="onStopAudio" delay="0">
                      <p:tgtEl>
                        <p:sldTgt/>
                      </p:tgtEl>
                    </p:cond>
                  </p:endCondLst>
                </p:cTn>
                <p:tgtEl>
                  <p:spTgt spid="20"/>
                </p:tgtEl>
              </p:cMediaNode>
            </p:audio>
            <p:audio>
              <p:cMediaNode vol="80000">
                <p:cTn id="65" fill="hold" display="0">
                  <p:stCondLst>
                    <p:cond delay="indefinite"/>
                  </p:stCondLst>
                  <p:endCondLst>
                    <p:cond evt="onStopAudio" delay="0">
                      <p:tgtEl>
                        <p:sldTgt/>
                      </p:tgtEl>
                    </p:cond>
                  </p:endCondLst>
                </p:cTn>
                <p:tgtEl>
                  <p:spTgt spid="21"/>
                </p:tgtEl>
              </p:cMediaNode>
            </p:audio>
            <p:audio>
              <p:cMediaNode vol="80000">
                <p:cTn id="66" fill="hold" display="0">
                  <p:stCondLst>
                    <p:cond delay="indefinite"/>
                  </p:stCondLst>
                  <p:endCondLst>
                    <p:cond evt="onStopAudio" delay="0">
                      <p:tgtEl>
                        <p:sldTgt/>
                      </p:tgtEl>
                    </p:cond>
                  </p:endCondLst>
                </p:cTn>
                <p:tgtEl>
                  <p:spTgt spid="22"/>
                </p:tgtEl>
              </p:cMediaNode>
            </p:audio>
            <p:audio>
              <p:cMediaNode vol="80000">
                <p:cTn id="67" fill="hold" display="0">
                  <p:stCondLst>
                    <p:cond delay="indefinite"/>
                  </p:stCondLst>
                  <p:endCondLst>
                    <p:cond evt="onStopAudio" delay="0">
                      <p:tgtEl>
                        <p:sldTgt/>
                      </p:tgtEl>
                    </p:cond>
                  </p:endCondLst>
                </p:cTn>
                <p:tgtEl>
                  <p:spTgt spid="23"/>
                </p:tgtEl>
              </p:cMediaNode>
            </p:audio>
            <p:audio>
              <p:cMediaNode vol="80000">
                <p:cTn id="68" fill="hold" display="0">
                  <p:stCondLst>
                    <p:cond delay="indefinite"/>
                  </p:stCondLst>
                  <p:endCondLst>
                    <p:cond evt="onStopAudio" delay="0">
                      <p:tgtEl>
                        <p:sldTgt/>
                      </p:tgtEl>
                    </p:cond>
                  </p:endCondLst>
                </p:cTn>
                <p:tgtEl>
                  <p:spTgt spid="24"/>
                </p:tgtEl>
              </p:cMediaNode>
            </p:audio>
            <p:audio>
              <p:cMediaNode vol="80000">
                <p:cTn id="69" fill="hold" display="0">
                  <p:stCondLst>
                    <p:cond delay="indefinite"/>
                  </p:stCondLst>
                  <p:endCondLst>
                    <p:cond evt="onStopAudio" delay="0">
                      <p:tgtEl>
                        <p:sldTgt/>
                      </p:tgtEl>
                    </p:cond>
                  </p:endCondLst>
                </p:cTn>
                <p:tgtEl>
                  <p:spTgt spid="25"/>
                </p:tgtEl>
              </p:cMediaNode>
            </p:audio>
            <p:audio>
              <p:cMediaNode vol="80000">
                <p:cTn id="70" fill="hold" display="0">
                  <p:stCondLst>
                    <p:cond delay="indefinite"/>
                  </p:stCondLst>
                  <p:endCondLst>
                    <p:cond evt="onStopAudio" delay="0">
                      <p:tgtEl>
                        <p:sldTgt/>
                      </p:tgtEl>
                    </p:cond>
                  </p:endCondLst>
                </p:cTn>
                <p:tgtEl>
                  <p:spTgt spid="26"/>
                </p:tgtEl>
              </p:cMediaNode>
            </p:audio>
            <p:audio>
              <p:cMediaNode vol="80000">
                <p:cTn id="71" fill="hold" display="0">
                  <p:stCondLst>
                    <p:cond delay="indefinite"/>
                  </p:stCondLst>
                  <p:endCondLst>
                    <p:cond evt="onStopAudio" delay="0">
                      <p:tgtEl>
                        <p:sldTgt/>
                      </p:tgtEl>
                    </p:cond>
                  </p:endCondLst>
                </p:cTn>
                <p:tgtEl>
                  <p:spTgt spid="27"/>
                </p:tgtEl>
              </p:cMediaNode>
            </p:audio>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az-Latn-AZ" sz="1600"/>
              <a:t>speaker DM, scatter plot F1×F2 (×F3): distributional overlaps </a:t>
            </a:r>
            <a:r>
              <a:rPr lang="az-Latn-AZ" sz="1600" i="1"/>
              <a:t>ɪ - e, ʊ - o</a:t>
            </a:r>
            <a:r>
              <a:rPr lang="az-Latn-AZ" sz="1600"/>
              <a:t>,</a:t>
            </a:r>
            <a:r>
              <a:rPr lang="az-Latn-AZ" sz="1600" i="1"/>
              <a:t> o - ɔ</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32</a:t>
            </a:fld>
            <a:endParaRPr lang="en-US" altLang="de-DE"/>
          </a:p>
        </p:txBody>
      </p:sp>
      <p:graphicFrame>
        <p:nvGraphicFramePr>
          <p:cNvPr id="8" name="Diagramm 7">
            <a:extLst>
              <a:ext uri="{FF2B5EF4-FFF2-40B4-BE49-F238E27FC236}">
                <a16:creationId xmlns:a16="http://schemas.microsoft.com/office/drawing/2014/main" id="{52989988-9C0E-43DA-A842-5937AD614391}"/>
              </a:ext>
            </a:extLst>
          </p:cNvPr>
          <p:cNvGraphicFramePr>
            <a:graphicFrameLocks noGrp="1" noChangeAspect="1"/>
          </p:cNvGraphicFramePr>
          <p:nvPr>
            <p:extLst>
              <p:ext uri="{D42A27DB-BD31-4B8C-83A1-F6EECF244321}">
                <p14:modId xmlns:p14="http://schemas.microsoft.com/office/powerpoint/2010/main" val="4120546872"/>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264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az-Latn-AZ" sz="1600"/>
              <a:t>similar: scatter plot F1×F2 (×F3) for speaker BJM of vowels in high-toned syllables</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33</a:t>
            </a:fld>
            <a:endParaRPr lang="en-US" altLang="de-DE"/>
          </a:p>
        </p:txBody>
      </p:sp>
      <p:graphicFrame>
        <p:nvGraphicFramePr>
          <p:cNvPr id="7" name="Diagramm 6">
            <a:extLst>
              <a:ext uri="{FF2B5EF4-FFF2-40B4-BE49-F238E27FC236}">
                <a16:creationId xmlns:a16="http://schemas.microsoft.com/office/drawing/2014/main" id="{A6C82CB0-68A2-471C-9D17-F62DA5250A67}"/>
              </a:ext>
            </a:extLst>
          </p:cNvPr>
          <p:cNvGraphicFramePr>
            <a:graphicFrameLocks noGrp="1" noChangeAspect="1"/>
          </p:cNvGraphicFramePr>
          <p:nvPr>
            <p:extLst>
              <p:ext uri="{D42A27DB-BD31-4B8C-83A1-F6EECF244321}">
                <p14:modId xmlns:p14="http://schemas.microsoft.com/office/powerpoint/2010/main" val="2611377077"/>
              </p:ext>
            </p:extLst>
          </p:nvPr>
        </p:nvGraphicFramePr>
        <p:xfrm>
          <a:off x="99393" y="1340768"/>
          <a:ext cx="8361039" cy="54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2716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az-Latn-AZ" sz="1600"/>
              <a:t>speaker DM: no overlaps for F1 trajectories of high-toned front vowels</a:t>
            </a:r>
            <a:r>
              <a:rPr lang="de-DE" sz="1600"/>
              <a:t> (</a:t>
            </a:r>
            <a:r>
              <a:rPr lang="az-Latn-AZ" sz="1600" i="1"/>
              <a:t>i </a:t>
            </a:r>
            <a:r>
              <a:rPr lang="de-DE" sz="1600" i="1"/>
              <a:t>:</a:t>
            </a:r>
            <a:r>
              <a:rPr lang="az-Latn-AZ" sz="1600" i="1"/>
              <a:t> ɪ, ɪ </a:t>
            </a:r>
            <a:r>
              <a:rPr lang="de-DE" sz="1600" i="1"/>
              <a:t>:</a:t>
            </a:r>
            <a:r>
              <a:rPr lang="az-Latn-AZ" sz="1600" i="1"/>
              <a:t> e</a:t>
            </a:r>
            <a:r>
              <a:rPr lang="de-DE" sz="1600" i="1"/>
              <a:t>, e : </a:t>
            </a:r>
            <a:r>
              <a:rPr lang="az-Latn-AZ" sz="1600" i="1"/>
              <a:t>ɛ)</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34</a:t>
            </a:fld>
            <a:endParaRPr lang="en-US" altLang="de-DE"/>
          </a:p>
        </p:txBody>
      </p:sp>
      <p:graphicFrame>
        <p:nvGraphicFramePr>
          <p:cNvPr id="6" name="Diagramm 5">
            <a:extLst>
              <a:ext uri="{FF2B5EF4-FFF2-40B4-BE49-F238E27FC236}">
                <a16:creationId xmlns:a16="http://schemas.microsoft.com/office/drawing/2014/main" id="{1086EAFD-4FAB-4E3E-A961-4FA2139859BB}"/>
              </a:ext>
            </a:extLst>
          </p:cNvPr>
          <p:cNvGraphicFramePr>
            <a:graphicFrameLocks noGrp="1" noChangeAspect="1"/>
          </p:cNvGraphicFramePr>
          <p:nvPr>
            <p:extLst>
              <p:ext uri="{D42A27DB-BD31-4B8C-83A1-F6EECF244321}">
                <p14:modId xmlns:p14="http://schemas.microsoft.com/office/powerpoint/2010/main" val="2049801654"/>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22"/>
          </a:graphicData>
        </a:graphic>
      </p:graphicFrame>
      <p:pic>
        <p:nvPicPr>
          <p:cNvPr id="7" name="29da profesa">
            <a:hlinkClick r:id="" action="ppaction://media"/>
            <a:extLst>
              <a:ext uri="{FF2B5EF4-FFF2-40B4-BE49-F238E27FC236}">
                <a16:creationId xmlns:a16="http://schemas.microsoft.com/office/drawing/2014/main" id="{CCAE953B-2A3E-40CF-A166-06AEC38C0661}"/>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387147" y="2535310"/>
            <a:ext cx="360000" cy="360000"/>
          </a:xfrm>
          <a:prstGeom prst="rect">
            <a:avLst/>
          </a:prstGeom>
        </p:spPr>
      </p:pic>
      <p:pic>
        <p:nvPicPr>
          <p:cNvPr id="8" name="29ca fetsa">
            <a:hlinkClick r:id="" action="ppaction://media"/>
            <a:extLst>
              <a:ext uri="{FF2B5EF4-FFF2-40B4-BE49-F238E27FC236}">
                <a16:creationId xmlns:a16="http://schemas.microsoft.com/office/drawing/2014/main" id="{707D979C-B4E6-4B61-BA4C-0C65DDA3E9E7}"/>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388713" y="4149080"/>
            <a:ext cx="360000" cy="360000"/>
          </a:xfrm>
          <a:prstGeom prst="rect">
            <a:avLst/>
          </a:prstGeom>
        </p:spPr>
      </p:pic>
      <p:pic>
        <p:nvPicPr>
          <p:cNvPr id="9" name="29ba beta">
            <a:hlinkClick r:id="" action="ppaction://media"/>
            <a:extLst>
              <a:ext uri="{FF2B5EF4-FFF2-40B4-BE49-F238E27FC236}">
                <a16:creationId xmlns:a16="http://schemas.microsoft.com/office/drawing/2014/main" id="{1688578C-4AF1-4484-BBA4-C1A99D264CCF}"/>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8387147" y="4833156"/>
            <a:ext cx="360000" cy="360000"/>
          </a:xfrm>
          <a:prstGeom prst="rect">
            <a:avLst/>
          </a:prstGeom>
        </p:spPr>
      </p:pic>
      <p:pic>
        <p:nvPicPr>
          <p:cNvPr id="10" name="29aa bitsa">
            <a:hlinkClick r:id="" action="ppaction://media"/>
            <a:extLst>
              <a:ext uri="{FF2B5EF4-FFF2-40B4-BE49-F238E27FC236}">
                <a16:creationId xmlns:a16="http://schemas.microsoft.com/office/drawing/2014/main" id="{F9021C9C-A9D2-4CEB-B5BB-6C002BC318E8}"/>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8396719" y="5373256"/>
            <a:ext cx="360000" cy="360000"/>
          </a:xfrm>
          <a:prstGeom prst="rect">
            <a:avLst/>
          </a:prstGeom>
        </p:spPr>
      </p:pic>
      <p:pic>
        <p:nvPicPr>
          <p:cNvPr id="11" name="33a tsêna DM">
            <a:hlinkClick r:id="" action="ppaction://media"/>
            <a:extLst>
              <a:ext uri="{FF2B5EF4-FFF2-40B4-BE49-F238E27FC236}">
                <a16:creationId xmlns:a16="http://schemas.microsoft.com/office/drawing/2014/main" id="{C9B11FCC-ACD9-4BE0-9D49-80B06CFBB3CE}"/>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8387147" y="2204864"/>
            <a:ext cx="360000" cy="360000"/>
          </a:xfrm>
          <a:prstGeom prst="rect">
            <a:avLst/>
          </a:prstGeom>
        </p:spPr>
      </p:pic>
      <p:pic>
        <p:nvPicPr>
          <p:cNvPr id="12" name="33c fêla">
            <a:hlinkClick r:id="" action="ppaction://media"/>
            <a:extLst>
              <a:ext uri="{FF2B5EF4-FFF2-40B4-BE49-F238E27FC236}">
                <a16:creationId xmlns:a16="http://schemas.microsoft.com/office/drawing/2014/main" id="{F8EBD9B5-AAB1-4FF3-931A-110349C91B1C}"/>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8388713" y="2905297"/>
            <a:ext cx="360000" cy="360000"/>
          </a:xfrm>
          <a:prstGeom prst="rect">
            <a:avLst/>
          </a:prstGeom>
        </p:spPr>
      </p:pic>
      <p:pic>
        <p:nvPicPr>
          <p:cNvPr id="13" name="33d sena this">
            <a:hlinkClick r:id="" action="ppaction://media"/>
            <a:extLst>
              <a:ext uri="{FF2B5EF4-FFF2-40B4-BE49-F238E27FC236}">
                <a16:creationId xmlns:a16="http://schemas.microsoft.com/office/drawing/2014/main" id="{ACCB57D3-D96F-45BB-8786-C82F12CA60D2}"/>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8388713" y="3441264"/>
            <a:ext cx="360000" cy="360000"/>
          </a:xfrm>
          <a:prstGeom prst="rect">
            <a:avLst/>
          </a:prstGeom>
        </p:spPr>
      </p:pic>
      <p:pic>
        <p:nvPicPr>
          <p:cNvPr id="14" name="33e tsena these">
            <a:hlinkClick r:id="" action="ppaction://media"/>
            <a:extLst>
              <a:ext uri="{FF2B5EF4-FFF2-40B4-BE49-F238E27FC236}">
                <a16:creationId xmlns:a16="http://schemas.microsoft.com/office/drawing/2014/main" id="{32C8D998-C4C2-42B3-BCC3-5974122481BC}"/>
              </a:ext>
            </a:extLst>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8388713" y="3789040"/>
            <a:ext cx="360000" cy="360000"/>
          </a:xfrm>
          <a:prstGeom prst="rect">
            <a:avLst/>
          </a:prstGeom>
        </p:spPr>
      </p:pic>
      <p:pic>
        <p:nvPicPr>
          <p:cNvPr id="15" name="33i pina">
            <a:hlinkClick r:id="" action="ppaction://media"/>
            <a:extLst>
              <a:ext uri="{FF2B5EF4-FFF2-40B4-BE49-F238E27FC236}">
                <a16:creationId xmlns:a16="http://schemas.microsoft.com/office/drawing/2014/main" id="{EDFC1458-8324-44A3-8FC6-C951C0C94AE7}"/>
              </a:ext>
            </a:extLst>
          </p:cNvPr>
          <p:cNvPicPr>
            <a:picLocks noChangeAspect="1"/>
          </p:cNvPicPr>
          <p:nvPr>
            <a:audioFile r:link="rId18"/>
            <p:extLst>
              <p:ext uri="{DAA4B4D4-6D71-4841-9C94-3DE7FCFB9230}">
                <p14:media xmlns:p14="http://schemas.microsoft.com/office/powerpoint/2010/main" r:embed="rId17"/>
              </p:ext>
            </p:extLst>
          </p:nvPr>
        </p:nvPicPr>
        <p:blipFill>
          <a:blip r:embed="rId23"/>
          <a:stretch>
            <a:fillRect/>
          </a:stretch>
        </p:blipFill>
        <p:spPr>
          <a:xfrm>
            <a:off x="8392639" y="5733296"/>
            <a:ext cx="360000" cy="360000"/>
          </a:xfrm>
          <a:prstGeom prst="rect">
            <a:avLst/>
          </a:prstGeom>
        </p:spPr>
      </p:pic>
      <p:pic>
        <p:nvPicPr>
          <p:cNvPr id="16" name="33j fisa">
            <a:hlinkClick r:id="" action="ppaction://media"/>
            <a:extLst>
              <a:ext uri="{FF2B5EF4-FFF2-40B4-BE49-F238E27FC236}">
                <a16:creationId xmlns:a16="http://schemas.microsoft.com/office/drawing/2014/main" id="{A1B8FC3E-485E-43D2-9BB4-A2A3B8A68B35}"/>
              </a:ext>
            </a:extLst>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8392639" y="6057292"/>
            <a:ext cx="360000" cy="360000"/>
          </a:xfrm>
          <a:prstGeom prst="rect">
            <a:avLst/>
          </a:prstGeom>
        </p:spPr>
      </p:pic>
    </p:spTree>
    <p:extLst>
      <p:ext uri="{BB962C8B-B14F-4D97-AF65-F5344CB8AC3E}">
        <p14:creationId xmlns:p14="http://schemas.microsoft.com/office/powerpoint/2010/main" val="20723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1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75"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10"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87"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06"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69" fill="hold"/>
                                        <p:tgtEl>
                                          <p:spTgt spid="9"/>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00"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54"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7"/>
                </p:tgtEl>
              </p:cMediaNode>
            </p:audio>
            <p:audio>
              <p:cMediaNode vol="80000">
                <p:cTn id="44" fill="hold" display="0">
                  <p:stCondLst>
                    <p:cond delay="indefinite"/>
                  </p:stCondLst>
                  <p:endCondLst>
                    <p:cond evt="onStopAudio" delay="0">
                      <p:tgtEl>
                        <p:sldTgt/>
                      </p:tgtEl>
                    </p:cond>
                  </p:endCondLst>
                </p:cTn>
                <p:tgtEl>
                  <p:spTgt spid="8"/>
                </p:tgtEl>
              </p:cMediaNode>
            </p:audio>
            <p:audio>
              <p:cMediaNode vol="80000">
                <p:cTn id="45" fill="hold" display="0">
                  <p:stCondLst>
                    <p:cond delay="indefinite"/>
                  </p:stCondLst>
                  <p:endCondLst>
                    <p:cond evt="onStopAudio" delay="0">
                      <p:tgtEl>
                        <p:sldTgt/>
                      </p:tgtEl>
                    </p:cond>
                  </p:endCondLst>
                </p:cTn>
                <p:tgtEl>
                  <p:spTgt spid="9"/>
                </p:tgtEl>
              </p:cMediaNode>
            </p:audio>
            <p:audio>
              <p:cMediaNode vol="80000">
                <p:cTn id="46" fill="hold" display="0">
                  <p:stCondLst>
                    <p:cond delay="indefinite"/>
                  </p:stCondLst>
                  <p:endCondLst>
                    <p:cond evt="onStopAudio" delay="0">
                      <p:tgtEl>
                        <p:sldTgt/>
                      </p:tgtEl>
                    </p:cond>
                  </p:endCondLst>
                </p:cTn>
                <p:tgtEl>
                  <p:spTgt spid="10"/>
                </p:tgtEl>
              </p:cMediaNode>
            </p:audio>
            <p:audio>
              <p:cMediaNode vol="80000">
                <p:cTn id="47" fill="hold" display="0">
                  <p:stCondLst>
                    <p:cond delay="indefinite"/>
                  </p:stCondLst>
                  <p:endCondLst>
                    <p:cond evt="onStopAudio" delay="0">
                      <p:tgtEl>
                        <p:sldTgt/>
                      </p:tgtEl>
                    </p:cond>
                  </p:endCondLst>
                </p:cTn>
                <p:tgtEl>
                  <p:spTgt spid="11"/>
                </p:tgtEl>
              </p:cMediaNode>
            </p:audio>
            <p:audio>
              <p:cMediaNode vol="80000">
                <p:cTn id="48" fill="hold" display="0">
                  <p:stCondLst>
                    <p:cond delay="indefinite"/>
                  </p:stCondLst>
                  <p:endCondLst>
                    <p:cond evt="onStopAudio" delay="0">
                      <p:tgtEl>
                        <p:sldTgt/>
                      </p:tgtEl>
                    </p:cond>
                  </p:endCondLst>
                </p:cTn>
                <p:tgtEl>
                  <p:spTgt spid="12"/>
                </p:tgtEl>
              </p:cMediaNode>
            </p:audio>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4"/>
                </p:tgtEl>
              </p:cMediaNode>
            </p:audio>
            <p:audio>
              <p:cMediaNode vol="80000">
                <p:cTn id="51" fill="hold" display="0">
                  <p:stCondLst>
                    <p:cond delay="indefinite"/>
                  </p:stCondLst>
                  <p:endCondLst>
                    <p:cond evt="onStopAudio" delay="0">
                      <p:tgtEl>
                        <p:sldTgt/>
                      </p:tgtEl>
                    </p:cond>
                  </p:endCondLst>
                </p:cTn>
                <p:tgtEl>
                  <p:spTgt spid="15"/>
                </p:tgtEl>
              </p:cMediaNode>
            </p:audio>
            <p:audio>
              <p:cMediaNode vol="80000">
                <p:cTn id="52"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de-DE" sz="1600"/>
              <a:t>similar: speaker BJM  </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35</a:t>
            </a:fld>
            <a:endParaRPr lang="en-US" altLang="de-DE"/>
          </a:p>
        </p:txBody>
      </p:sp>
      <p:graphicFrame>
        <p:nvGraphicFramePr>
          <p:cNvPr id="7" name="Diagramm 6">
            <a:extLst>
              <a:ext uri="{FF2B5EF4-FFF2-40B4-BE49-F238E27FC236}">
                <a16:creationId xmlns:a16="http://schemas.microsoft.com/office/drawing/2014/main" id="{29A06E8D-6F1C-4CD8-9994-6AADFB9F4D72}"/>
              </a:ext>
            </a:extLst>
          </p:cNvPr>
          <p:cNvGraphicFramePr>
            <a:graphicFrameLocks noGrp="1" noChangeAspect="1"/>
          </p:cNvGraphicFramePr>
          <p:nvPr>
            <p:extLst>
              <p:ext uri="{D42A27DB-BD31-4B8C-83A1-F6EECF244321}">
                <p14:modId xmlns:p14="http://schemas.microsoft.com/office/powerpoint/2010/main" val="1032150070"/>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20"/>
          </a:graphicData>
        </a:graphic>
      </p:graphicFrame>
      <p:pic>
        <p:nvPicPr>
          <p:cNvPr id="6" name="34+1a fEla">
            <a:hlinkClick r:id="" action="ppaction://media"/>
            <a:extLst>
              <a:ext uri="{FF2B5EF4-FFF2-40B4-BE49-F238E27FC236}">
                <a16:creationId xmlns:a16="http://schemas.microsoft.com/office/drawing/2014/main" id="{8E8DECA6-E177-4D18-A891-D2F1C6047D23}"/>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249131" y="2606715"/>
            <a:ext cx="360000" cy="360000"/>
          </a:xfrm>
          <a:prstGeom prst="rect">
            <a:avLst/>
          </a:prstGeom>
        </p:spPr>
      </p:pic>
      <p:pic>
        <p:nvPicPr>
          <p:cNvPr id="8" name="34+1b pUrofEsa">
            <a:hlinkClick r:id="" action="ppaction://media"/>
            <a:extLst>
              <a:ext uri="{FF2B5EF4-FFF2-40B4-BE49-F238E27FC236}">
                <a16:creationId xmlns:a16="http://schemas.microsoft.com/office/drawing/2014/main" id="{56E4B194-74B7-4888-B149-0A18AE0398B3}"/>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249131" y="2971080"/>
            <a:ext cx="360000" cy="360000"/>
          </a:xfrm>
          <a:prstGeom prst="rect">
            <a:avLst/>
          </a:prstGeom>
        </p:spPr>
      </p:pic>
      <p:pic>
        <p:nvPicPr>
          <p:cNvPr id="9" name="34+1c tsEna">
            <a:hlinkClick r:id="" action="ppaction://media"/>
            <a:extLst>
              <a:ext uri="{FF2B5EF4-FFF2-40B4-BE49-F238E27FC236}">
                <a16:creationId xmlns:a16="http://schemas.microsoft.com/office/drawing/2014/main" id="{43404C2B-6D8D-4593-9337-16FA406F60AB}"/>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8249131" y="3429040"/>
            <a:ext cx="360000" cy="360000"/>
          </a:xfrm>
          <a:prstGeom prst="rect">
            <a:avLst/>
          </a:prstGeom>
        </p:spPr>
      </p:pic>
      <p:pic>
        <p:nvPicPr>
          <p:cNvPr id="10" name="34+1d fetsa">
            <a:hlinkClick r:id="" action="ppaction://media"/>
            <a:extLst>
              <a:ext uri="{FF2B5EF4-FFF2-40B4-BE49-F238E27FC236}">
                <a16:creationId xmlns:a16="http://schemas.microsoft.com/office/drawing/2014/main" id="{BA804C18-341B-466E-98F2-9A6CE7F7509B}"/>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249131" y="4076702"/>
            <a:ext cx="360000" cy="360000"/>
          </a:xfrm>
          <a:prstGeom prst="rect">
            <a:avLst/>
          </a:prstGeom>
        </p:spPr>
      </p:pic>
      <p:pic>
        <p:nvPicPr>
          <p:cNvPr id="11" name="34+1e tsena">
            <a:hlinkClick r:id="" action="ppaction://media"/>
            <a:extLst>
              <a:ext uri="{FF2B5EF4-FFF2-40B4-BE49-F238E27FC236}">
                <a16:creationId xmlns:a16="http://schemas.microsoft.com/office/drawing/2014/main" id="{B743EAA3-DCFF-4E64-AD98-47AD94524F5B}"/>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8249131" y="4401108"/>
            <a:ext cx="360000" cy="360000"/>
          </a:xfrm>
          <a:prstGeom prst="rect">
            <a:avLst/>
          </a:prstGeom>
        </p:spPr>
      </p:pic>
      <p:pic>
        <p:nvPicPr>
          <p:cNvPr id="12" name="34+1f bIta">
            <a:hlinkClick r:id="" action="ppaction://media"/>
            <a:extLst>
              <a:ext uri="{FF2B5EF4-FFF2-40B4-BE49-F238E27FC236}">
                <a16:creationId xmlns:a16="http://schemas.microsoft.com/office/drawing/2014/main" id="{74BEC5C0-EC33-47A4-AAAF-DA8BAC9A2550}"/>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249131" y="5049180"/>
            <a:ext cx="360000" cy="360000"/>
          </a:xfrm>
          <a:prstGeom prst="rect">
            <a:avLst/>
          </a:prstGeom>
        </p:spPr>
      </p:pic>
      <p:pic>
        <p:nvPicPr>
          <p:cNvPr id="13" name="34+1g fisa">
            <a:hlinkClick r:id="" action="ppaction://media"/>
            <a:extLst>
              <a:ext uri="{FF2B5EF4-FFF2-40B4-BE49-F238E27FC236}">
                <a16:creationId xmlns:a16="http://schemas.microsoft.com/office/drawing/2014/main" id="{D6F37D2A-D874-4570-A0C5-2219D1C81204}"/>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249131" y="5628988"/>
            <a:ext cx="360000" cy="360000"/>
          </a:xfrm>
          <a:prstGeom prst="rect">
            <a:avLst/>
          </a:prstGeom>
        </p:spPr>
      </p:pic>
      <p:pic>
        <p:nvPicPr>
          <p:cNvPr id="14" name="34+1h bitsa">
            <a:hlinkClick r:id="" action="ppaction://media"/>
            <a:extLst>
              <a:ext uri="{FF2B5EF4-FFF2-40B4-BE49-F238E27FC236}">
                <a16:creationId xmlns:a16="http://schemas.microsoft.com/office/drawing/2014/main" id="{A94109D0-0D75-45DA-8CFF-BCD0F899AD6B}"/>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249131" y="6003925"/>
            <a:ext cx="360000" cy="360000"/>
          </a:xfrm>
          <a:prstGeom prst="rect">
            <a:avLst/>
          </a:prstGeom>
        </p:spPr>
      </p:pic>
      <p:pic>
        <p:nvPicPr>
          <p:cNvPr id="15" name="34+1i pina">
            <a:hlinkClick r:id="" action="ppaction://media"/>
            <a:extLst>
              <a:ext uri="{FF2B5EF4-FFF2-40B4-BE49-F238E27FC236}">
                <a16:creationId xmlns:a16="http://schemas.microsoft.com/office/drawing/2014/main" id="{234037CE-40B9-492F-B8C2-D8DB1D14F5B6}"/>
              </a:ext>
            </a:extLst>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8249131" y="6327571"/>
            <a:ext cx="360000" cy="360000"/>
          </a:xfrm>
          <a:prstGeom prst="rect">
            <a:avLst/>
          </a:prstGeom>
        </p:spPr>
      </p:pic>
    </p:spTree>
    <p:extLst>
      <p:ext uri="{BB962C8B-B14F-4D97-AF65-F5344CB8AC3E}">
        <p14:creationId xmlns:p14="http://schemas.microsoft.com/office/powerpoint/2010/main" val="396645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7"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7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6"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20"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25"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19"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861"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1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6"/>
                </p:tgtEl>
              </p:cMediaNode>
            </p:audio>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9"/>
                </p:tgtEl>
              </p:cMediaNode>
            </p:audio>
            <p:audio>
              <p:cMediaNode vol="80000">
                <p:cTn id="42" fill="hold" display="0">
                  <p:stCondLst>
                    <p:cond delay="indefinite"/>
                  </p:stCondLst>
                  <p:endCondLst>
                    <p:cond evt="onStopAudio" delay="0">
                      <p:tgtEl>
                        <p:sldTgt/>
                      </p:tgtEl>
                    </p:cond>
                  </p:endCondLst>
                </p:cTn>
                <p:tgtEl>
                  <p:spTgt spid="10"/>
                </p:tgtEl>
              </p:cMediaNode>
            </p:audio>
            <p:audio>
              <p:cMediaNode vol="80000">
                <p:cTn id="43" fill="hold" display="0">
                  <p:stCondLst>
                    <p:cond delay="indefinite"/>
                  </p:stCondLst>
                  <p:endCondLst>
                    <p:cond evt="onStopAudio" delay="0">
                      <p:tgtEl>
                        <p:sldTgt/>
                      </p:tgtEl>
                    </p:cond>
                  </p:endCondLst>
                </p:cTn>
                <p:tgtEl>
                  <p:spTgt spid="11"/>
                </p:tgtEl>
              </p:cMediaNode>
            </p:audio>
            <p:audio>
              <p:cMediaNode vol="80000">
                <p:cTn id="44" fill="hold" display="0">
                  <p:stCondLst>
                    <p:cond delay="indefinite"/>
                  </p:stCondLst>
                  <p:endCondLst>
                    <p:cond evt="onStopAudio" delay="0">
                      <p:tgtEl>
                        <p:sldTgt/>
                      </p:tgtEl>
                    </p:cond>
                  </p:endCondLst>
                </p:cTn>
                <p:tgtEl>
                  <p:spTgt spid="12"/>
                </p:tgtEl>
              </p:cMediaNode>
            </p:audio>
            <p:audio>
              <p:cMediaNode vol="80000">
                <p:cTn id="45" fill="hold" display="0">
                  <p:stCondLst>
                    <p:cond delay="indefinite"/>
                  </p:stCondLst>
                  <p:endCondLst>
                    <p:cond evt="onStopAudio" delay="0">
                      <p:tgtEl>
                        <p:sldTgt/>
                      </p:tgtEl>
                    </p:cond>
                  </p:endCondLst>
                </p:cTn>
                <p:tgtEl>
                  <p:spTgt spid="13"/>
                </p:tgtEl>
              </p:cMediaNode>
            </p:audio>
            <p:audio>
              <p:cMediaNode vol="80000">
                <p:cTn id="46" fill="hold" display="0">
                  <p:stCondLst>
                    <p:cond delay="indefinite"/>
                  </p:stCondLst>
                  <p:endCondLst>
                    <p:cond evt="onStopAudio" delay="0">
                      <p:tgtEl>
                        <p:sldTgt/>
                      </p:tgtEl>
                    </p:cond>
                  </p:endCondLst>
                </p:cTn>
                <p:tgtEl>
                  <p:spTgt spid="14"/>
                </p:tgtEl>
              </p:cMediaNode>
            </p:audio>
            <p:audio>
              <p:cMediaNode vol="80000">
                <p:cTn id="4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de-DE" sz="1600"/>
              <a:t>different: speaker IO, with </a:t>
            </a:r>
            <a:r>
              <a:rPr lang="az-Latn-AZ" sz="1600"/>
              <a:t>possible</a:t>
            </a:r>
            <a:r>
              <a:rPr lang="de-DE" sz="1600"/>
              <a:t> merger of </a:t>
            </a:r>
            <a:r>
              <a:rPr lang="az-Latn-AZ" sz="1600" i="1"/>
              <a:t>ɪ </a:t>
            </a:r>
            <a:r>
              <a:rPr lang="az-Latn-AZ" sz="1600"/>
              <a:t>and </a:t>
            </a:r>
            <a:r>
              <a:rPr lang="az-Latn-AZ" sz="1600" i="1"/>
              <a:t>e</a:t>
            </a:r>
            <a:r>
              <a:rPr lang="de-DE" sz="1600"/>
              <a:t> </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36</a:t>
            </a:fld>
            <a:endParaRPr lang="en-US" altLang="de-DE"/>
          </a:p>
        </p:txBody>
      </p:sp>
      <p:graphicFrame>
        <p:nvGraphicFramePr>
          <p:cNvPr id="8" name="Diagramm 7">
            <a:extLst>
              <a:ext uri="{FF2B5EF4-FFF2-40B4-BE49-F238E27FC236}">
                <a16:creationId xmlns:a16="http://schemas.microsoft.com/office/drawing/2014/main" id="{A16CCE2D-E34D-40FC-BD06-D069387021F6}"/>
              </a:ext>
            </a:extLst>
          </p:cNvPr>
          <p:cNvGraphicFramePr>
            <a:graphicFrameLocks noGrp="1" noChangeAspect="1"/>
          </p:cNvGraphicFramePr>
          <p:nvPr>
            <p:extLst>
              <p:ext uri="{D42A27DB-BD31-4B8C-83A1-F6EECF244321}">
                <p14:modId xmlns:p14="http://schemas.microsoft.com/office/powerpoint/2010/main" val="808862178"/>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5176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az-Latn-AZ" sz="1600"/>
              <a:t>speaker DM: no overlaps for F1 trajectories of high-toned back vowels</a:t>
            </a:r>
            <a:r>
              <a:rPr lang="de-DE" sz="1600"/>
              <a:t> (</a:t>
            </a:r>
            <a:r>
              <a:rPr lang="az-Latn-AZ" sz="1600" i="1"/>
              <a:t>u </a:t>
            </a:r>
            <a:r>
              <a:rPr lang="de-DE" sz="1600" i="1"/>
              <a:t>:</a:t>
            </a:r>
            <a:r>
              <a:rPr lang="az-Latn-AZ" sz="1600" i="1"/>
              <a:t> ʊ, ʊ </a:t>
            </a:r>
            <a:r>
              <a:rPr lang="de-DE" sz="1600" i="1"/>
              <a:t>:</a:t>
            </a:r>
            <a:r>
              <a:rPr lang="az-Latn-AZ" sz="1600" i="1"/>
              <a:t> o</a:t>
            </a:r>
            <a:r>
              <a:rPr lang="de-DE" sz="1600" i="1"/>
              <a:t>, </a:t>
            </a:r>
            <a:r>
              <a:rPr lang="az-Latn-AZ" sz="1600" i="1"/>
              <a:t>o</a:t>
            </a:r>
            <a:r>
              <a:rPr lang="de-DE" sz="1600" i="1"/>
              <a:t> : </a:t>
            </a:r>
            <a:r>
              <a:rPr lang="az-Latn-AZ" sz="1600" i="1"/>
              <a:t>ɔ); </a:t>
            </a:r>
            <a:r>
              <a:rPr lang="az-Latn-AZ" sz="1600"/>
              <a:t>here: </a:t>
            </a:r>
            <a:r>
              <a:rPr lang="de-DE" sz="1600"/>
              <a:t>distinction</a:t>
            </a:r>
            <a:r>
              <a:rPr lang="az-Latn-AZ" sz="1600"/>
              <a:t> </a:t>
            </a:r>
            <a:r>
              <a:rPr lang="az-Latn-AZ" sz="1600" i="1"/>
              <a:t>u : ʊ </a:t>
            </a:r>
            <a:r>
              <a:rPr lang="az-Latn-AZ" sz="1600"/>
              <a:t>and </a:t>
            </a:r>
            <a:r>
              <a:rPr lang="az-Latn-AZ" sz="1600" i="1"/>
              <a:t>ʊ : o </a:t>
            </a:r>
            <a:r>
              <a:rPr lang="az-Latn-AZ" sz="1600"/>
              <a:t>mainly by F1 contour of </a:t>
            </a:r>
            <a:r>
              <a:rPr lang="az-Latn-AZ" sz="1600" i="1"/>
              <a:t>ʊ</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37</a:t>
            </a:fld>
            <a:endParaRPr lang="en-US" altLang="de-DE"/>
          </a:p>
        </p:txBody>
      </p:sp>
      <p:graphicFrame>
        <p:nvGraphicFramePr>
          <p:cNvPr id="8" name="Diagramm 7">
            <a:extLst>
              <a:ext uri="{FF2B5EF4-FFF2-40B4-BE49-F238E27FC236}">
                <a16:creationId xmlns:a16="http://schemas.microsoft.com/office/drawing/2014/main" id="{E31E0C88-6C4D-4BEF-A42C-E51626E83AFE}"/>
              </a:ext>
            </a:extLst>
          </p:cNvPr>
          <p:cNvGraphicFramePr>
            <a:graphicFrameLocks noGrp="1" noChangeAspect="1"/>
          </p:cNvGraphicFramePr>
          <p:nvPr>
            <p:extLst>
              <p:ext uri="{D42A27DB-BD31-4B8C-83A1-F6EECF244321}">
                <p14:modId xmlns:p14="http://schemas.microsoft.com/office/powerpoint/2010/main" val="4204297891"/>
              </p:ext>
            </p:extLst>
          </p:nvPr>
        </p:nvGraphicFramePr>
        <p:xfrm>
          <a:off x="99418" y="1340768"/>
          <a:ext cx="8361014" cy="5400000"/>
        </p:xfrm>
        <a:graphic>
          <a:graphicData uri="http://schemas.openxmlformats.org/drawingml/2006/chart">
            <c:chart xmlns:c="http://schemas.openxmlformats.org/drawingml/2006/chart" xmlns:r="http://schemas.openxmlformats.org/officeDocument/2006/relationships" r:id="rId22"/>
          </a:graphicData>
        </a:graphic>
      </p:graphicFrame>
      <p:pic>
        <p:nvPicPr>
          <p:cNvPr id="6" name="36a fôsa (speaker DM)">
            <a:hlinkClick r:id="" action="ppaction://media"/>
            <a:extLst>
              <a:ext uri="{FF2B5EF4-FFF2-40B4-BE49-F238E27FC236}">
                <a16:creationId xmlns:a16="http://schemas.microsoft.com/office/drawing/2014/main" id="{86222A36-734B-4C82-8C25-1273B3921F13}"/>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255050" y="2744964"/>
            <a:ext cx="360000" cy="360000"/>
          </a:xfrm>
          <a:prstGeom prst="rect">
            <a:avLst/>
          </a:prstGeom>
        </p:spPr>
      </p:pic>
      <p:pic>
        <p:nvPicPr>
          <p:cNvPr id="7" name="36b ôma">
            <a:hlinkClick r:id="" action="ppaction://media"/>
            <a:extLst>
              <a:ext uri="{FF2B5EF4-FFF2-40B4-BE49-F238E27FC236}">
                <a16:creationId xmlns:a16="http://schemas.microsoft.com/office/drawing/2014/main" id="{8CE2FAF8-FD47-4913-8070-595D7F1599A5}"/>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255050" y="2996992"/>
            <a:ext cx="360000" cy="360000"/>
          </a:xfrm>
          <a:prstGeom prst="rect">
            <a:avLst/>
          </a:prstGeom>
        </p:spPr>
      </p:pic>
      <p:pic>
        <p:nvPicPr>
          <p:cNvPr id="9" name="36c bôna">
            <a:hlinkClick r:id="" action="ppaction://media"/>
            <a:extLst>
              <a:ext uri="{FF2B5EF4-FFF2-40B4-BE49-F238E27FC236}">
                <a16:creationId xmlns:a16="http://schemas.microsoft.com/office/drawing/2014/main" id="{AC95A808-8366-42AC-A33D-7F8AEA53040D}"/>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8255050" y="3213016"/>
            <a:ext cx="360000" cy="360000"/>
          </a:xfrm>
          <a:prstGeom prst="rect">
            <a:avLst/>
          </a:prstGeom>
        </p:spPr>
      </p:pic>
      <p:pic>
        <p:nvPicPr>
          <p:cNvPr id="10" name="36d gotsa">
            <a:hlinkClick r:id="" action="ppaction://media"/>
            <a:extLst>
              <a:ext uri="{FF2B5EF4-FFF2-40B4-BE49-F238E27FC236}">
                <a16:creationId xmlns:a16="http://schemas.microsoft.com/office/drawing/2014/main" id="{44902F91-0040-4F7D-83C0-8986B22C45C7}"/>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8255050" y="3861088"/>
            <a:ext cx="360000" cy="360000"/>
          </a:xfrm>
          <a:prstGeom prst="rect">
            <a:avLst/>
          </a:prstGeom>
        </p:spPr>
      </p:pic>
      <p:pic>
        <p:nvPicPr>
          <p:cNvPr id="11" name="36e ona">
            <a:hlinkClick r:id="" action="ppaction://media"/>
            <a:extLst>
              <a:ext uri="{FF2B5EF4-FFF2-40B4-BE49-F238E27FC236}">
                <a16:creationId xmlns:a16="http://schemas.microsoft.com/office/drawing/2014/main" id="{3B9A242B-D5BD-4747-8F00-C8D857C4CFFE}"/>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8255050" y="4113116"/>
            <a:ext cx="360000" cy="360000"/>
          </a:xfrm>
          <a:prstGeom prst="rect">
            <a:avLst/>
          </a:prstGeom>
        </p:spPr>
      </p:pic>
      <p:pic>
        <p:nvPicPr>
          <p:cNvPr id="12" name="36f lona">
            <a:hlinkClick r:id="" action="ppaction://media"/>
            <a:extLst>
              <a:ext uri="{FF2B5EF4-FFF2-40B4-BE49-F238E27FC236}">
                <a16:creationId xmlns:a16="http://schemas.microsoft.com/office/drawing/2014/main" id="{2D8C1734-E284-4792-B7CA-9199ADFD7E63}"/>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8255050" y="4401108"/>
            <a:ext cx="360000" cy="360000"/>
          </a:xfrm>
          <a:prstGeom prst="rect">
            <a:avLst/>
          </a:prstGeom>
        </p:spPr>
      </p:pic>
      <p:pic>
        <p:nvPicPr>
          <p:cNvPr id="13" name="36g botsa ask">
            <a:hlinkClick r:id="" action="ppaction://media"/>
            <a:extLst>
              <a:ext uri="{FF2B5EF4-FFF2-40B4-BE49-F238E27FC236}">
                <a16:creationId xmlns:a16="http://schemas.microsoft.com/office/drawing/2014/main" id="{4618AA72-E563-4FF6-9535-DE89DAB02B51}"/>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8255050" y="5049220"/>
            <a:ext cx="360000" cy="360000"/>
          </a:xfrm>
          <a:prstGeom prst="rect">
            <a:avLst/>
          </a:prstGeom>
        </p:spPr>
      </p:pic>
      <p:pic>
        <p:nvPicPr>
          <p:cNvPr id="14" name="36h thotha carry">
            <a:hlinkClick r:id="" action="ppaction://media"/>
            <a:extLst>
              <a:ext uri="{FF2B5EF4-FFF2-40B4-BE49-F238E27FC236}">
                <a16:creationId xmlns:a16="http://schemas.microsoft.com/office/drawing/2014/main" id="{D709E00D-069A-486C-96B1-E4C8AC0152E6}"/>
              </a:ext>
            </a:extLst>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8255050" y="5337212"/>
            <a:ext cx="360000" cy="360000"/>
          </a:xfrm>
          <a:prstGeom prst="rect">
            <a:avLst/>
          </a:prstGeom>
        </p:spPr>
      </p:pic>
      <p:pic>
        <p:nvPicPr>
          <p:cNvPr id="15" name="36i hula shoot">
            <a:hlinkClick r:id="" action="ppaction://media"/>
            <a:extLst>
              <a:ext uri="{FF2B5EF4-FFF2-40B4-BE49-F238E27FC236}">
                <a16:creationId xmlns:a16="http://schemas.microsoft.com/office/drawing/2014/main" id="{06946FC3-040D-4F10-AF9E-0B63314B471C}"/>
              </a:ext>
            </a:extLst>
          </p:cNvPr>
          <p:cNvPicPr>
            <a:picLocks noChangeAspect="1"/>
          </p:cNvPicPr>
          <p:nvPr>
            <a:audioFile r:link="rId18"/>
            <p:extLst>
              <p:ext uri="{DAA4B4D4-6D71-4841-9C94-3DE7FCFB9230}">
                <p14:media xmlns:p14="http://schemas.microsoft.com/office/powerpoint/2010/main" r:embed="rId17"/>
              </p:ext>
            </p:extLst>
          </p:nvPr>
        </p:nvPicPr>
        <p:blipFill>
          <a:blip r:embed="rId23"/>
          <a:stretch>
            <a:fillRect/>
          </a:stretch>
        </p:blipFill>
        <p:spPr>
          <a:xfrm>
            <a:off x="8255050" y="5805264"/>
            <a:ext cx="360000" cy="360000"/>
          </a:xfrm>
          <a:prstGeom prst="rect">
            <a:avLst/>
          </a:prstGeom>
        </p:spPr>
      </p:pic>
      <p:pic>
        <p:nvPicPr>
          <p:cNvPr id="16" name="36j busa return">
            <a:hlinkClick r:id="" action="ppaction://media"/>
            <a:extLst>
              <a:ext uri="{FF2B5EF4-FFF2-40B4-BE49-F238E27FC236}">
                <a16:creationId xmlns:a16="http://schemas.microsoft.com/office/drawing/2014/main" id="{3C66EBD1-9984-46D1-A74F-BD378DB6D79B}"/>
              </a:ext>
            </a:extLst>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8255050" y="6071088"/>
            <a:ext cx="360000" cy="360000"/>
          </a:xfrm>
          <a:prstGeom prst="rect">
            <a:avLst/>
          </a:prstGeom>
        </p:spPr>
      </p:pic>
    </p:spTree>
    <p:extLst>
      <p:ext uri="{BB962C8B-B14F-4D97-AF65-F5344CB8AC3E}">
        <p14:creationId xmlns:p14="http://schemas.microsoft.com/office/powerpoint/2010/main" val="121671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48"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20"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96"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35"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01" fill="hold"/>
                                        <p:tgtEl>
                                          <p:spTgt spid="13"/>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36"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75" fill="hold"/>
                                        <p:tgtEl>
                                          <p:spTgt spid="15"/>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06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6"/>
                </p:tgtEl>
              </p:cMediaNode>
            </p:audio>
            <p:audio>
              <p:cMediaNode vol="80000">
                <p:cTn id="44" fill="hold" display="0">
                  <p:stCondLst>
                    <p:cond delay="indefinite"/>
                  </p:stCondLst>
                  <p:endCondLst>
                    <p:cond evt="onStopAudio" delay="0">
                      <p:tgtEl>
                        <p:sldTgt/>
                      </p:tgtEl>
                    </p:cond>
                  </p:endCondLst>
                </p:cTn>
                <p:tgtEl>
                  <p:spTgt spid="7"/>
                </p:tgtEl>
              </p:cMediaNode>
            </p:audio>
            <p:audio>
              <p:cMediaNode vol="80000">
                <p:cTn id="45" fill="hold" display="0">
                  <p:stCondLst>
                    <p:cond delay="indefinite"/>
                  </p:stCondLst>
                  <p:endCondLst>
                    <p:cond evt="onStopAudio" delay="0">
                      <p:tgtEl>
                        <p:sldTgt/>
                      </p:tgtEl>
                    </p:cond>
                  </p:endCondLst>
                </p:cTn>
                <p:tgtEl>
                  <p:spTgt spid="9"/>
                </p:tgtEl>
              </p:cMediaNode>
            </p:audio>
            <p:audio>
              <p:cMediaNode vol="80000">
                <p:cTn id="46" fill="hold" display="0">
                  <p:stCondLst>
                    <p:cond delay="indefinite"/>
                  </p:stCondLst>
                  <p:endCondLst>
                    <p:cond evt="onStopAudio" delay="0">
                      <p:tgtEl>
                        <p:sldTgt/>
                      </p:tgtEl>
                    </p:cond>
                  </p:endCondLst>
                </p:cTn>
                <p:tgtEl>
                  <p:spTgt spid="10"/>
                </p:tgtEl>
              </p:cMediaNode>
            </p:audio>
            <p:audio>
              <p:cMediaNode vol="80000">
                <p:cTn id="47" fill="hold" display="0">
                  <p:stCondLst>
                    <p:cond delay="indefinite"/>
                  </p:stCondLst>
                  <p:endCondLst>
                    <p:cond evt="onStopAudio" delay="0">
                      <p:tgtEl>
                        <p:sldTgt/>
                      </p:tgtEl>
                    </p:cond>
                  </p:endCondLst>
                </p:cTn>
                <p:tgtEl>
                  <p:spTgt spid="11"/>
                </p:tgtEl>
              </p:cMediaNode>
            </p:audio>
            <p:audio>
              <p:cMediaNode vol="80000">
                <p:cTn id="48" fill="hold" display="0">
                  <p:stCondLst>
                    <p:cond delay="indefinite"/>
                  </p:stCondLst>
                  <p:endCondLst>
                    <p:cond evt="onStopAudio" delay="0">
                      <p:tgtEl>
                        <p:sldTgt/>
                      </p:tgtEl>
                    </p:cond>
                  </p:endCondLst>
                </p:cTn>
                <p:tgtEl>
                  <p:spTgt spid="12"/>
                </p:tgtEl>
              </p:cMediaNode>
            </p:audio>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4"/>
                </p:tgtEl>
              </p:cMediaNode>
            </p:audio>
            <p:audio>
              <p:cMediaNode vol="80000">
                <p:cTn id="51" fill="hold" display="0">
                  <p:stCondLst>
                    <p:cond delay="indefinite"/>
                  </p:stCondLst>
                  <p:endCondLst>
                    <p:cond evt="onStopAudio" delay="0">
                      <p:tgtEl>
                        <p:sldTgt/>
                      </p:tgtEl>
                    </p:cond>
                  </p:endCondLst>
                </p:cTn>
                <p:tgtEl>
                  <p:spTgt spid="15"/>
                </p:tgtEl>
              </p:cMediaNode>
            </p:audio>
            <p:audio>
              <p:cMediaNode vol="80000">
                <p:cTn id="52"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az-Latn-AZ" sz="1600"/>
              <a:t>speaker OD: no overlaps for F1 trajectories of high-toned back vowels</a:t>
            </a:r>
            <a:r>
              <a:rPr lang="de-DE" sz="1600"/>
              <a:t> (</a:t>
            </a:r>
            <a:r>
              <a:rPr lang="az-Latn-AZ" sz="1600" i="1"/>
              <a:t>u </a:t>
            </a:r>
            <a:r>
              <a:rPr lang="de-DE" sz="1600" i="1"/>
              <a:t>:</a:t>
            </a:r>
            <a:r>
              <a:rPr lang="az-Latn-AZ" sz="1600" i="1"/>
              <a:t> ʊ, ʊ </a:t>
            </a:r>
            <a:r>
              <a:rPr lang="de-DE" sz="1600" i="1"/>
              <a:t>:</a:t>
            </a:r>
            <a:r>
              <a:rPr lang="az-Latn-AZ" sz="1600" i="1"/>
              <a:t> o</a:t>
            </a:r>
            <a:r>
              <a:rPr lang="de-DE" sz="1600" i="1"/>
              <a:t>, </a:t>
            </a:r>
            <a:r>
              <a:rPr lang="az-Latn-AZ" sz="1600" i="1"/>
              <a:t>o</a:t>
            </a:r>
            <a:r>
              <a:rPr lang="de-DE" sz="1600" i="1"/>
              <a:t> : </a:t>
            </a:r>
            <a:r>
              <a:rPr lang="az-Latn-AZ" sz="1600" i="1"/>
              <a:t>ɔ)</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38</a:t>
            </a:fld>
            <a:endParaRPr lang="en-US" altLang="de-DE"/>
          </a:p>
        </p:txBody>
      </p:sp>
      <p:graphicFrame>
        <p:nvGraphicFramePr>
          <p:cNvPr id="7" name="Diagramm 6">
            <a:extLst>
              <a:ext uri="{FF2B5EF4-FFF2-40B4-BE49-F238E27FC236}">
                <a16:creationId xmlns:a16="http://schemas.microsoft.com/office/drawing/2014/main" id="{556D645E-CD99-4D6A-A077-10EFED4484D8}"/>
              </a:ext>
            </a:extLst>
          </p:cNvPr>
          <p:cNvGraphicFramePr>
            <a:graphicFrameLocks noGrp="1" noChangeAspect="1"/>
          </p:cNvGraphicFramePr>
          <p:nvPr>
            <p:extLst>
              <p:ext uri="{D42A27DB-BD31-4B8C-83A1-F6EECF244321}">
                <p14:modId xmlns:p14="http://schemas.microsoft.com/office/powerpoint/2010/main" val="1168628771"/>
              </p:ext>
            </p:extLst>
          </p:nvPr>
        </p:nvGraphicFramePr>
        <p:xfrm>
          <a:off x="106715" y="1340768"/>
          <a:ext cx="8353717" cy="54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0400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2</a:t>
            </a:r>
            <a:r>
              <a:rPr lang="de-DE"/>
              <a:t>. </a:t>
            </a:r>
            <a:r>
              <a:rPr lang="en-US"/>
              <a:t>/__.C</a:t>
            </a:r>
            <a:r>
              <a:rPr lang="az-Latn-AZ"/>
              <a:t>a</a:t>
            </a:r>
            <a:r>
              <a:rPr lang="en-US"/>
              <a:t>#: vowels in penultimate syllables followed by </a:t>
            </a:r>
            <a:r>
              <a:rPr lang="az-Latn-AZ"/>
              <a:t>final /a/</a:t>
            </a:r>
            <a:endParaRPr lang="de-DE"/>
          </a:p>
          <a:p>
            <a:pPr marL="174625" indent="-174625">
              <a:buFont typeface="Arial" panose="020B0604020202020204" pitchFamily="34" charset="0"/>
              <a:buChar char="•"/>
            </a:pPr>
            <a:r>
              <a:rPr lang="de-DE" sz="1800"/>
              <a:t>Distinctness of mid</a:t>
            </a:r>
            <a:r>
              <a:rPr lang="az-Latn-AZ" sz="1800"/>
              <a:t> vowel</a:t>
            </a:r>
            <a:r>
              <a:rPr lang="de-DE" sz="1800"/>
              <a:t>s</a:t>
            </a:r>
            <a:endParaRPr lang="az-Latn-AZ" sz="1800"/>
          </a:p>
          <a:p>
            <a:pPr lvl="1">
              <a:spcAft>
                <a:spcPts val="300"/>
              </a:spcAft>
              <a:buFont typeface="Symbol" panose="05050102010706020507" pitchFamily="18" charset="2"/>
              <a:buChar char="-"/>
            </a:pPr>
            <a:r>
              <a:rPr lang="de-DE" sz="1600"/>
              <a:t>distinctions</a:t>
            </a:r>
            <a:r>
              <a:rPr lang="az-Latn-AZ" sz="1600"/>
              <a:t> [ɪ] : [e] and [ʊ] : [o] </a:t>
            </a:r>
            <a:r>
              <a:rPr lang="de-DE" sz="1600"/>
              <a:t>existent</a:t>
            </a:r>
            <a:r>
              <a:rPr lang="az-Latn-AZ" sz="1600"/>
              <a:t> for 3 (/5) speakers</a:t>
            </a:r>
          </a:p>
          <a:p>
            <a:pPr lvl="1">
              <a:spcAft>
                <a:spcPts val="300"/>
              </a:spcAft>
              <a:buFont typeface="Symbol" panose="05050102010706020507" pitchFamily="18" charset="2"/>
              <a:buChar char="-"/>
            </a:pPr>
            <a:r>
              <a:rPr lang="az-Latn-AZ" sz="1600"/>
              <a:t>[ɪ]~[e] merged for 1 speaker ?</a:t>
            </a:r>
          </a:p>
          <a:p>
            <a:pPr lvl="1">
              <a:spcAft>
                <a:spcPts val="300"/>
              </a:spcAft>
              <a:buFont typeface="Symbol" panose="05050102010706020507" pitchFamily="18" charset="2"/>
              <a:buChar char="-"/>
            </a:pPr>
            <a:r>
              <a:rPr lang="az-Latn-AZ" sz="1600"/>
              <a:t>clear contrasts between close-mid and open-mid vowels ([e] : [ɛ], [o] : [ɔ])</a:t>
            </a:r>
          </a:p>
          <a:p>
            <a:pPr lvl="1">
              <a:spcAft>
                <a:spcPts val="300"/>
              </a:spcAft>
              <a:buFont typeface="Symbol" panose="05050102010706020507" pitchFamily="18" charset="2"/>
              <a:buChar char="-"/>
            </a:pPr>
            <a:r>
              <a:rPr lang="de-DE" sz="1600"/>
              <a:t>contrastive</a:t>
            </a:r>
            <a:r>
              <a:rPr lang="az-Latn-AZ" sz="1600"/>
              <a:t> F2 values for [ʊ] : [o] for one speaker</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39</a:t>
            </a:fld>
            <a:endParaRPr lang="en-US" altLang="de-DE"/>
          </a:p>
        </p:txBody>
      </p:sp>
      <p:pic>
        <p:nvPicPr>
          <p:cNvPr id="6" name="Grafik 5">
            <a:extLst>
              <a:ext uri="{FF2B5EF4-FFF2-40B4-BE49-F238E27FC236}">
                <a16:creationId xmlns:a16="http://schemas.microsoft.com/office/drawing/2014/main" id="{912C5A11-42D0-4B6B-A1BA-2E94DE8DC08E}"/>
              </a:ext>
            </a:extLst>
          </p:cNvPr>
          <p:cNvPicPr>
            <a:picLocks noChangeAspect="1"/>
          </p:cNvPicPr>
          <p:nvPr/>
        </p:nvPicPr>
        <p:blipFill>
          <a:blip r:embed="rId2"/>
          <a:stretch>
            <a:fillRect/>
          </a:stretch>
        </p:blipFill>
        <p:spPr>
          <a:xfrm>
            <a:off x="53363" y="2578798"/>
            <a:ext cx="9090637" cy="3766526"/>
          </a:xfrm>
          <a:prstGeom prst="rect">
            <a:avLst/>
          </a:prstGeom>
        </p:spPr>
      </p:pic>
    </p:spTree>
    <p:extLst>
      <p:ext uri="{BB962C8B-B14F-4D97-AF65-F5344CB8AC3E}">
        <p14:creationId xmlns:p14="http://schemas.microsoft.com/office/powerpoint/2010/main" val="447916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7</a:t>
            </a:r>
            <a:r>
              <a:rPr lang="de-DE"/>
              <a:t>-vowel </a:t>
            </a:r>
            <a:r>
              <a:rPr lang="az-Latn-AZ"/>
              <a:t>analyses for Sotho-Tswana languages: e.g. Northern Sotho (</a:t>
            </a:r>
            <a:r>
              <a:rPr lang="az-Latn-AZ" i="1"/>
              <a:t>Sepedi</a:t>
            </a:r>
            <a:r>
              <a:rPr lang="az-Latn-AZ"/>
              <a:t>)</a:t>
            </a:r>
          </a:p>
          <a:p>
            <a:pPr>
              <a:buFont typeface="Arial" panose="020B0604020202020204" pitchFamily="34" charset="0"/>
              <a:buChar char="•"/>
            </a:pPr>
            <a:r>
              <a:rPr lang="az-Latn-AZ" sz="1800"/>
              <a:t>The four mid vowels /e, ɛ, o, ɔ/ have raised allophones [e̝, </a:t>
            </a:r>
            <a:r>
              <a:rPr lang="az-Latn-AZ" sz="1800">
                <a:latin typeface="Charis SIL" panose="02000500060000020004" pitchFamily="2" charset="0"/>
                <a:ea typeface="Charis SIL" panose="02000500060000020004" pitchFamily="2" charset="0"/>
                <a:cs typeface="Charis SIL" panose="02000500060000020004" pitchFamily="2" charset="0"/>
              </a:rPr>
              <a:t>o̟, ɛ̝, ɔ̝</a:t>
            </a:r>
            <a:r>
              <a:rPr lang="az-Latn-AZ" sz="1800"/>
              <a:t>]. They occur if the vowel in the following syllable is higher than the basic variant of the vowel in question (assimilation in vowel height). (Louwrens et al. 1995: 4)</a:t>
            </a:r>
          </a:p>
          <a:p>
            <a:pPr>
              <a:buFont typeface="Arial" panose="020B0604020202020204" pitchFamily="34" charset="0"/>
              <a:buChar char="•"/>
            </a:pPr>
            <a:r>
              <a:rPr lang="az-Latn-AZ" sz="1800"/>
              <a:t>cf. vowels preceding /Ci#/ and /Cu#/* :</a:t>
            </a:r>
            <a:endParaRPr lang="de-DE" sz="1800"/>
          </a:p>
          <a:p>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*p.c. Shasha Seakamela (2016), speaker of the Hananwa variety of Northern Sotho. Cf. Kotzé (1989: 95f.) for possibly more complex rules of allophony in Northern Sotho than presented here.</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a:t>
            </a:fld>
            <a:endParaRPr lang="en-US" altLang="de-DE"/>
          </a:p>
        </p:txBody>
      </p:sp>
      <p:graphicFrame>
        <p:nvGraphicFramePr>
          <p:cNvPr id="10" name="Diagramm 9">
            <a:extLst>
              <a:ext uri="{FF2B5EF4-FFF2-40B4-BE49-F238E27FC236}">
                <a16:creationId xmlns:a16="http://schemas.microsoft.com/office/drawing/2014/main" id="{00000000-0008-0000-0200-000002000000}"/>
              </a:ext>
            </a:extLst>
          </p:cNvPr>
          <p:cNvGraphicFramePr>
            <a:graphicFrameLocks noGrp="1" noChangeAspect="1"/>
          </p:cNvGraphicFramePr>
          <p:nvPr>
            <p:extLst>
              <p:ext uri="{D42A27DB-BD31-4B8C-83A1-F6EECF244321}">
                <p14:modId xmlns:p14="http://schemas.microsoft.com/office/powerpoint/2010/main" val="3931286726"/>
              </p:ext>
            </p:extLst>
          </p:nvPr>
        </p:nvGraphicFramePr>
        <p:xfrm>
          <a:off x="360000" y="2196464"/>
          <a:ext cx="6689524" cy="432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841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pPr>
              <a:spcAft>
                <a:spcPts val="0"/>
              </a:spcAft>
            </a:pPr>
            <a:r>
              <a:rPr lang="az-Latn-AZ"/>
              <a:t>3</a:t>
            </a:r>
            <a:r>
              <a:rPr lang="de-DE"/>
              <a:t>. </a:t>
            </a:r>
            <a:r>
              <a:rPr lang="az-Latn-AZ"/>
              <a:t>/__</a:t>
            </a:r>
            <a:r>
              <a:rPr lang="de-DE"/>
              <a:t>.</a:t>
            </a:r>
            <a:r>
              <a:rPr lang="az-Latn-AZ"/>
              <a:t>C</a:t>
            </a:r>
            <a:r>
              <a:rPr lang="de-DE"/>
              <a:t>{</a:t>
            </a:r>
            <a:r>
              <a:rPr lang="az-Latn-AZ"/>
              <a:t>i</a:t>
            </a:r>
            <a:r>
              <a:rPr lang="de-DE"/>
              <a:t>,u}</a:t>
            </a:r>
            <a:r>
              <a:rPr lang="az-Latn-AZ"/>
              <a:t>#</a:t>
            </a:r>
            <a:r>
              <a:rPr lang="en-US"/>
              <a:t>: vowels in penultimate syllables followed by </a:t>
            </a:r>
            <a:r>
              <a:rPr lang="az-Latn-AZ"/>
              <a:t>final /i, u/</a:t>
            </a:r>
          </a:p>
          <a:p>
            <a:pPr>
              <a:spcAft>
                <a:spcPts val="0"/>
              </a:spcAft>
              <a:buFont typeface="Arial" panose="020B0604020202020204" pitchFamily="34" charset="0"/>
              <a:buChar char="•"/>
            </a:pPr>
            <a:r>
              <a:rPr lang="az-Latn-AZ" sz="1600"/>
              <a:t>no open-mid vowels in this context: phonological raising to close-mid vowels</a:t>
            </a:r>
          </a:p>
          <a:p>
            <a:pPr>
              <a:spcAft>
                <a:spcPts val="0"/>
              </a:spcAft>
              <a:buFont typeface="Arial" panose="020B0604020202020204" pitchFamily="34" charset="0"/>
              <a:buChar char="•"/>
            </a:pPr>
            <a:r>
              <a:rPr lang="az-Latn-AZ" sz="1600"/>
              <a:t>[e] and [o] are similar to other contexts, while [a], [ɪ] and [ʊ] are higher &gt; [ɪ] and [ʊ] similar to [i] and [u], respectively (Coleʼs [ı, </a:t>
            </a:r>
            <a:r>
              <a:rPr lang="el-GR" sz="1600"/>
              <a:t>ω</a:t>
            </a:r>
            <a:r>
              <a:rPr lang="az-Latn-AZ" sz="1600"/>
              <a:t>], slide 5)</a:t>
            </a:r>
          </a:p>
          <a:p>
            <a:pPr>
              <a:spcAft>
                <a:spcPts val="0"/>
              </a:spcAft>
              <a:buFont typeface="Arial" panose="020B0604020202020204" pitchFamily="34" charset="0"/>
              <a:buChar char="•"/>
            </a:pPr>
            <a:r>
              <a:rPr lang="az-Latn-AZ" sz="1600"/>
              <a:t>e.g. for speaker OD:</a:t>
            </a:r>
            <a:endParaRPr lang="de-DE" sz="16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40</a:t>
            </a:fld>
            <a:endParaRPr lang="en-US" altLang="de-DE"/>
          </a:p>
        </p:txBody>
      </p:sp>
      <p:pic>
        <p:nvPicPr>
          <p:cNvPr id="8" name="Grafik 7">
            <a:extLst>
              <a:ext uri="{FF2B5EF4-FFF2-40B4-BE49-F238E27FC236}">
                <a16:creationId xmlns:a16="http://schemas.microsoft.com/office/drawing/2014/main" id="{65EDD953-0F52-4702-BBC4-B2D23CD2E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8" y="1844824"/>
            <a:ext cx="8352244" cy="4889416"/>
          </a:xfrm>
          <a:prstGeom prst="rect">
            <a:avLst/>
          </a:prstGeom>
        </p:spPr>
      </p:pic>
    </p:spTree>
    <p:extLst>
      <p:ext uri="{BB962C8B-B14F-4D97-AF65-F5344CB8AC3E}">
        <p14:creationId xmlns:p14="http://schemas.microsoft.com/office/powerpoint/2010/main" val="3603400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3</a:t>
            </a:r>
            <a:r>
              <a:rPr lang="de-DE"/>
              <a:t>. </a:t>
            </a:r>
            <a:r>
              <a:rPr lang="az-Latn-AZ"/>
              <a:t>/__</a:t>
            </a:r>
            <a:r>
              <a:rPr lang="de-DE"/>
              <a:t>.</a:t>
            </a:r>
            <a:r>
              <a:rPr lang="az-Latn-AZ"/>
              <a:t>C</a:t>
            </a:r>
            <a:r>
              <a:rPr lang="de-DE"/>
              <a:t>{</a:t>
            </a:r>
            <a:r>
              <a:rPr lang="az-Latn-AZ"/>
              <a:t>i</a:t>
            </a:r>
            <a:r>
              <a:rPr lang="de-DE"/>
              <a:t>,u}</a:t>
            </a:r>
            <a:r>
              <a:rPr lang="az-Latn-AZ"/>
              <a:t>#</a:t>
            </a:r>
            <a:r>
              <a:rPr lang="en-US"/>
              <a:t>: vowels in penultimate syllables followed by </a:t>
            </a:r>
            <a:r>
              <a:rPr lang="az-Latn-AZ"/>
              <a:t>final /i, u/</a:t>
            </a:r>
          </a:p>
          <a:p>
            <a:pPr algn="just">
              <a:buFont typeface="Arial" panose="020B0604020202020204" pitchFamily="34" charset="0"/>
              <a:buChar char="•"/>
            </a:pPr>
            <a:r>
              <a:rPr lang="az-Latn-AZ" sz="1800"/>
              <a:t>speaker BJM</a:t>
            </a:r>
            <a:r>
              <a:rPr lang="de-DE" sz="1800"/>
              <a:t>:</a:t>
            </a:r>
            <a:r>
              <a:rPr lang="az-Latn-AZ" sz="1800"/>
              <a:t> also </a:t>
            </a:r>
            <a:r>
              <a:rPr lang="az-Latn-AZ" sz="1800" i="1"/>
              <a:t>i</a:t>
            </a:r>
            <a:r>
              <a:rPr lang="az-Latn-AZ" sz="1800"/>
              <a:t> seems to be raised</a:t>
            </a:r>
            <a:r>
              <a:rPr lang="de-DE" sz="1800"/>
              <a:t> [i</a:t>
            </a:r>
            <a:r>
              <a:rPr lang="az-Latn-AZ" sz="1800"/>
              <a:t>̝</a:t>
            </a:r>
            <a:r>
              <a:rPr lang="de-DE" sz="1800"/>
              <a:t>], </a:t>
            </a:r>
            <a:r>
              <a:rPr lang="az-Latn-AZ" sz="1800"/>
              <a:t>distinction to [ɪ̝] </a:t>
            </a:r>
            <a:r>
              <a:rPr lang="de-DE" sz="1800"/>
              <a:t>is </a:t>
            </a:r>
            <a:r>
              <a:rPr lang="az-Latn-AZ" sz="1800"/>
              <a:t>maintained</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41</a:t>
            </a:fld>
            <a:endParaRPr lang="en-US" altLang="de-DE"/>
          </a:p>
        </p:txBody>
      </p:sp>
      <p:graphicFrame>
        <p:nvGraphicFramePr>
          <p:cNvPr id="6" name="Diagramm 5">
            <a:extLst>
              <a:ext uri="{FF2B5EF4-FFF2-40B4-BE49-F238E27FC236}">
                <a16:creationId xmlns:a16="http://schemas.microsoft.com/office/drawing/2014/main" id="{A19DDA9C-782C-4865-BD40-B613CB1B8318}"/>
              </a:ext>
            </a:extLst>
          </p:cNvPr>
          <p:cNvGraphicFramePr>
            <a:graphicFrameLocks noGrp="1" noChangeAspect="1"/>
          </p:cNvGraphicFramePr>
          <p:nvPr>
            <p:extLst>
              <p:ext uri="{D42A27DB-BD31-4B8C-83A1-F6EECF244321}">
                <p14:modId xmlns:p14="http://schemas.microsoft.com/office/powerpoint/2010/main" val="2306173071"/>
              </p:ext>
            </p:extLst>
          </p:nvPr>
        </p:nvGraphicFramePr>
        <p:xfrm>
          <a:off x="-1297" y="1449380"/>
          <a:ext cx="8353717" cy="5400000"/>
        </p:xfrm>
        <a:graphic>
          <a:graphicData uri="http://schemas.openxmlformats.org/drawingml/2006/chart">
            <c:chart xmlns:c="http://schemas.openxmlformats.org/drawingml/2006/chart" xmlns:r="http://schemas.openxmlformats.org/officeDocument/2006/relationships" r:id="rId14"/>
          </a:graphicData>
        </a:graphic>
      </p:graphicFrame>
      <p:pic>
        <p:nvPicPr>
          <p:cNvPr id="7" name="40+1a metsi">
            <a:hlinkClick r:id="" action="ppaction://media"/>
            <a:extLst>
              <a:ext uri="{FF2B5EF4-FFF2-40B4-BE49-F238E27FC236}">
                <a16:creationId xmlns:a16="http://schemas.microsoft.com/office/drawing/2014/main" id="{36ECFB6E-6651-461A-A159-3D79865BFED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882303" y="4041068"/>
            <a:ext cx="360000" cy="360000"/>
          </a:xfrm>
          <a:prstGeom prst="rect">
            <a:avLst/>
          </a:prstGeom>
        </p:spPr>
      </p:pic>
      <p:pic>
        <p:nvPicPr>
          <p:cNvPr id="8" name="40+1b lIdi">
            <a:hlinkClick r:id="" action="ppaction://media"/>
            <a:extLst>
              <a:ext uri="{FF2B5EF4-FFF2-40B4-BE49-F238E27FC236}">
                <a16:creationId xmlns:a16="http://schemas.microsoft.com/office/drawing/2014/main" id="{B220ECA4-ABD1-4029-95F8-0BC01E93775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882303" y="5481228"/>
            <a:ext cx="360000" cy="360000"/>
          </a:xfrm>
          <a:prstGeom prst="rect">
            <a:avLst/>
          </a:prstGeom>
        </p:spPr>
      </p:pic>
      <p:pic>
        <p:nvPicPr>
          <p:cNvPr id="9" name="40+1c mUdiidi">
            <a:hlinkClick r:id="" action="ppaction://media"/>
            <a:extLst>
              <a:ext uri="{FF2B5EF4-FFF2-40B4-BE49-F238E27FC236}">
                <a16:creationId xmlns:a16="http://schemas.microsoft.com/office/drawing/2014/main" id="{F3EFC153-1777-4D58-AC10-8213B648879B}"/>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7882303" y="6093336"/>
            <a:ext cx="360000" cy="360000"/>
          </a:xfrm>
          <a:prstGeom prst="rect">
            <a:avLst/>
          </a:prstGeom>
        </p:spPr>
      </p:pic>
      <p:pic>
        <p:nvPicPr>
          <p:cNvPr id="10" name="40+1aa metsi-vowel">
            <a:hlinkClick r:id="" action="ppaction://media"/>
            <a:extLst>
              <a:ext uri="{FF2B5EF4-FFF2-40B4-BE49-F238E27FC236}">
                <a16:creationId xmlns:a16="http://schemas.microsoft.com/office/drawing/2014/main" id="{8AF7A7AC-E5D1-4EA3-81DE-DAEB13C89CB9}"/>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388333" y="4041068"/>
            <a:ext cx="360000" cy="360000"/>
          </a:xfrm>
          <a:prstGeom prst="rect">
            <a:avLst/>
          </a:prstGeom>
        </p:spPr>
      </p:pic>
      <p:pic>
        <p:nvPicPr>
          <p:cNvPr id="11" name="40+1ba lIdi-vowel">
            <a:hlinkClick r:id="" action="ppaction://media"/>
            <a:extLst>
              <a:ext uri="{FF2B5EF4-FFF2-40B4-BE49-F238E27FC236}">
                <a16:creationId xmlns:a16="http://schemas.microsoft.com/office/drawing/2014/main" id="{E0577713-E428-4DD0-A306-213C62DE54C1}"/>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8388333" y="5481268"/>
            <a:ext cx="360000" cy="360000"/>
          </a:xfrm>
          <a:prstGeom prst="rect">
            <a:avLst/>
          </a:prstGeom>
        </p:spPr>
      </p:pic>
      <p:pic>
        <p:nvPicPr>
          <p:cNvPr id="12" name="40+1ca mUdiidi-vowel">
            <a:hlinkClick r:id="" action="ppaction://media"/>
            <a:extLst>
              <a:ext uri="{FF2B5EF4-FFF2-40B4-BE49-F238E27FC236}">
                <a16:creationId xmlns:a16="http://schemas.microsoft.com/office/drawing/2014/main" id="{A3E6506D-8068-46A3-90D3-608DFAB360B7}"/>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8388333" y="6093336"/>
            <a:ext cx="360000" cy="360000"/>
          </a:xfrm>
          <a:prstGeom prst="rect">
            <a:avLst/>
          </a:prstGeom>
        </p:spPr>
      </p:pic>
    </p:spTree>
    <p:extLst>
      <p:ext uri="{BB962C8B-B14F-4D97-AF65-F5344CB8AC3E}">
        <p14:creationId xmlns:p14="http://schemas.microsoft.com/office/powerpoint/2010/main" val="30072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7"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08"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80"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audio>
              <p:cMediaNode vol="80000">
                <p:cTn id="28" fill="hold" display="0">
                  <p:stCondLst>
                    <p:cond delay="indefinite"/>
                  </p:stCondLst>
                  <p:endCondLst>
                    <p:cond evt="onStopAudio" delay="0">
                      <p:tgtEl>
                        <p:sldTgt/>
                      </p:tgtEl>
                    </p:cond>
                  </p:endCondLst>
                </p:cTn>
                <p:tgtEl>
                  <p:spTgt spid="8"/>
                </p:tgtEl>
              </p:cMediaNode>
            </p:audio>
            <p:audio>
              <p:cMediaNode vol="80000">
                <p:cTn id="29" fill="hold" display="0">
                  <p:stCondLst>
                    <p:cond delay="indefinite"/>
                  </p:stCondLst>
                  <p:endCondLst>
                    <p:cond evt="onStopAudio" delay="0">
                      <p:tgtEl>
                        <p:sldTgt/>
                      </p:tgtEl>
                    </p:cond>
                  </p:endCondLst>
                </p:cTn>
                <p:tgtEl>
                  <p:spTgt spid="9"/>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4</a:t>
            </a:r>
            <a:r>
              <a:rPr lang="de-DE"/>
              <a:t>. </a:t>
            </a:r>
            <a:r>
              <a:rPr lang="az-Latn-AZ"/>
              <a:t>/C__#: vowels in monosyllabic words (CV)  </a:t>
            </a:r>
          </a:p>
          <a:p>
            <a:pPr>
              <a:buFont typeface="Arial" panose="020B0604020202020204" pitchFamily="34" charset="0"/>
              <a:buChar char="•"/>
            </a:pPr>
            <a:r>
              <a:rPr lang="az-Latn-AZ" sz="1600"/>
              <a:t>words (CV</a:t>
            </a:r>
            <a:r>
              <a:rPr lang="az-Latn-AZ" sz="1600" baseline="-25000"/>
              <a:t>i</a:t>
            </a:r>
            <a:r>
              <a:rPr lang="az-Latn-AZ" sz="1600"/>
              <a:t>V</a:t>
            </a:r>
            <a:r>
              <a:rPr lang="az-Latn-AZ" sz="1600" baseline="-25000"/>
              <a:t>i</a:t>
            </a:r>
            <a:r>
              <a:rPr lang="az-Latn-AZ" sz="1600"/>
              <a:t>) discarded from analysis (divergent patterns from CV)</a:t>
            </a:r>
          </a:p>
          <a:p>
            <a:pPr>
              <a:buFont typeface="Arial" panose="020B0604020202020204" pitchFamily="34" charset="0"/>
              <a:buChar char="•"/>
            </a:pPr>
            <a:r>
              <a:rPr lang="az-Latn-AZ" sz="1600"/>
              <a:t>analysis of CV words and morphemes restricted to one speaker (BJM)</a:t>
            </a:r>
          </a:p>
          <a:p>
            <a:pPr lvl="1">
              <a:buFont typeface="Symbol" panose="05050102010706020507" pitchFamily="18" charset="2"/>
              <a:buChar char="-"/>
            </a:pPr>
            <a:r>
              <a:rPr lang="az-Latn-AZ" sz="1600"/>
              <a:t>many items = ideophones and interjections displaying considerable inter-speaker variation &gt; reduced transparency of phonological forms</a:t>
            </a:r>
          </a:p>
          <a:p>
            <a:pPr marL="342900" indent="-342900">
              <a:buFont typeface="Arial" panose="020B0604020202020204" pitchFamily="34" charset="0"/>
              <a:buChar char="•"/>
            </a:pPr>
            <a:r>
              <a:rPr lang="de-DE" sz="1600"/>
              <a:t>speaker </a:t>
            </a:r>
            <a:r>
              <a:rPr lang="az-Latn-AZ" sz="1600"/>
              <a:t>BJM</a:t>
            </a:r>
            <a:r>
              <a:rPr lang="de-DE" sz="1600"/>
              <a:t> (in total: </a:t>
            </a:r>
            <a:r>
              <a:rPr lang="az-Latn-AZ" sz="1600"/>
              <a:t>18</a:t>
            </a:r>
            <a:r>
              <a:rPr lang="de-DE" sz="1600"/>
              <a:t> </a:t>
            </a:r>
            <a:r>
              <a:rPr lang="az-Latn-AZ" sz="1600"/>
              <a:t>words/morphemes</a:t>
            </a:r>
            <a:r>
              <a:rPr lang="de-DE" sz="1600"/>
              <a:t>, 3 </a:t>
            </a:r>
            <a:r>
              <a:rPr lang="az-Latn-AZ" sz="1600"/>
              <a:t>to 6 </a:t>
            </a:r>
            <a:r>
              <a:rPr lang="de-DE" sz="1600"/>
              <a:t>tokens each)</a:t>
            </a:r>
            <a:endParaRPr lang="az-Latn-AZ" sz="1600"/>
          </a:p>
          <a:p>
            <a:pPr marL="0" indent="0"/>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*In dictionaries found as &lt;</a:t>
            </a:r>
            <a:r>
              <a:rPr lang="de-DE"/>
              <a:t>pho</a:t>
            </a:r>
            <a:r>
              <a:rPr lang="az-Latn-AZ"/>
              <a:t>&gt; and &lt;poo&gt;. </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42</a:t>
            </a:fld>
            <a:endParaRPr lang="en-US" altLang="de-DE"/>
          </a:p>
        </p:txBody>
      </p:sp>
      <p:sp>
        <p:nvSpPr>
          <p:cNvPr id="6" name="Inhaltsplatzhalter 3">
            <a:extLst>
              <a:ext uri="{FF2B5EF4-FFF2-40B4-BE49-F238E27FC236}">
                <a16:creationId xmlns:a16="http://schemas.microsoft.com/office/drawing/2014/main" id="{36DD95FE-E888-47A8-AFD9-999CDFBE01D2}"/>
              </a:ext>
            </a:extLst>
          </p:cNvPr>
          <p:cNvSpPr txBox="1">
            <a:spLocks/>
          </p:cNvSpPr>
          <p:nvPr/>
        </p:nvSpPr>
        <p:spPr bwMode="auto">
          <a:xfrm>
            <a:off x="-508" y="2708921"/>
            <a:ext cx="4578238" cy="29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200"/>
              </a:spcAft>
            </a:pPr>
            <a:r>
              <a:rPr lang="de-DE" sz="1600" kern="0"/>
              <a:t>[i]	</a:t>
            </a:r>
            <a:r>
              <a:rPr lang="az-Latn-AZ" sz="1600" i="1" kern="0">
                <a:solidFill>
                  <a:srgbClr val="002060"/>
                </a:solidFill>
              </a:rPr>
              <a:t>di		</a:t>
            </a:r>
            <a:r>
              <a:rPr lang="az-Latn-AZ" sz="1600" kern="0">
                <a:solidFill>
                  <a:srgbClr val="002060"/>
                </a:solidFill>
              </a:rPr>
              <a:t>[dí]</a:t>
            </a:r>
            <a:r>
              <a:rPr lang="az-Latn-AZ" sz="1600" kern="0"/>
              <a:t>			(subject marker 8)</a:t>
            </a:r>
          </a:p>
          <a:p>
            <a:pPr>
              <a:spcAft>
                <a:spcPts val="200"/>
              </a:spcAft>
            </a:pPr>
            <a:r>
              <a:rPr lang="az-Latn-AZ" sz="1600" i="1" kern="0"/>
              <a:t> 		</a:t>
            </a:r>
            <a:r>
              <a:rPr lang="az-Latn-AZ" sz="1600" i="1" kern="0">
                <a:solidFill>
                  <a:srgbClr val="002060"/>
                </a:solidFill>
              </a:rPr>
              <a:t>tsi!	</a:t>
            </a:r>
            <a:r>
              <a:rPr lang="az-Latn-AZ" sz="1600" kern="0">
                <a:solidFill>
                  <a:srgbClr val="002060"/>
                </a:solidFill>
              </a:rPr>
              <a:t>[tsí]</a:t>
            </a:r>
            <a:r>
              <a:rPr lang="az-Latn-AZ" sz="1600" kern="0"/>
              <a:t>		ideo. "stopped entirely"</a:t>
            </a:r>
          </a:p>
          <a:p>
            <a:pPr>
              <a:spcAft>
                <a:spcPts val="200"/>
              </a:spcAft>
            </a:pPr>
            <a:r>
              <a:rPr lang="az-Latn-AZ" sz="1600" kern="0"/>
              <a:t>[ɪ]	</a:t>
            </a:r>
            <a:r>
              <a:rPr lang="az-Latn-AZ" sz="1600" i="1" kern="0">
                <a:solidFill>
                  <a:srgbClr val="002060"/>
                </a:solidFill>
              </a:rPr>
              <a:t>le		</a:t>
            </a:r>
            <a:r>
              <a:rPr lang="az-Latn-AZ" sz="1600" kern="0">
                <a:solidFill>
                  <a:srgbClr val="002060"/>
                </a:solidFill>
              </a:rPr>
              <a:t>[lɪ́</a:t>
            </a:r>
            <a:r>
              <a:rPr lang="az-Latn-AZ" sz="1600" kern="0">
                <a:solidFill>
                  <a:srgbClr val="002060"/>
                </a:solidFill>
                <a:sym typeface="Wingdings" panose="05000000000000000000" pitchFamily="2" charset="2"/>
              </a:rPr>
              <a:t>]</a:t>
            </a:r>
            <a:r>
              <a:rPr lang="az-Latn-AZ" sz="1600" kern="0">
                <a:sym typeface="Wingdings" panose="05000000000000000000" pitchFamily="2" charset="2"/>
              </a:rPr>
              <a:t>			(subject marker 5)</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ke</a:t>
            </a:r>
            <a:r>
              <a:rPr lang="az-Latn-AZ" sz="1600" kern="0">
                <a:solidFill>
                  <a:srgbClr val="002060"/>
                </a:solidFill>
                <a:sym typeface="Wingdings" panose="05000000000000000000" pitchFamily="2" charset="2"/>
              </a:rPr>
              <a:t> 	[kɪ́]	</a:t>
            </a:r>
            <a:r>
              <a:rPr lang="az-Latn-AZ" sz="1600" kern="0">
                <a:sym typeface="Wingdings" panose="05000000000000000000" pitchFamily="2" charset="2"/>
              </a:rPr>
              <a:t>		(identificational marker)</a:t>
            </a:r>
          </a:p>
          <a:p>
            <a:pPr>
              <a:spcAft>
                <a:spcPts val="200"/>
              </a:spcAft>
            </a:pPr>
            <a:r>
              <a:rPr lang="az-Latn-AZ" sz="1600" kern="0">
                <a:sym typeface="Wingdings" panose="05000000000000000000" pitchFamily="2" charset="2"/>
              </a:rPr>
              <a:t>[e]	</a:t>
            </a:r>
            <a:r>
              <a:rPr lang="az-Latn-AZ" sz="1600" i="1" kern="0">
                <a:solidFill>
                  <a:srgbClr val="002060"/>
                </a:solidFill>
                <a:sym typeface="Wingdings" panose="05000000000000000000" pitchFamily="2" charset="2"/>
              </a:rPr>
              <a:t>se</a:t>
            </a:r>
            <a:r>
              <a:rPr lang="az-Latn-AZ" sz="1600" kern="0">
                <a:solidFill>
                  <a:srgbClr val="002060"/>
                </a:solidFill>
                <a:sym typeface="Wingdings" panose="05000000000000000000" pitchFamily="2" charset="2"/>
              </a:rPr>
              <a:t>		[sé]			</a:t>
            </a:r>
            <a:r>
              <a:rPr lang="az-Latn-AZ" sz="1600" kern="0">
                <a:sym typeface="Wingdings" panose="05000000000000000000" pitchFamily="2" charset="2"/>
              </a:rPr>
              <a:t>(basic demonstrative 7)</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tse	</a:t>
            </a:r>
            <a:r>
              <a:rPr lang="az-Latn-AZ" sz="1600" kern="0">
                <a:solidFill>
                  <a:srgbClr val="002060"/>
                </a:solidFill>
                <a:sym typeface="Wingdings" panose="05000000000000000000" pitchFamily="2" charset="2"/>
              </a:rPr>
              <a:t>[tsé]</a:t>
            </a:r>
            <a:r>
              <a:rPr lang="az-Latn-AZ" sz="1600" kern="0">
                <a:sym typeface="Wingdings" panose="05000000000000000000" pitchFamily="2" charset="2"/>
              </a:rPr>
              <a:t>		(basic demonstrative 8)</a:t>
            </a:r>
          </a:p>
          <a:p>
            <a:pPr>
              <a:spcAft>
                <a:spcPts val="200"/>
              </a:spcAft>
            </a:pPr>
            <a:r>
              <a:rPr lang="az-Latn-AZ" sz="1600" kern="0">
                <a:sym typeface="Wingdings" panose="05000000000000000000" pitchFamily="2" charset="2"/>
              </a:rPr>
              <a:t>[ɛ]	</a:t>
            </a:r>
            <a:r>
              <a:rPr lang="az-Latn-AZ" sz="1600" i="1" kern="0">
                <a:solidFill>
                  <a:srgbClr val="002060"/>
                </a:solidFill>
                <a:sym typeface="Wingdings" panose="05000000000000000000" pitchFamily="2" charset="2"/>
              </a:rPr>
              <a:t>tsê!	</a:t>
            </a:r>
            <a:r>
              <a:rPr lang="az-Latn-AZ" sz="1600" kern="0">
                <a:solidFill>
                  <a:srgbClr val="002060"/>
                </a:solidFill>
                <a:sym typeface="Wingdings" panose="05000000000000000000" pitchFamily="2" charset="2"/>
              </a:rPr>
              <a:t>[tsɛ́]</a:t>
            </a:r>
            <a:r>
              <a:rPr lang="az-Latn-AZ" sz="1600" kern="0">
                <a:sym typeface="Wingdings" panose="05000000000000000000" pitchFamily="2" charset="2"/>
              </a:rPr>
              <a:t>		ideo. "sting!" (insect)</a:t>
            </a:r>
          </a:p>
          <a:p>
            <a:pPr>
              <a:spcAft>
                <a:spcPts val="200"/>
              </a:spcAft>
            </a:pPr>
            <a:endParaRPr lang="az-Latn-AZ" sz="1600" kern="0">
              <a:sym typeface="Wingdings" panose="05000000000000000000" pitchFamily="2" charset="2"/>
            </a:endParaRPr>
          </a:p>
          <a:p>
            <a:pPr>
              <a:spcAft>
                <a:spcPts val="0"/>
              </a:spcAft>
            </a:pPr>
            <a:r>
              <a:rPr lang="az-Latn-AZ" sz="1600" kern="0"/>
              <a:t>[a]	</a:t>
            </a:r>
            <a:r>
              <a:rPr lang="az-Latn-AZ" sz="1600" i="1" kern="0">
                <a:solidFill>
                  <a:srgbClr val="002060"/>
                </a:solidFill>
              </a:rPr>
              <a:t>a		</a:t>
            </a:r>
            <a:r>
              <a:rPr lang="az-Latn-AZ" sz="1600" kern="0">
                <a:solidFill>
                  <a:srgbClr val="002060"/>
                </a:solidFill>
              </a:rPr>
              <a:t>[á]	</a:t>
            </a:r>
            <a:r>
              <a:rPr lang="az-Latn-AZ" sz="1600" kern="0"/>
              <a:t>		(basic demonstrative 6)	</a:t>
            </a:r>
          </a:p>
          <a:p>
            <a:pPr>
              <a:spcAft>
                <a:spcPts val="0"/>
              </a:spcAft>
            </a:pPr>
            <a:r>
              <a:rPr lang="az-Latn-AZ" sz="1600" kern="0"/>
              <a:t>		</a:t>
            </a:r>
            <a:r>
              <a:rPr lang="az-Latn-AZ" sz="1600" i="1" kern="0">
                <a:solidFill>
                  <a:srgbClr val="002060"/>
                </a:solidFill>
              </a:rPr>
              <a:t>ba</a:t>
            </a:r>
            <a:r>
              <a:rPr lang="az-Latn-AZ" sz="1600" kern="0">
                <a:solidFill>
                  <a:srgbClr val="002060"/>
                </a:solidFill>
              </a:rPr>
              <a:t>	[bá]</a:t>
            </a:r>
            <a:r>
              <a:rPr lang="az-Latn-AZ" sz="1600" kern="0"/>
              <a:t>		(basic demonstrative 2)	</a:t>
            </a:r>
            <a:endParaRPr lang="de-DE" sz="1600" kern="0"/>
          </a:p>
          <a:p>
            <a:pPr>
              <a:spcAft>
                <a:spcPts val="0"/>
              </a:spcAft>
            </a:pPr>
            <a:r>
              <a:rPr lang="az-Latn-AZ" sz="1600" b="1" kern="0"/>
              <a:t> </a:t>
            </a:r>
            <a:endParaRPr lang="de-DE" sz="1600" kern="0">
              <a:solidFill>
                <a:srgbClr val="0033CC"/>
              </a:solidFill>
            </a:endParaRPr>
          </a:p>
        </p:txBody>
      </p:sp>
      <p:sp>
        <p:nvSpPr>
          <p:cNvPr id="7" name="Inhaltsplatzhalter 3">
            <a:extLst>
              <a:ext uri="{FF2B5EF4-FFF2-40B4-BE49-F238E27FC236}">
                <a16:creationId xmlns:a16="http://schemas.microsoft.com/office/drawing/2014/main" id="{DEDFFC83-FF7B-4E46-87BE-A91BC93742C7}"/>
              </a:ext>
            </a:extLst>
          </p:cNvPr>
          <p:cNvSpPr txBox="1">
            <a:spLocks/>
          </p:cNvSpPr>
          <p:nvPr/>
        </p:nvSpPr>
        <p:spPr bwMode="auto">
          <a:xfrm>
            <a:off x="4577730" y="2708921"/>
            <a:ext cx="4170983" cy="29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a:spcAft>
                <a:spcPts val="200"/>
              </a:spcAft>
            </a:pPr>
            <a:r>
              <a:rPr lang="de-DE" sz="1600" kern="0"/>
              <a:t>[</a:t>
            </a:r>
            <a:r>
              <a:rPr lang="az-Latn-AZ" sz="1600" kern="0"/>
              <a:t>u</a:t>
            </a:r>
            <a:r>
              <a:rPr lang="de-DE" sz="1600" kern="0"/>
              <a:t>]	</a:t>
            </a:r>
            <a:r>
              <a:rPr lang="az-Latn-AZ" sz="1600" i="1" kern="0">
                <a:solidFill>
                  <a:srgbClr val="002060"/>
                </a:solidFill>
              </a:rPr>
              <a:t>tshu! </a:t>
            </a:r>
            <a:r>
              <a:rPr lang="az-Latn-AZ" sz="1600" kern="0">
                <a:solidFill>
                  <a:srgbClr val="002060"/>
                </a:solidFill>
              </a:rPr>
              <a:t>[tsʰú(:)]</a:t>
            </a:r>
            <a:r>
              <a:rPr lang="az-Latn-AZ" sz="1600" kern="0"/>
              <a:t>	interj. "hot!" </a:t>
            </a:r>
          </a:p>
          <a:p>
            <a:pPr>
              <a:spcAft>
                <a:spcPts val="200"/>
              </a:spcAft>
            </a:pPr>
            <a:r>
              <a:rPr lang="az-Latn-AZ" sz="1600" i="1" kern="0"/>
              <a:t> 		</a:t>
            </a:r>
            <a:r>
              <a:rPr lang="de-DE" sz="1600" i="1" kern="0">
                <a:solidFill>
                  <a:srgbClr val="002060"/>
                </a:solidFill>
              </a:rPr>
              <a:t>ph</a:t>
            </a:r>
            <a:r>
              <a:rPr lang="az-Latn-AZ" sz="1600" i="1" kern="0">
                <a:solidFill>
                  <a:srgbClr val="002060"/>
                </a:solidFill>
              </a:rPr>
              <a:t>u</a:t>
            </a:r>
            <a:r>
              <a:rPr lang="de-DE" sz="1600" i="1" kern="0">
                <a:solidFill>
                  <a:srgbClr val="002060"/>
                </a:solidFill>
              </a:rPr>
              <a:t>!</a:t>
            </a:r>
            <a:r>
              <a:rPr lang="az-Latn-AZ" sz="1600" i="1" kern="0">
                <a:solidFill>
                  <a:srgbClr val="002060"/>
                </a:solidFill>
              </a:rPr>
              <a:t>*</a:t>
            </a:r>
            <a:r>
              <a:rPr lang="de-DE" sz="1600" i="1" kern="0">
                <a:solidFill>
                  <a:srgbClr val="002060"/>
                </a:solidFill>
              </a:rPr>
              <a:t>	</a:t>
            </a:r>
            <a:r>
              <a:rPr lang="az-Latn-AZ" sz="1600" kern="0">
                <a:solidFill>
                  <a:srgbClr val="002060"/>
                </a:solidFill>
              </a:rPr>
              <a:t>[</a:t>
            </a:r>
            <a:r>
              <a:rPr lang="de-DE" sz="1600" kern="0">
                <a:solidFill>
                  <a:srgbClr val="002060"/>
                </a:solidFill>
              </a:rPr>
              <a:t>p</a:t>
            </a:r>
            <a:r>
              <a:rPr lang="az-Latn-AZ" sz="1600" kern="0">
                <a:solidFill>
                  <a:srgbClr val="002060"/>
                </a:solidFill>
              </a:rPr>
              <a:t>ʰú]</a:t>
            </a:r>
            <a:r>
              <a:rPr lang="az-Latn-AZ" sz="1600" kern="0"/>
              <a:t>		ideo. "boom!"</a:t>
            </a:r>
          </a:p>
          <a:p>
            <a:pPr>
              <a:spcAft>
                <a:spcPts val="200"/>
              </a:spcAft>
            </a:pPr>
            <a:r>
              <a:rPr lang="az-Latn-AZ" sz="1600" kern="0"/>
              <a:t>[ʊ]	</a:t>
            </a:r>
            <a:r>
              <a:rPr lang="az-Latn-AZ" sz="1600" i="1" kern="0">
                <a:solidFill>
                  <a:srgbClr val="002060"/>
                </a:solidFill>
              </a:rPr>
              <a:t>bo		</a:t>
            </a:r>
            <a:r>
              <a:rPr lang="az-Latn-AZ" sz="1600" kern="0">
                <a:solidFill>
                  <a:srgbClr val="002060"/>
                </a:solidFill>
              </a:rPr>
              <a:t>[bʊ́</a:t>
            </a:r>
            <a:r>
              <a:rPr lang="az-Latn-AZ" sz="1600" kern="0">
                <a:solidFill>
                  <a:srgbClr val="002060"/>
                </a:solidFill>
                <a:sym typeface="Wingdings" panose="05000000000000000000" pitchFamily="2" charset="2"/>
              </a:rPr>
              <a:t>]</a:t>
            </a:r>
            <a:r>
              <a:rPr lang="az-Latn-AZ" sz="1600" kern="0">
                <a:sym typeface="Wingdings" panose="05000000000000000000" pitchFamily="2" charset="2"/>
              </a:rPr>
              <a:t>		(subject marker 14)</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po*</a:t>
            </a:r>
            <a:r>
              <a:rPr lang="az-Latn-AZ" sz="1600" kern="0">
                <a:solidFill>
                  <a:srgbClr val="002060"/>
                </a:solidFill>
                <a:sym typeface="Wingdings" panose="05000000000000000000" pitchFamily="2" charset="2"/>
              </a:rPr>
              <a:t> 	[pʊ́]		</a:t>
            </a:r>
            <a:r>
              <a:rPr lang="az-Latn-AZ" sz="1600" kern="0">
                <a:sym typeface="Wingdings" panose="05000000000000000000" pitchFamily="2" charset="2"/>
              </a:rPr>
              <a:t>ideo. "falling down"  </a:t>
            </a:r>
          </a:p>
          <a:p>
            <a:pPr>
              <a:spcAft>
                <a:spcPts val="200"/>
              </a:spcAft>
            </a:pPr>
            <a:r>
              <a:rPr lang="az-Latn-AZ" sz="1600" kern="0">
                <a:sym typeface="Wingdings" panose="05000000000000000000" pitchFamily="2" charset="2"/>
              </a:rPr>
              <a:t>[o]	</a:t>
            </a:r>
            <a:r>
              <a:rPr lang="az-Latn-AZ" sz="1600" i="1" kern="0">
                <a:solidFill>
                  <a:srgbClr val="002060"/>
                </a:solidFill>
                <a:sym typeface="Wingdings" panose="05000000000000000000" pitchFamily="2" charset="2"/>
              </a:rPr>
              <a:t>bo</a:t>
            </a:r>
            <a:r>
              <a:rPr lang="az-Latn-AZ" sz="1600" kern="0">
                <a:solidFill>
                  <a:srgbClr val="002060"/>
                </a:solidFill>
                <a:sym typeface="Wingdings" panose="05000000000000000000" pitchFamily="2" charset="2"/>
              </a:rPr>
              <a:t>		[bó]		</a:t>
            </a:r>
            <a:r>
              <a:rPr lang="az-Latn-AZ" sz="1600" kern="0">
                <a:sym typeface="Wingdings" panose="05000000000000000000" pitchFamily="2" charset="2"/>
              </a:rPr>
              <a:t>(basic demonstrative 14)</a:t>
            </a:r>
          </a:p>
          <a:p>
            <a:pPr>
              <a:spcAft>
                <a:spcPts val="200"/>
              </a:spcAft>
            </a:pPr>
            <a:r>
              <a:rPr lang="az-Latn-AZ" sz="1600" kern="0">
                <a:sym typeface="Wingdings" panose="05000000000000000000" pitchFamily="2" charset="2"/>
              </a:rPr>
              <a:t>		</a:t>
            </a:r>
            <a:r>
              <a:rPr lang="az-Latn-AZ" sz="1600" i="1" kern="0">
                <a:solidFill>
                  <a:srgbClr val="002060"/>
                </a:solidFill>
                <a:sym typeface="Wingdings" panose="05000000000000000000" pitchFamily="2" charset="2"/>
              </a:rPr>
              <a:t>lo			</a:t>
            </a:r>
            <a:r>
              <a:rPr lang="az-Latn-AZ" sz="1600" kern="0">
                <a:solidFill>
                  <a:srgbClr val="002060"/>
                </a:solidFill>
                <a:sym typeface="Wingdings" panose="05000000000000000000" pitchFamily="2" charset="2"/>
              </a:rPr>
              <a:t>[ló]		</a:t>
            </a:r>
            <a:r>
              <a:rPr lang="az-Latn-AZ" sz="1600" kern="0">
                <a:sym typeface="Wingdings" panose="05000000000000000000" pitchFamily="2" charset="2"/>
              </a:rPr>
              <a:t>	(basic demonstrative 11)</a:t>
            </a:r>
          </a:p>
          <a:p>
            <a:pPr>
              <a:spcAft>
                <a:spcPts val="200"/>
              </a:spcAft>
            </a:pPr>
            <a:r>
              <a:rPr lang="az-Latn-AZ" sz="1600" kern="0">
                <a:sym typeface="Wingdings" panose="05000000000000000000" pitchFamily="2" charset="2"/>
              </a:rPr>
              <a:t>[ɔ]	</a:t>
            </a:r>
            <a:r>
              <a:rPr lang="az-Latn-AZ" sz="1600" i="1" kern="0">
                <a:solidFill>
                  <a:srgbClr val="002060"/>
                </a:solidFill>
                <a:sym typeface="Wingdings" panose="05000000000000000000" pitchFamily="2" charset="2"/>
              </a:rPr>
              <a:t>pô		</a:t>
            </a:r>
            <a:r>
              <a:rPr lang="az-Latn-AZ" sz="1600" kern="0">
                <a:solidFill>
                  <a:srgbClr val="002060"/>
                </a:solidFill>
                <a:sym typeface="Wingdings" panose="05000000000000000000" pitchFamily="2" charset="2"/>
              </a:rPr>
              <a:t>[pɔ́]</a:t>
            </a:r>
            <a:r>
              <a:rPr lang="az-Latn-AZ" sz="1600" kern="0">
                <a:sym typeface="Wingdings" panose="05000000000000000000" pitchFamily="2" charset="2"/>
              </a:rPr>
              <a:t>		ideo. "hitting"</a:t>
            </a:r>
            <a:endParaRPr lang="de-DE" sz="1600" kern="0">
              <a:solidFill>
                <a:srgbClr val="0033CC"/>
              </a:solidFill>
            </a:endParaRPr>
          </a:p>
        </p:txBody>
      </p:sp>
      <p:pic>
        <p:nvPicPr>
          <p:cNvPr id="8" name="40a di">
            <a:hlinkClick r:id="" action="ppaction://media"/>
            <a:extLst>
              <a:ext uri="{FF2B5EF4-FFF2-40B4-BE49-F238E27FC236}">
                <a16:creationId xmlns:a16="http://schemas.microsoft.com/office/drawing/2014/main" id="{855FED42-0B6A-414E-8428-7FAEBCCA12DB}"/>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3851944" y="2780948"/>
            <a:ext cx="216000" cy="216000"/>
          </a:xfrm>
          <a:prstGeom prst="rect">
            <a:avLst/>
          </a:prstGeom>
        </p:spPr>
      </p:pic>
      <p:pic>
        <p:nvPicPr>
          <p:cNvPr id="9" name="40b tsi">
            <a:hlinkClick r:id="" action="ppaction://media"/>
            <a:extLst>
              <a:ext uri="{FF2B5EF4-FFF2-40B4-BE49-F238E27FC236}">
                <a16:creationId xmlns:a16="http://schemas.microsoft.com/office/drawing/2014/main" id="{5EA256D4-07AE-4BA7-B595-13C396BA5927}"/>
              </a:ext>
            </a:extLst>
          </p:cNvPr>
          <p:cNvPicPr>
            <a:picLocks noChangeAspect="1"/>
          </p:cNvPicPr>
          <p:nvPr>
            <a:audioFile r:link="rId4"/>
            <p:extLst>
              <p:ext uri="{DAA4B4D4-6D71-4841-9C94-3DE7FCFB9230}">
                <p14:media xmlns:p14="http://schemas.microsoft.com/office/powerpoint/2010/main" r:embed="rId3"/>
              </p:ext>
            </p:extLst>
          </p:nvPr>
        </p:nvPicPr>
        <p:blipFill>
          <a:blip r:embed="rId34"/>
          <a:stretch>
            <a:fillRect/>
          </a:stretch>
        </p:blipFill>
        <p:spPr>
          <a:xfrm>
            <a:off x="3851944" y="3032956"/>
            <a:ext cx="216000" cy="216000"/>
          </a:xfrm>
          <a:prstGeom prst="rect">
            <a:avLst/>
          </a:prstGeom>
        </p:spPr>
      </p:pic>
      <p:pic>
        <p:nvPicPr>
          <p:cNvPr id="10" name="40c le">
            <a:hlinkClick r:id="" action="ppaction://media"/>
            <a:extLst>
              <a:ext uri="{FF2B5EF4-FFF2-40B4-BE49-F238E27FC236}">
                <a16:creationId xmlns:a16="http://schemas.microsoft.com/office/drawing/2014/main" id="{63419A82-7CAA-4C4B-A419-74D5404CE2C0}"/>
              </a:ext>
            </a:extLst>
          </p:cNvPr>
          <p:cNvPicPr>
            <a:picLocks noChangeAspect="1"/>
          </p:cNvPicPr>
          <p:nvPr>
            <a:audioFile r:link="rId6"/>
            <p:extLst>
              <p:ext uri="{DAA4B4D4-6D71-4841-9C94-3DE7FCFB9230}">
                <p14:media xmlns:p14="http://schemas.microsoft.com/office/powerpoint/2010/main" r:embed="rId5"/>
              </p:ext>
            </p:extLst>
          </p:nvPr>
        </p:nvPicPr>
        <p:blipFill>
          <a:blip r:embed="rId34"/>
          <a:stretch>
            <a:fillRect/>
          </a:stretch>
        </p:blipFill>
        <p:spPr>
          <a:xfrm>
            <a:off x="3851944" y="3321012"/>
            <a:ext cx="216000" cy="216000"/>
          </a:xfrm>
          <a:prstGeom prst="rect">
            <a:avLst/>
          </a:prstGeom>
        </p:spPr>
      </p:pic>
      <p:pic>
        <p:nvPicPr>
          <p:cNvPr id="11" name="40d ke">
            <a:hlinkClick r:id="" action="ppaction://media"/>
            <a:extLst>
              <a:ext uri="{FF2B5EF4-FFF2-40B4-BE49-F238E27FC236}">
                <a16:creationId xmlns:a16="http://schemas.microsoft.com/office/drawing/2014/main" id="{7D456467-D44A-4892-BFD3-07E452049D7D}"/>
              </a:ext>
            </a:extLst>
          </p:cNvPr>
          <p:cNvPicPr>
            <a:picLocks noChangeAspect="1"/>
          </p:cNvPicPr>
          <p:nvPr>
            <a:audioFile r:link="rId8"/>
            <p:extLst>
              <p:ext uri="{DAA4B4D4-6D71-4841-9C94-3DE7FCFB9230}">
                <p14:media xmlns:p14="http://schemas.microsoft.com/office/powerpoint/2010/main" r:embed="rId7"/>
              </p:ext>
            </p:extLst>
          </p:nvPr>
        </p:nvPicPr>
        <p:blipFill>
          <a:blip r:embed="rId34"/>
          <a:stretch>
            <a:fillRect/>
          </a:stretch>
        </p:blipFill>
        <p:spPr>
          <a:xfrm>
            <a:off x="3851944" y="3609044"/>
            <a:ext cx="216000" cy="216000"/>
          </a:xfrm>
          <a:prstGeom prst="rect">
            <a:avLst/>
          </a:prstGeom>
        </p:spPr>
      </p:pic>
      <p:pic>
        <p:nvPicPr>
          <p:cNvPr id="12" name="40e se">
            <a:hlinkClick r:id="" action="ppaction://media"/>
            <a:extLst>
              <a:ext uri="{FF2B5EF4-FFF2-40B4-BE49-F238E27FC236}">
                <a16:creationId xmlns:a16="http://schemas.microsoft.com/office/drawing/2014/main" id="{41935BD8-C32D-4CAD-AD93-4E60B2EEC369}"/>
              </a:ext>
            </a:extLst>
          </p:cNvPr>
          <p:cNvPicPr>
            <a:picLocks noChangeAspect="1"/>
          </p:cNvPicPr>
          <p:nvPr>
            <a:audioFile r:link="rId10"/>
            <p:extLst>
              <p:ext uri="{DAA4B4D4-6D71-4841-9C94-3DE7FCFB9230}">
                <p14:media xmlns:p14="http://schemas.microsoft.com/office/powerpoint/2010/main" r:embed="rId9"/>
              </p:ext>
            </p:extLst>
          </p:nvPr>
        </p:nvPicPr>
        <p:blipFill>
          <a:blip r:embed="rId34"/>
          <a:stretch>
            <a:fillRect/>
          </a:stretch>
        </p:blipFill>
        <p:spPr>
          <a:xfrm>
            <a:off x="3851944" y="3861048"/>
            <a:ext cx="216000" cy="216000"/>
          </a:xfrm>
          <a:prstGeom prst="rect">
            <a:avLst/>
          </a:prstGeom>
        </p:spPr>
      </p:pic>
      <p:pic>
        <p:nvPicPr>
          <p:cNvPr id="13" name="40f tse">
            <a:hlinkClick r:id="" action="ppaction://media"/>
            <a:extLst>
              <a:ext uri="{FF2B5EF4-FFF2-40B4-BE49-F238E27FC236}">
                <a16:creationId xmlns:a16="http://schemas.microsoft.com/office/drawing/2014/main" id="{36A7DD20-E026-4216-BDA3-32AF067FAD01}"/>
              </a:ext>
            </a:extLst>
          </p:cNvPr>
          <p:cNvPicPr>
            <a:picLocks noChangeAspect="1"/>
          </p:cNvPicPr>
          <p:nvPr>
            <a:audioFile r:link="rId12"/>
            <p:extLst>
              <p:ext uri="{DAA4B4D4-6D71-4841-9C94-3DE7FCFB9230}">
                <p14:media xmlns:p14="http://schemas.microsoft.com/office/powerpoint/2010/main" r:embed="rId11"/>
              </p:ext>
            </p:extLst>
          </p:nvPr>
        </p:nvPicPr>
        <p:blipFill>
          <a:blip r:embed="rId34"/>
          <a:stretch>
            <a:fillRect/>
          </a:stretch>
        </p:blipFill>
        <p:spPr>
          <a:xfrm>
            <a:off x="3851944" y="4113076"/>
            <a:ext cx="216000" cy="216000"/>
          </a:xfrm>
          <a:prstGeom prst="rect">
            <a:avLst/>
          </a:prstGeom>
        </p:spPr>
      </p:pic>
      <p:pic>
        <p:nvPicPr>
          <p:cNvPr id="14" name="40g tsê">
            <a:hlinkClick r:id="" action="ppaction://media"/>
            <a:extLst>
              <a:ext uri="{FF2B5EF4-FFF2-40B4-BE49-F238E27FC236}">
                <a16:creationId xmlns:a16="http://schemas.microsoft.com/office/drawing/2014/main" id="{C466BC5D-3C5D-4738-8D93-3D77A857CD06}"/>
              </a:ext>
            </a:extLst>
          </p:cNvPr>
          <p:cNvPicPr>
            <a:picLocks noChangeAspect="1"/>
          </p:cNvPicPr>
          <p:nvPr>
            <a:audioFile r:link="rId14"/>
            <p:extLst>
              <p:ext uri="{DAA4B4D4-6D71-4841-9C94-3DE7FCFB9230}">
                <p14:media xmlns:p14="http://schemas.microsoft.com/office/powerpoint/2010/main" r:embed="rId13"/>
              </p:ext>
            </p:extLst>
          </p:nvPr>
        </p:nvPicPr>
        <p:blipFill>
          <a:blip r:embed="rId34"/>
          <a:stretch>
            <a:fillRect/>
          </a:stretch>
        </p:blipFill>
        <p:spPr>
          <a:xfrm>
            <a:off x="3851944" y="4365104"/>
            <a:ext cx="216000" cy="216000"/>
          </a:xfrm>
          <a:prstGeom prst="rect">
            <a:avLst/>
          </a:prstGeom>
        </p:spPr>
      </p:pic>
      <p:pic>
        <p:nvPicPr>
          <p:cNvPr id="15" name="40h a">
            <a:hlinkClick r:id="" action="ppaction://media"/>
            <a:extLst>
              <a:ext uri="{FF2B5EF4-FFF2-40B4-BE49-F238E27FC236}">
                <a16:creationId xmlns:a16="http://schemas.microsoft.com/office/drawing/2014/main" id="{5E826906-4655-41C8-8963-25B253E9DD9B}"/>
              </a:ext>
            </a:extLst>
          </p:cNvPr>
          <p:cNvPicPr>
            <a:picLocks noChangeAspect="1"/>
          </p:cNvPicPr>
          <p:nvPr>
            <a:audioFile r:link="rId16"/>
            <p:extLst>
              <p:ext uri="{DAA4B4D4-6D71-4841-9C94-3DE7FCFB9230}">
                <p14:media xmlns:p14="http://schemas.microsoft.com/office/powerpoint/2010/main" r:embed="rId15"/>
              </p:ext>
            </p:extLst>
          </p:nvPr>
        </p:nvPicPr>
        <p:blipFill>
          <a:blip r:embed="rId34"/>
          <a:stretch>
            <a:fillRect/>
          </a:stretch>
        </p:blipFill>
        <p:spPr>
          <a:xfrm>
            <a:off x="3851944" y="4891608"/>
            <a:ext cx="216000" cy="216000"/>
          </a:xfrm>
          <a:prstGeom prst="rect">
            <a:avLst/>
          </a:prstGeom>
        </p:spPr>
      </p:pic>
      <p:pic>
        <p:nvPicPr>
          <p:cNvPr id="16" name="40i ba">
            <a:hlinkClick r:id="" action="ppaction://media"/>
            <a:extLst>
              <a:ext uri="{FF2B5EF4-FFF2-40B4-BE49-F238E27FC236}">
                <a16:creationId xmlns:a16="http://schemas.microsoft.com/office/drawing/2014/main" id="{BABADEC1-DADB-4893-9741-85FB34A5F6E5}"/>
              </a:ext>
            </a:extLst>
          </p:cNvPr>
          <p:cNvPicPr>
            <a:picLocks noChangeAspect="1"/>
          </p:cNvPicPr>
          <p:nvPr>
            <a:audioFile r:link="rId18"/>
            <p:extLst>
              <p:ext uri="{DAA4B4D4-6D71-4841-9C94-3DE7FCFB9230}">
                <p14:media xmlns:p14="http://schemas.microsoft.com/office/powerpoint/2010/main" r:embed="rId17"/>
              </p:ext>
            </p:extLst>
          </p:nvPr>
        </p:nvPicPr>
        <p:blipFill>
          <a:blip r:embed="rId34"/>
          <a:stretch>
            <a:fillRect/>
          </a:stretch>
        </p:blipFill>
        <p:spPr>
          <a:xfrm>
            <a:off x="3851944" y="5157216"/>
            <a:ext cx="216000" cy="216000"/>
          </a:xfrm>
          <a:prstGeom prst="rect">
            <a:avLst/>
          </a:prstGeom>
        </p:spPr>
      </p:pic>
      <p:pic>
        <p:nvPicPr>
          <p:cNvPr id="17" name="40j tshu">
            <a:hlinkClick r:id="" action="ppaction://media"/>
            <a:extLst>
              <a:ext uri="{FF2B5EF4-FFF2-40B4-BE49-F238E27FC236}">
                <a16:creationId xmlns:a16="http://schemas.microsoft.com/office/drawing/2014/main" id="{9B481BE8-EBF2-44C9-A906-A4C13F19D45D}"/>
              </a:ext>
            </a:extLst>
          </p:cNvPr>
          <p:cNvPicPr>
            <a:picLocks noChangeAspect="1"/>
          </p:cNvPicPr>
          <p:nvPr>
            <a:audioFile r:link="rId20"/>
            <p:extLst>
              <p:ext uri="{DAA4B4D4-6D71-4841-9C94-3DE7FCFB9230}">
                <p14:media xmlns:p14="http://schemas.microsoft.com/office/powerpoint/2010/main" r:embed="rId19"/>
              </p:ext>
            </p:extLst>
          </p:nvPr>
        </p:nvPicPr>
        <p:blipFill>
          <a:blip r:embed="rId34"/>
          <a:stretch>
            <a:fillRect/>
          </a:stretch>
        </p:blipFill>
        <p:spPr>
          <a:xfrm>
            <a:off x="8604472" y="2773779"/>
            <a:ext cx="216000" cy="216000"/>
          </a:xfrm>
          <a:prstGeom prst="rect">
            <a:avLst/>
          </a:prstGeom>
        </p:spPr>
      </p:pic>
      <p:pic>
        <p:nvPicPr>
          <p:cNvPr id="18" name="40k phu">
            <a:hlinkClick r:id="" action="ppaction://media"/>
            <a:extLst>
              <a:ext uri="{FF2B5EF4-FFF2-40B4-BE49-F238E27FC236}">
                <a16:creationId xmlns:a16="http://schemas.microsoft.com/office/drawing/2014/main" id="{12E42AE2-761D-4396-B992-9E173ACD81AE}"/>
              </a:ext>
            </a:extLst>
          </p:cNvPr>
          <p:cNvPicPr>
            <a:picLocks noChangeAspect="1"/>
          </p:cNvPicPr>
          <p:nvPr>
            <a:audioFile r:link="rId22"/>
            <p:extLst>
              <p:ext uri="{DAA4B4D4-6D71-4841-9C94-3DE7FCFB9230}">
                <p14:media xmlns:p14="http://schemas.microsoft.com/office/powerpoint/2010/main" r:embed="rId21"/>
              </p:ext>
            </p:extLst>
          </p:nvPr>
        </p:nvPicPr>
        <p:blipFill>
          <a:blip r:embed="rId34"/>
          <a:stretch>
            <a:fillRect/>
          </a:stretch>
        </p:blipFill>
        <p:spPr>
          <a:xfrm>
            <a:off x="8604472" y="3032956"/>
            <a:ext cx="216000" cy="216000"/>
          </a:xfrm>
          <a:prstGeom prst="rect">
            <a:avLst/>
          </a:prstGeom>
        </p:spPr>
      </p:pic>
      <p:pic>
        <p:nvPicPr>
          <p:cNvPr id="19" name="40l bo">
            <a:hlinkClick r:id="" action="ppaction://media"/>
            <a:extLst>
              <a:ext uri="{FF2B5EF4-FFF2-40B4-BE49-F238E27FC236}">
                <a16:creationId xmlns:a16="http://schemas.microsoft.com/office/drawing/2014/main" id="{2835AB19-730C-443D-875B-CDEAC574F6E1}"/>
              </a:ext>
            </a:extLst>
          </p:cNvPr>
          <p:cNvPicPr>
            <a:picLocks noChangeAspect="1"/>
          </p:cNvPicPr>
          <p:nvPr>
            <a:audioFile r:link="rId24"/>
            <p:extLst>
              <p:ext uri="{DAA4B4D4-6D71-4841-9C94-3DE7FCFB9230}">
                <p14:media xmlns:p14="http://schemas.microsoft.com/office/powerpoint/2010/main" r:embed="rId23"/>
              </p:ext>
            </p:extLst>
          </p:nvPr>
        </p:nvPicPr>
        <p:blipFill>
          <a:blip r:embed="rId34"/>
          <a:stretch>
            <a:fillRect/>
          </a:stretch>
        </p:blipFill>
        <p:spPr>
          <a:xfrm>
            <a:off x="8604472" y="3284984"/>
            <a:ext cx="216000" cy="216000"/>
          </a:xfrm>
          <a:prstGeom prst="rect">
            <a:avLst/>
          </a:prstGeom>
        </p:spPr>
      </p:pic>
      <p:pic>
        <p:nvPicPr>
          <p:cNvPr id="20" name="40m po">
            <a:hlinkClick r:id="" action="ppaction://media"/>
            <a:extLst>
              <a:ext uri="{FF2B5EF4-FFF2-40B4-BE49-F238E27FC236}">
                <a16:creationId xmlns:a16="http://schemas.microsoft.com/office/drawing/2014/main" id="{41DD0B13-3DD9-400D-B9D6-11ED67537245}"/>
              </a:ext>
            </a:extLst>
          </p:cNvPr>
          <p:cNvPicPr>
            <a:picLocks noChangeAspect="1"/>
          </p:cNvPicPr>
          <p:nvPr>
            <a:audioFile r:link="rId26"/>
            <p:extLst>
              <p:ext uri="{DAA4B4D4-6D71-4841-9C94-3DE7FCFB9230}">
                <p14:media xmlns:p14="http://schemas.microsoft.com/office/powerpoint/2010/main" r:embed="rId25"/>
              </p:ext>
            </p:extLst>
          </p:nvPr>
        </p:nvPicPr>
        <p:blipFill>
          <a:blip r:embed="rId34"/>
          <a:stretch>
            <a:fillRect/>
          </a:stretch>
        </p:blipFill>
        <p:spPr>
          <a:xfrm>
            <a:off x="8604472" y="3573016"/>
            <a:ext cx="216000" cy="216000"/>
          </a:xfrm>
          <a:prstGeom prst="rect">
            <a:avLst/>
          </a:prstGeom>
        </p:spPr>
      </p:pic>
      <p:pic>
        <p:nvPicPr>
          <p:cNvPr id="21" name="40n bo">
            <a:hlinkClick r:id="" action="ppaction://media"/>
            <a:extLst>
              <a:ext uri="{FF2B5EF4-FFF2-40B4-BE49-F238E27FC236}">
                <a16:creationId xmlns:a16="http://schemas.microsoft.com/office/drawing/2014/main" id="{3C9BB245-A926-4884-8D60-B2E0C641C686}"/>
              </a:ext>
            </a:extLst>
          </p:cNvPr>
          <p:cNvPicPr>
            <a:picLocks noChangeAspect="1"/>
          </p:cNvPicPr>
          <p:nvPr>
            <a:audioFile r:link="rId28"/>
            <p:extLst>
              <p:ext uri="{DAA4B4D4-6D71-4841-9C94-3DE7FCFB9230}">
                <p14:media xmlns:p14="http://schemas.microsoft.com/office/powerpoint/2010/main" r:embed="rId27"/>
              </p:ext>
            </p:extLst>
          </p:nvPr>
        </p:nvPicPr>
        <p:blipFill>
          <a:blip r:embed="rId34"/>
          <a:stretch>
            <a:fillRect/>
          </a:stretch>
        </p:blipFill>
        <p:spPr>
          <a:xfrm>
            <a:off x="8604472" y="3861048"/>
            <a:ext cx="216000" cy="216000"/>
          </a:xfrm>
          <a:prstGeom prst="rect">
            <a:avLst/>
          </a:prstGeom>
        </p:spPr>
      </p:pic>
      <p:pic>
        <p:nvPicPr>
          <p:cNvPr id="22" name="40o lo">
            <a:hlinkClick r:id="" action="ppaction://media"/>
            <a:extLst>
              <a:ext uri="{FF2B5EF4-FFF2-40B4-BE49-F238E27FC236}">
                <a16:creationId xmlns:a16="http://schemas.microsoft.com/office/drawing/2014/main" id="{FFADCA31-4F75-4034-BEA0-B179621FC67A}"/>
              </a:ext>
            </a:extLst>
          </p:cNvPr>
          <p:cNvPicPr>
            <a:picLocks noChangeAspect="1"/>
          </p:cNvPicPr>
          <p:nvPr>
            <a:audioFile r:link="rId30"/>
            <p:extLst>
              <p:ext uri="{DAA4B4D4-6D71-4841-9C94-3DE7FCFB9230}">
                <p14:media xmlns:p14="http://schemas.microsoft.com/office/powerpoint/2010/main" r:embed="rId29"/>
              </p:ext>
            </p:extLst>
          </p:nvPr>
        </p:nvPicPr>
        <p:blipFill>
          <a:blip r:embed="rId34"/>
          <a:stretch>
            <a:fillRect/>
          </a:stretch>
        </p:blipFill>
        <p:spPr>
          <a:xfrm>
            <a:off x="8604472" y="4149104"/>
            <a:ext cx="216000" cy="216000"/>
          </a:xfrm>
          <a:prstGeom prst="rect">
            <a:avLst/>
          </a:prstGeom>
        </p:spPr>
      </p:pic>
      <p:pic>
        <p:nvPicPr>
          <p:cNvPr id="23" name="40p pô">
            <a:hlinkClick r:id="" action="ppaction://media"/>
            <a:extLst>
              <a:ext uri="{FF2B5EF4-FFF2-40B4-BE49-F238E27FC236}">
                <a16:creationId xmlns:a16="http://schemas.microsoft.com/office/drawing/2014/main" id="{CF9D86DF-919D-415C-B656-6C9870A6F968}"/>
              </a:ext>
            </a:extLst>
          </p:cNvPr>
          <p:cNvPicPr>
            <a:picLocks noChangeAspect="1"/>
          </p:cNvPicPr>
          <p:nvPr>
            <a:audioFile r:link="rId32"/>
            <p:extLst>
              <p:ext uri="{DAA4B4D4-6D71-4841-9C94-3DE7FCFB9230}">
                <p14:media xmlns:p14="http://schemas.microsoft.com/office/powerpoint/2010/main" r:embed="rId31"/>
              </p:ext>
            </p:extLst>
          </p:nvPr>
        </p:nvPicPr>
        <p:blipFill>
          <a:blip r:embed="rId34"/>
          <a:stretch>
            <a:fillRect/>
          </a:stretch>
        </p:blipFill>
        <p:spPr>
          <a:xfrm>
            <a:off x="8604472" y="4437136"/>
            <a:ext cx="216000" cy="216000"/>
          </a:xfrm>
          <a:prstGeom prst="rect">
            <a:avLst/>
          </a:prstGeom>
        </p:spPr>
      </p:pic>
    </p:spTree>
    <p:extLst>
      <p:ext uri="{BB962C8B-B14F-4D97-AF65-F5344CB8AC3E}">
        <p14:creationId xmlns:p14="http://schemas.microsoft.com/office/powerpoint/2010/main" val="14597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4"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37" fill="hold"/>
                                        <p:tgtEl>
                                          <p:spTgt spid="10"/>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63"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68" fill="hold"/>
                                        <p:tgtEl>
                                          <p:spTgt spid="12"/>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27" fill="hold"/>
                                        <p:tgtEl>
                                          <p:spTgt spid="13"/>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03" fill="hold"/>
                                        <p:tgtEl>
                                          <p:spTgt spid="14"/>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41" fill="hold"/>
                                        <p:tgtEl>
                                          <p:spTgt spid="15"/>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15" fill="hold"/>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48" fill="hold"/>
                                        <p:tgtEl>
                                          <p:spTgt spid="17"/>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472" fill="hold"/>
                                        <p:tgtEl>
                                          <p:spTgt spid="18"/>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598" fill="hold"/>
                                        <p:tgtEl>
                                          <p:spTgt spid="19"/>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96" fill="hold"/>
                                        <p:tgtEl>
                                          <p:spTgt spid="20"/>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638" fill="hold"/>
                                        <p:tgtEl>
                                          <p:spTgt spid="21"/>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34" fill="hold"/>
                                        <p:tgtEl>
                                          <p:spTgt spid="22"/>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57"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8"/>
                </p:tgtEl>
              </p:cMediaNode>
            </p:audio>
            <p:audio>
              <p:cMediaNode vol="80000">
                <p:cTn id="68" fill="hold" display="0">
                  <p:stCondLst>
                    <p:cond delay="indefinite"/>
                  </p:stCondLst>
                  <p:endCondLst>
                    <p:cond evt="onStopAudio" delay="0">
                      <p:tgtEl>
                        <p:sldTgt/>
                      </p:tgtEl>
                    </p:cond>
                  </p:endCondLst>
                </p:cTn>
                <p:tgtEl>
                  <p:spTgt spid="9"/>
                </p:tgtEl>
              </p:cMediaNode>
            </p:audio>
            <p:audio>
              <p:cMediaNode vol="80000">
                <p:cTn id="69" fill="hold" display="0">
                  <p:stCondLst>
                    <p:cond delay="indefinite"/>
                  </p:stCondLst>
                  <p:endCondLst>
                    <p:cond evt="onStopAudio" delay="0">
                      <p:tgtEl>
                        <p:sldTgt/>
                      </p:tgtEl>
                    </p:cond>
                  </p:endCondLst>
                </p:cTn>
                <p:tgtEl>
                  <p:spTgt spid="10"/>
                </p:tgtEl>
              </p:cMediaNode>
            </p:audio>
            <p:audio>
              <p:cMediaNode vol="80000">
                <p:cTn id="70" fill="hold" display="0">
                  <p:stCondLst>
                    <p:cond delay="indefinite"/>
                  </p:stCondLst>
                  <p:endCondLst>
                    <p:cond evt="onStopAudio" delay="0">
                      <p:tgtEl>
                        <p:sldTgt/>
                      </p:tgtEl>
                    </p:cond>
                  </p:endCondLst>
                </p:cTn>
                <p:tgtEl>
                  <p:spTgt spid="11"/>
                </p:tgtEl>
              </p:cMediaNode>
            </p:audio>
            <p:audio>
              <p:cMediaNode vol="80000">
                <p:cTn id="71" fill="hold" display="0">
                  <p:stCondLst>
                    <p:cond delay="indefinite"/>
                  </p:stCondLst>
                  <p:endCondLst>
                    <p:cond evt="onStopAudio" delay="0">
                      <p:tgtEl>
                        <p:sldTgt/>
                      </p:tgtEl>
                    </p:cond>
                  </p:endCondLst>
                </p:cTn>
                <p:tgtEl>
                  <p:spTgt spid="12"/>
                </p:tgtEl>
              </p:cMediaNode>
            </p:audio>
            <p:audio>
              <p:cMediaNode vol="80000">
                <p:cTn id="72" fill="hold" display="0">
                  <p:stCondLst>
                    <p:cond delay="indefinite"/>
                  </p:stCondLst>
                  <p:endCondLst>
                    <p:cond evt="onStopAudio" delay="0">
                      <p:tgtEl>
                        <p:sldTgt/>
                      </p:tgtEl>
                    </p:cond>
                  </p:endCondLst>
                </p:cTn>
                <p:tgtEl>
                  <p:spTgt spid="13"/>
                </p:tgtEl>
              </p:cMediaNode>
            </p:audio>
            <p:audio>
              <p:cMediaNode vol="80000">
                <p:cTn id="73" fill="hold" display="0">
                  <p:stCondLst>
                    <p:cond delay="indefinite"/>
                  </p:stCondLst>
                  <p:endCondLst>
                    <p:cond evt="onStopAudio" delay="0">
                      <p:tgtEl>
                        <p:sldTgt/>
                      </p:tgtEl>
                    </p:cond>
                  </p:endCondLst>
                </p:cTn>
                <p:tgtEl>
                  <p:spTgt spid="14"/>
                </p:tgtEl>
              </p:cMediaNode>
            </p:audio>
            <p:audio>
              <p:cMediaNode vol="80000">
                <p:cTn id="74" fill="hold" display="0">
                  <p:stCondLst>
                    <p:cond delay="indefinite"/>
                  </p:stCondLst>
                  <p:endCondLst>
                    <p:cond evt="onStopAudio" delay="0">
                      <p:tgtEl>
                        <p:sldTgt/>
                      </p:tgtEl>
                    </p:cond>
                  </p:endCondLst>
                </p:cTn>
                <p:tgtEl>
                  <p:spTgt spid="15"/>
                </p:tgtEl>
              </p:cMediaNode>
            </p:audio>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4</a:t>
            </a:r>
            <a:r>
              <a:rPr lang="de-DE"/>
              <a:t>. </a:t>
            </a:r>
            <a:r>
              <a:rPr lang="az-Latn-AZ"/>
              <a:t>/C__#: vowels in monosyllabic words (CV)  </a:t>
            </a:r>
          </a:p>
          <a:p>
            <a:pPr>
              <a:buFont typeface="Arial" panose="020B0604020202020204" pitchFamily="34" charset="0"/>
              <a:buChar char="•"/>
            </a:pPr>
            <a:r>
              <a:rPr lang="az-Latn-AZ" sz="1800"/>
              <a:t>speaker BJM</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43</a:t>
            </a:fld>
            <a:endParaRPr lang="en-US" altLang="de-DE"/>
          </a:p>
        </p:txBody>
      </p:sp>
      <p:graphicFrame>
        <p:nvGraphicFramePr>
          <p:cNvPr id="6" name="Diagramm 5">
            <a:extLst>
              <a:ext uri="{FF2B5EF4-FFF2-40B4-BE49-F238E27FC236}">
                <a16:creationId xmlns:a16="http://schemas.microsoft.com/office/drawing/2014/main" id="{A54A720D-FFE1-4838-8571-8D2990AD31EE}"/>
              </a:ext>
            </a:extLst>
          </p:cNvPr>
          <p:cNvGraphicFramePr>
            <a:graphicFrameLocks noGrp="1" noChangeAspect="1"/>
          </p:cNvGraphicFramePr>
          <p:nvPr>
            <p:extLst>
              <p:ext uri="{D42A27DB-BD31-4B8C-83A1-F6EECF244321}">
                <p14:modId xmlns:p14="http://schemas.microsoft.com/office/powerpoint/2010/main" val="665772721"/>
              </p:ext>
            </p:extLst>
          </p:nvPr>
        </p:nvGraphicFramePr>
        <p:xfrm>
          <a:off x="111092" y="1340768"/>
          <a:ext cx="8349340" cy="54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79016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4</a:t>
            </a:r>
            <a:r>
              <a:rPr lang="de-DE"/>
              <a:t>. </a:t>
            </a:r>
            <a:r>
              <a:rPr lang="az-Latn-AZ"/>
              <a:t>/C__#: vowels in monosyllabic words (CV)  </a:t>
            </a:r>
          </a:p>
          <a:p>
            <a:pPr>
              <a:buFont typeface="Arial" panose="020B0604020202020204" pitchFamily="34" charset="0"/>
              <a:buChar char="•"/>
            </a:pPr>
            <a:r>
              <a:rPr lang="az-Latn-AZ" sz="1800"/>
              <a:t>speaker BJM: distinct trajectories [ɪ] : [e] and [ʊ] : [o] in the second half</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44</a:t>
            </a:fld>
            <a:endParaRPr lang="en-US" altLang="de-DE"/>
          </a:p>
        </p:txBody>
      </p:sp>
      <p:graphicFrame>
        <p:nvGraphicFramePr>
          <p:cNvPr id="7" name="Diagramm 6">
            <a:extLst>
              <a:ext uri="{FF2B5EF4-FFF2-40B4-BE49-F238E27FC236}">
                <a16:creationId xmlns:a16="http://schemas.microsoft.com/office/drawing/2014/main" id="{C8D7C710-1CD8-4B45-8095-3E8BC28127B1}"/>
              </a:ext>
            </a:extLst>
          </p:cNvPr>
          <p:cNvGraphicFramePr>
            <a:graphicFrameLocks noGrp="1" noChangeAspect="1"/>
          </p:cNvGraphicFramePr>
          <p:nvPr>
            <p:extLst>
              <p:ext uri="{D42A27DB-BD31-4B8C-83A1-F6EECF244321}">
                <p14:modId xmlns:p14="http://schemas.microsoft.com/office/powerpoint/2010/main" val="4192638079"/>
              </p:ext>
            </p:extLst>
          </p:nvPr>
        </p:nvGraphicFramePr>
        <p:xfrm>
          <a:off x="99418" y="1340768"/>
          <a:ext cx="8361014" cy="5400000"/>
        </p:xfrm>
        <a:graphic>
          <a:graphicData uri="http://schemas.openxmlformats.org/drawingml/2006/chart">
            <c:chart xmlns:c="http://schemas.openxmlformats.org/drawingml/2006/chart" xmlns:r="http://schemas.openxmlformats.org/officeDocument/2006/relationships" r:id="rId16"/>
          </a:graphicData>
        </a:graphic>
      </p:graphicFrame>
      <p:pic>
        <p:nvPicPr>
          <p:cNvPr id="8" name="40a di">
            <a:hlinkClick r:id="" action="ppaction://media"/>
            <a:extLst>
              <a:ext uri="{FF2B5EF4-FFF2-40B4-BE49-F238E27FC236}">
                <a16:creationId xmlns:a16="http://schemas.microsoft.com/office/drawing/2014/main" id="{13A52076-5C34-42D2-95DE-B7956AAE5E5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281019" y="5782563"/>
            <a:ext cx="216000" cy="216000"/>
          </a:xfrm>
          <a:prstGeom prst="rect">
            <a:avLst/>
          </a:prstGeom>
        </p:spPr>
      </p:pic>
      <p:pic>
        <p:nvPicPr>
          <p:cNvPr id="9" name="40b tsi">
            <a:hlinkClick r:id="" action="ppaction://media"/>
            <a:extLst>
              <a:ext uri="{FF2B5EF4-FFF2-40B4-BE49-F238E27FC236}">
                <a16:creationId xmlns:a16="http://schemas.microsoft.com/office/drawing/2014/main" id="{620BC7C2-14A8-411A-8FEB-4635194F7E0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281019" y="6029950"/>
            <a:ext cx="216000" cy="216000"/>
          </a:xfrm>
          <a:prstGeom prst="rect">
            <a:avLst/>
          </a:prstGeom>
        </p:spPr>
      </p:pic>
      <p:pic>
        <p:nvPicPr>
          <p:cNvPr id="10" name="40c le">
            <a:hlinkClick r:id="" action="ppaction://media"/>
            <a:extLst>
              <a:ext uri="{FF2B5EF4-FFF2-40B4-BE49-F238E27FC236}">
                <a16:creationId xmlns:a16="http://schemas.microsoft.com/office/drawing/2014/main" id="{A3D0246B-D427-4B0F-9C31-83898AEE5E99}"/>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281019" y="4889297"/>
            <a:ext cx="216000" cy="216000"/>
          </a:xfrm>
          <a:prstGeom prst="rect">
            <a:avLst/>
          </a:prstGeom>
        </p:spPr>
      </p:pic>
      <p:pic>
        <p:nvPicPr>
          <p:cNvPr id="11" name="40d ke">
            <a:hlinkClick r:id="" action="ppaction://media"/>
            <a:extLst>
              <a:ext uri="{FF2B5EF4-FFF2-40B4-BE49-F238E27FC236}">
                <a16:creationId xmlns:a16="http://schemas.microsoft.com/office/drawing/2014/main" id="{A75704F2-FCC1-4B3C-B58E-E47BA0C2E596}"/>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281019" y="4639278"/>
            <a:ext cx="216000" cy="216000"/>
          </a:xfrm>
          <a:prstGeom prst="rect">
            <a:avLst/>
          </a:prstGeom>
        </p:spPr>
      </p:pic>
      <p:pic>
        <p:nvPicPr>
          <p:cNvPr id="12" name="40e se">
            <a:hlinkClick r:id="" action="ppaction://media"/>
            <a:extLst>
              <a:ext uri="{FF2B5EF4-FFF2-40B4-BE49-F238E27FC236}">
                <a16:creationId xmlns:a16="http://schemas.microsoft.com/office/drawing/2014/main" id="{77259482-66EB-490D-82AB-722CE504E4E8}"/>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281019" y="4234395"/>
            <a:ext cx="216000" cy="216000"/>
          </a:xfrm>
          <a:prstGeom prst="rect">
            <a:avLst/>
          </a:prstGeom>
        </p:spPr>
      </p:pic>
      <p:pic>
        <p:nvPicPr>
          <p:cNvPr id="13" name="40f tse">
            <a:hlinkClick r:id="" action="ppaction://media"/>
            <a:extLst>
              <a:ext uri="{FF2B5EF4-FFF2-40B4-BE49-F238E27FC236}">
                <a16:creationId xmlns:a16="http://schemas.microsoft.com/office/drawing/2014/main" id="{B7FB032B-8D27-4898-B934-14DA010DDCCC}"/>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281019" y="4005076"/>
            <a:ext cx="216000" cy="216000"/>
          </a:xfrm>
          <a:prstGeom prst="rect">
            <a:avLst/>
          </a:prstGeom>
        </p:spPr>
      </p:pic>
      <p:pic>
        <p:nvPicPr>
          <p:cNvPr id="14" name="40g tsê">
            <a:hlinkClick r:id="" action="ppaction://media"/>
            <a:extLst>
              <a:ext uri="{FF2B5EF4-FFF2-40B4-BE49-F238E27FC236}">
                <a16:creationId xmlns:a16="http://schemas.microsoft.com/office/drawing/2014/main" id="{5AC92E50-144C-44CF-9E72-71C034BCDF65}"/>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8281019" y="2780948"/>
            <a:ext cx="216000" cy="216000"/>
          </a:xfrm>
          <a:prstGeom prst="rect">
            <a:avLst/>
          </a:prstGeom>
        </p:spPr>
      </p:pic>
    </p:spTree>
    <p:extLst>
      <p:ext uri="{BB962C8B-B14F-4D97-AF65-F5344CB8AC3E}">
        <p14:creationId xmlns:p14="http://schemas.microsoft.com/office/powerpoint/2010/main" val="138385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7"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68"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63" fill="hold"/>
                                        <p:tgtEl>
                                          <p:spTgt spid="11"/>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37"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90" fill="hold"/>
                                        <p:tgtEl>
                                          <p:spTgt spid="8"/>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9"/>
                </p:tgtEl>
              </p:cMediaNode>
            </p:audio>
            <p:audio>
              <p:cMediaNode vol="100000">
                <p:cTn id="33" fill="hold" display="0">
                  <p:stCondLst>
                    <p:cond delay="indefinite"/>
                  </p:stCondLst>
                  <p:endCondLst>
                    <p:cond evt="onStopAudio" delay="0">
                      <p:tgtEl>
                        <p:sldTgt/>
                      </p:tgtEl>
                    </p:cond>
                  </p:endCondLst>
                </p:cTn>
                <p:tgtEl>
                  <p:spTgt spid="10"/>
                </p:tgtEl>
              </p:cMediaNode>
            </p:audio>
            <p:audio>
              <p:cMediaNode vol="80000">
                <p:cTn id="34" fill="hold" display="0">
                  <p:stCondLst>
                    <p:cond delay="indefinite"/>
                  </p:stCondLst>
                  <p:endCondLst>
                    <p:cond evt="onStopAudio" delay="0">
                      <p:tgtEl>
                        <p:sldTgt/>
                      </p:tgtEl>
                    </p:cond>
                  </p:endCondLst>
                </p:cTn>
                <p:tgtEl>
                  <p:spTgt spid="11"/>
                </p:tgtEl>
              </p:cMediaNode>
            </p:audio>
            <p:audio>
              <p:cMediaNode vol="80000">
                <p:cTn id="35" fill="hold" display="0">
                  <p:stCondLst>
                    <p:cond delay="indefinite"/>
                  </p:stCondLst>
                  <p:endCondLst>
                    <p:cond evt="onStopAudio" delay="0">
                      <p:tgtEl>
                        <p:sldTgt/>
                      </p:tgtEl>
                    </p:cond>
                  </p:endCondLst>
                </p:cTn>
                <p:tgtEl>
                  <p:spTgt spid="12"/>
                </p:tgtEl>
              </p:cMediaNode>
            </p:audio>
            <p:audio>
              <p:cMediaNode vol="80000">
                <p:cTn id="36" fill="hold" display="0">
                  <p:stCondLst>
                    <p:cond delay="indefinite"/>
                  </p:stCondLst>
                  <p:endCondLst>
                    <p:cond evt="onStopAudio" delay="0">
                      <p:tgtEl>
                        <p:sldTgt/>
                      </p:tgtEl>
                    </p:cond>
                  </p:endCondLst>
                </p:cTn>
                <p:tgtEl>
                  <p:spTgt spid="13"/>
                </p:tgtEl>
              </p:cMediaNode>
            </p:audio>
            <p:audio>
              <p:cMediaNode vol="80000">
                <p:cTn id="37" fill="hold" display="0">
                  <p:stCondLst>
                    <p:cond delay="indefinite"/>
                  </p:stCondLst>
                  <p:endCondLst>
                    <p:cond evt="onStopAudio" delay="0">
                      <p:tgtEl>
                        <p:sldTgt/>
                      </p:tgtEl>
                    </p:cond>
                  </p:endCondLst>
                </p:cTn>
                <p:tgtEl>
                  <p:spTgt spid="1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2. </a:t>
            </a:r>
            <a:r>
              <a:rPr lang="de-DE"/>
              <a:t>Acoustic study</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a:xfrm>
            <a:off x="0" y="561975"/>
            <a:ext cx="9144000" cy="2578993"/>
          </a:xfrm>
        </p:spPr>
        <p:txBody>
          <a:bodyPr/>
          <a:lstStyle/>
          <a:p>
            <a:r>
              <a:rPr lang="az-Latn-AZ"/>
              <a:t>3</a:t>
            </a:r>
            <a:r>
              <a:rPr lang="de-DE"/>
              <a:t>. </a:t>
            </a:r>
            <a:r>
              <a:rPr lang="az-Latn-AZ"/>
              <a:t>/__</a:t>
            </a:r>
            <a:r>
              <a:rPr lang="de-DE"/>
              <a:t>.</a:t>
            </a:r>
            <a:r>
              <a:rPr lang="az-Latn-AZ"/>
              <a:t>C</a:t>
            </a:r>
            <a:r>
              <a:rPr lang="de-DE"/>
              <a:t>{</a:t>
            </a:r>
            <a:r>
              <a:rPr lang="az-Latn-AZ"/>
              <a:t>i</a:t>
            </a:r>
            <a:r>
              <a:rPr lang="de-DE"/>
              <a:t>,u}</a:t>
            </a:r>
            <a:r>
              <a:rPr lang="az-Latn-AZ"/>
              <a:t>#</a:t>
            </a:r>
            <a:r>
              <a:rPr lang="de-DE"/>
              <a:t> and </a:t>
            </a:r>
            <a:r>
              <a:rPr lang="az-Latn-AZ"/>
              <a:t>4</a:t>
            </a:r>
            <a:r>
              <a:rPr lang="de-DE"/>
              <a:t>. </a:t>
            </a:r>
            <a:r>
              <a:rPr lang="az-Latn-AZ"/>
              <a:t>/C__#: </a:t>
            </a:r>
            <a:r>
              <a:rPr lang="de-DE"/>
              <a:t> Distinctness of mid vowels</a:t>
            </a:r>
            <a:endParaRPr lang="az-Latn-AZ"/>
          </a:p>
          <a:p>
            <a:pPr>
              <a:buFont typeface="Arial" panose="020B0604020202020204" pitchFamily="34" charset="0"/>
              <a:buChar char="•"/>
            </a:pPr>
            <a:r>
              <a:rPr lang="az-Latn-AZ" sz="1800"/>
              <a:t>Context 3</a:t>
            </a:r>
          </a:p>
          <a:p>
            <a:pPr lvl="1">
              <a:spcAft>
                <a:spcPts val="300"/>
              </a:spcAft>
              <a:buFont typeface="Symbol" panose="05050102010706020507" pitchFamily="18" charset="2"/>
              <a:buChar char="-"/>
            </a:pPr>
            <a:r>
              <a:rPr lang="en-US" sz="1600">
                <a:solidFill>
                  <a:prstClr val="black"/>
                </a:solidFill>
              </a:rPr>
              <a:t>no open-mid vowels </a:t>
            </a:r>
            <a:r>
              <a:rPr lang="az-Latn-AZ" sz="1600">
                <a:solidFill>
                  <a:prstClr val="black"/>
                </a:solidFill>
              </a:rPr>
              <a:t>– merged with close-mid vowels </a:t>
            </a:r>
            <a:r>
              <a:rPr lang="en-US" sz="1600">
                <a:solidFill>
                  <a:prstClr val="black"/>
                </a:solidFill>
              </a:rPr>
              <a:t>(as expected)</a:t>
            </a:r>
            <a:endParaRPr lang="az-Latn-AZ" sz="1600">
              <a:solidFill>
                <a:prstClr val="black"/>
              </a:solidFill>
            </a:endParaRPr>
          </a:p>
          <a:p>
            <a:pPr lvl="1">
              <a:spcAft>
                <a:spcPts val="300"/>
              </a:spcAft>
              <a:buFont typeface="Symbol" panose="05050102010706020507" pitchFamily="18" charset="2"/>
              <a:buChar char="-"/>
            </a:pPr>
            <a:r>
              <a:rPr lang="az-Latn-AZ" sz="1600">
                <a:solidFill>
                  <a:prstClr val="black"/>
                </a:solidFill>
              </a:rPr>
              <a:t>most remaining vowels are raised – near-close vowels more similar to close vowels</a:t>
            </a:r>
          </a:p>
          <a:p>
            <a:pPr lvl="1">
              <a:spcAft>
                <a:spcPts val="300"/>
              </a:spcAft>
              <a:buFont typeface="Symbol" panose="05050102010706020507" pitchFamily="18" charset="2"/>
              <a:buChar char="-"/>
            </a:pPr>
            <a:r>
              <a:rPr lang="en-US" sz="1600">
                <a:solidFill>
                  <a:prstClr val="black"/>
                </a:solidFill>
              </a:rPr>
              <a:t>distinctions [ɪ] : [e] and [ʊ] : [o] </a:t>
            </a:r>
            <a:r>
              <a:rPr lang="az-Latn-AZ" sz="1600">
                <a:solidFill>
                  <a:prstClr val="black"/>
                </a:solidFill>
              </a:rPr>
              <a:t>existent </a:t>
            </a:r>
            <a:r>
              <a:rPr lang="en-US" sz="1600">
                <a:solidFill>
                  <a:prstClr val="black"/>
                </a:solidFill>
              </a:rPr>
              <a:t>for 3 (/4) speakers</a:t>
            </a:r>
            <a:endParaRPr lang="az-Latn-AZ" sz="1600">
              <a:solidFill>
                <a:prstClr val="black"/>
              </a:solidFill>
            </a:endParaRPr>
          </a:p>
          <a:p>
            <a:pPr lvl="0">
              <a:buFont typeface="Arial" panose="020B0604020202020204" pitchFamily="34" charset="0"/>
              <a:buChar char="•"/>
            </a:pPr>
            <a:r>
              <a:rPr lang="az-Latn-AZ" sz="1800">
                <a:solidFill>
                  <a:prstClr val="black"/>
                </a:solidFill>
              </a:rPr>
              <a:t>Context 4</a:t>
            </a:r>
          </a:p>
          <a:p>
            <a:pPr lvl="1">
              <a:spcAft>
                <a:spcPts val="300"/>
              </a:spcAft>
              <a:buFont typeface="Symbol" panose="05050102010706020507" pitchFamily="18" charset="2"/>
              <a:buChar char="-"/>
            </a:pPr>
            <a:r>
              <a:rPr lang="az-Latn-AZ" sz="1600">
                <a:solidFill>
                  <a:prstClr val="black"/>
                </a:solidFill>
              </a:rPr>
              <a:t>difficult to study due to paucity of lexical items stable in their phonological form</a:t>
            </a:r>
          </a:p>
          <a:p>
            <a:pPr lvl="1">
              <a:spcAft>
                <a:spcPts val="300"/>
              </a:spcAft>
              <a:buFont typeface="Symbol" panose="05050102010706020507" pitchFamily="18" charset="2"/>
              <a:buChar char="-"/>
            </a:pPr>
            <a:r>
              <a:rPr lang="az-Latn-AZ" sz="1600">
                <a:solidFill>
                  <a:prstClr val="black"/>
                </a:solidFill>
              </a:rPr>
              <a:t>speaker BJM: all assumed distinctions supported</a:t>
            </a:r>
          </a:p>
          <a:p>
            <a:pPr lvl="1">
              <a:spcAft>
                <a:spcPts val="300"/>
              </a:spcAft>
              <a:buFont typeface="Symbol" panose="05050102010706020507" pitchFamily="18" charset="2"/>
              <a:buChar char="-"/>
            </a:pPr>
            <a:endParaRPr lang="az-Latn-AZ"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45</a:t>
            </a:fld>
            <a:endParaRPr lang="en-US" altLang="de-DE"/>
          </a:p>
        </p:txBody>
      </p:sp>
      <p:pic>
        <p:nvPicPr>
          <p:cNvPr id="6" name="Grafik 5">
            <a:extLst>
              <a:ext uri="{FF2B5EF4-FFF2-40B4-BE49-F238E27FC236}">
                <a16:creationId xmlns:a16="http://schemas.microsoft.com/office/drawing/2014/main" id="{8DCEE9E5-3074-4FD9-A90B-672EDA2810B0}"/>
              </a:ext>
            </a:extLst>
          </p:cNvPr>
          <p:cNvPicPr>
            <a:picLocks noChangeAspect="1"/>
          </p:cNvPicPr>
          <p:nvPr/>
        </p:nvPicPr>
        <p:blipFill>
          <a:blip r:embed="rId2"/>
          <a:stretch>
            <a:fillRect/>
          </a:stretch>
        </p:blipFill>
        <p:spPr>
          <a:xfrm>
            <a:off x="-1" y="3081762"/>
            <a:ext cx="9143999" cy="3839626"/>
          </a:xfrm>
          <a:prstGeom prst="rect">
            <a:avLst/>
          </a:prstGeom>
        </p:spPr>
      </p:pic>
    </p:spTree>
    <p:extLst>
      <p:ext uri="{BB962C8B-B14F-4D97-AF65-F5344CB8AC3E}">
        <p14:creationId xmlns:p14="http://schemas.microsoft.com/office/powerpoint/2010/main" val="2208347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Summary of the acoustic study</a:t>
            </a:r>
          </a:p>
          <a:p>
            <a:pPr>
              <a:buFont typeface="Arial" panose="020B0604020202020204" pitchFamily="34" charset="0"/>
              <a:buChar char="•"/>
            </a:pPr>
            <a:r>
              <a:rPr lang="az-Latn-AZ" sz="1800"/>
              <a:t>existence of 9 distinct categories of vowels in the contexts 1, 2 and 4:</a:t>
            </a:r>
          </a:p>
          <a:p>
            <a:pPr lvl="1">
              <a:buFont typeface="Symbol" panose="05050102010706020507" pitchFamily="18" charset="2"/>
              <a:buChar char="-"/>
            </a:pPr>
            <a:r>
              <a:rPr lang="az-Latn-AZ"/>
              <a:t>9 positive cases</a:t>
            </a:r>
          </a:p>
          <a:p>
            <a:pPr lvl="1">
              <a:buFont typeface="Symbol" panose="05050102010706020507" pitchFamily="18" charset="2"/>
              <a:buChar char="-"/>
            </a:pPr>
            <a:r>
              <a:rPr lang="az-Latn-AZ"/>
              <a:t>4 ambiguous cases</a:t>
            </a:r>
          </a:p>
          <a:p>
            <a:pPr lvl="1">
              <a:buFont typeface="Symbol" panose="05050102010706020507" pitchFamily="18" charset="2"/>
              <a:buChar char="-"/>
            </a:pPr>
            <a:r>
              <a:rPr lang="az-Latn-AZ"/>
              <a:t>2 negative cases by one speaker (speaker IO for [ɪ] ≈ [e] &gt; possible merger</a:t>
            </a:r>
            <a:r>
              <a:rPr lang="de-DE"/>
              <a:t>)</a:t>
            </a:r>
            <a:endParaRPr lang="az-Latn-AZ" sz="1000"/>
          </a:p>
          <a:p>
            <a:pPr>
              <a:buFont typeface="Arial" panose="020B0604020202020204" pitchFamily="34" charset="0"/>
              <a:buChar char="•"/>
            </a:pPr>
            <a:r>
              <a:rPr lang="az-Latn-AZ" sz="1800"/>
              <a:t>all speakers distinguish [ʊ] : [o] at least in one context (context 1)</a:t>
            </a:r>
            <a:endParaRPr lang="de-DE" sz="1800"/>
          </a:p>
          <a:p>
            <a:pPr>
              <a:buFont typeface="Arial" panose="020B0604020202020204" pitchFamily="34" charset="0"/>
              <a:buChar char="•"/>
            </a:pPr>
            <a:r>
              <a:rPr lang="de-DE" sz="1800"/>
              <a:t>near-close and close-mid vowels (</a:t>
            </a:r>
            <a:r>
              <a:rPr lang="az-Latn-AZ" sz="1800" i="1"/>
              <a:t>ɪ - e</a:t>
            </a:r>
            <a:r>
              <a:rPr lang="de-DE" sz="1800" i="1"/>
              <a:t> ;</a:t>
            </a:r>
            <a:r>
              <a:rPr lang="az-Latn-AZ" sz="1800" i="1"/>
              <a:t> ʊ - o</a:t>
            </a:r>
            <a:r>
              <a:rPr lang="az-Latn-AZ" sz="1800"/>
              <a:t>) more similar to another (more difficult to </a:t>
            </a:r>
            <a:r>
              <a:rPr lang="de-DE" sz="1800"/>
              <a:t>distinguish</a:t>
            </a:r>
            <a:r>
              <a:rPr lang="az-Latn-AZ" sz="1800"/>
              <a:t> by non-</a:t>
            </a:r>
            <a:r>
              <a:rPr lang="de-DE" sz="1800"/>
              <a:t>native speakers) than the latter to open-mid vowels</a:t>
            </a:r>
            <a:endParaRPr lang="az-Latn-AZ" sz="1800"/>
          </a:p>
          <a:p>
            <a:pPr>
              <a:buFont typeface="Arial" panose="020B0604020202020204" pitchFamily="34" charset="0"/>
              <a:buChar char="•"/>
            </a:pPr>
            <a:endParaRPr lang="az-Latn-AZ" sz="1000"/>
          </a:p>
          <a:p>
            <a:pPr>
              <a:buFont typeface="Arial" panose="020B0604020202020204" pitchFamily="34" charset="0"/>
              <a:buChar char="•"/>
            </a:pPr>
            <a:r>
              <a:rPr lang="az-Latn-AZ" sz="1800"/>
              <a:t>F2 important especially for [ʊ] : [o] (for most speakers in at least some contexts)</a:t>
            </a:r>
          </a:p>
          <a:p>
            <a:pPr marL="361950" lvl="1" indent="0">
              <a:buNone/>
            </a:pPr>
            <a:r>
              <a:rPr lang="az-Latn-AZ"/>
              <a:t>→ distinction of 9 vowels not simply a matter of 5 degrees of aperture or vowel height, but place of constriction plays some role (tongue position</a:t>
            </a:r>
            <a:r>
              <a:rPr lang="de-DE"/>
              <a:t>/root</a:t>
            </a:r>
            <a:r>
              <a:rPr lang="az-Latn-AZ"/>
              <a:t>, tense/lax?, protrusion of the lower jaw?)</a:t>
            </a:r>
          </a:p>
          <a:p>
            <a:pPr marL="361950" lvl="1" indent="0">
              <a:buNone/>
            </a:pPr>
            <a:r>
              <a:rPr lang="az-Latn-AZ"/>
              <a:t>→ potential support for claim of advanced tongue root harmony (Dichabe 1997)</a:t>
            </a:r>
          </a:p>
          <a:p>
            <a:pPr marL="361950" lvl="1" indent="0">
              <a:buNone/>
            </a:pPr>
            <a:endParaRPr lang="az-Latn-AZ" sz="1000"/>
          </a:p>
          <a:p>
            <a:pPr>
              <a:buFont typeface="Arial" panose="020B0604020202020204" pitchFamily="34" charset="0"/>
              <a:buChar char="•"/>
            </a:pPr>
            <a:r>
              <a:rPr lang="az-Latn-AZ" sz="1800"/>
              <a:t>general </a:t>
            </a:r>
            <a:r>
              <a:rPr lang="de-DE" sz="1800"/>
              <a:t>confirmation of </a:t>
            </a:r>
            <a:r>
              <a:rPr lang="az-Latn-AZ" sz="1800"/>
              <a:t>the </a:t>
            </a:r>
            <a:r>
              <a:rPr lang="az-Latn-AZ" sz="1800" i="1"/>
              <a:t>phonetic</a:t>
            </a:r>
            <a:r>
              <a:rPr lang="az-Latn-AZ" sz="1800"/>
              <a:t> description of vowel allophones by Cole (1949, 1955) except for the plain claim of "11 vowel phones" (Cole 1955: 4-5) </a:t>
            </a:r>
          </a:p>
          <a:p>
            <a:pPr>
              <a:buFont typeface="Arial" panose="020B0604020202020204" pitchFamily="34" charset="0"/>
              <a:buChar char="•"/>
            </a:pPr>
            <a:endParaRPr lang="az-Latn-AZ" sz="1000"/>
          </a:p>
          <a:p>
            <a:pPr>
              <a:buFont typeface="Arial" panose="020B0604020202020204" pitchFamily="34" charset="0"/>
              <a:buChar char="•"/>
            </a:pPr>
            <a:r>
              <a:rPr lang="az-Latn-AZ" sz="1800"/>
              <a:t>no confirmation of a relatively low (open) articulation of /i/ (Le Roux &amp; Le Roux 2008), but cases of extremely high realisations </a:t>
            </a:r>
          </a:p>
          <a:p>
            <a:pPr>
              <a:buFont typeface="Arial" panose="020B0604020202020204" pitchFamily="34" charset="0"/>
              <a:buChar char="•"/>
            </a:pPr>
            <a:endParaRPr lang="az-Latn-AZ" sz="1800"/>
          </a:p>
          <a:p>
            <a:pPr>
              <a:buFont typeface="Arial" panose="020B0604020202020204" pitchFamily="34" charset="0"/>
              <a:buChar char="•"/>
            </a:pP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46</a:t>
            </a:fld>
            <a:endParaRPr lang="en-US" altLang="de-DE"/>
          </a:p>
        </p:txBody>
      </p:sp>
    </p:spTree>
    <p:extLst>
      <p:ext uri="{BB962C8B-B14F-4D97-AF65-F5344CB8AC3E}">
        <p14:creationId xmlns:p14="http://schemas.microsoft.com/office/powerpoint/2010/main" val="2875342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Contrast in identical or similar environments</a:t>
            </a:r>
          </a:p>
          <a:p>
            <a:pPr>
              <a:spcAft>
                <a:spcPts val="400"/>
              </a:spcAft>
            </a:pPr>
            <a:r>
              <a:rPr lang="az-Latn-AZ"/>
              <a:t>/ɪ/:/e/	</a:t>
            </a:r>
          </a:p>
          <a:p>
            <a:pPr>
              <a:spcAft>
                <a:spcPts val="0"/>
              </a:spcAft>
            </a:pPr>
            <a:r>
              <a:rPr lang="az-Latn-AZ" sz="1800" i="1">
                <a:solidFill>
                  <a:srgbClr val="002060"/>
                </a:solidFill>
              </a:rPr>
              <a:t>l</a:t>
            </a:r>
            <a:r>
              <a:rPr lang="az-Latn-AZ" sz="1800" b="1" i="1">
                <a:solidFill>
                  <a:srgbClr val="002060"/>
                </a:solidFill>
              </a:rPr>
              <a:t>e</a:t>
            </a:r>
            <a:r>
              <a:rPr lang="az-Latn-AZ" sz="1800" i="1">
                <a:solidFill>
                  <a:srgbClr val="002060"/>
                </a:solidFill>
              </a:rPr>
              <a:t>	   </a:t>
            </a:r>
            <a:r>
              <a:rPr lang="az-Latn-AZ" sz="1800"/>
              <a:t>(subject marker 5) </a:t>
            </a:r>
            <a:r>
              <a:rPr lang="az-Latn-AZ" sz="1800" i="1"/>
              <a:t>													</a:t>
            </a:r>
            <a:r>
              <a:rPr lang="az-Latn-AZ" sz="1800" i="1">
                <a:solidFill>
                  <a:srgbClr val="002060"/>
                </a:solidFill>
              </a:rPr>
              <a:t>l</a:t>
            </a:r>
            <a:r>
              <a:rPr lang="az-Latn-AZ" sz="1800" b="1" i="1">
                <a:solidFill>
                  <a:srgbClr val="002060"/>
                </a:solidFill>
              </a:rPr>
              <a:t>e</a:t>
            </a:r>
            <a:r>
              <a:rPr lang="az-Latn-AZ" sz="1800" i="1">
                <a:solidFill>
                  <a:srgbClr val="002060"/>
                </a:solidFill>
              </a:rPr>
              <a:t> </a:t>
            </a:r>
            <a:r>
              <a:rPr lang="az-Latn-AZ" sz="1800" i="1"/>
              <a:t>  </a:t>
            </a:r>
            <a:r>
              <a:rPr lang="az-Latn-AZ" sz="1800"/>
              <a:t>(basic demonstrative 5)</a:t>
            </a:r>
            <a:endParaRPr lang="az-Latn-AZ" sz="1800" i="1"/>
          </a:p>
          <a:p>
            <a:pPr>
              <a:spcAft>
                <a:spcPts val="900"/>
              </a:spcAft>
            </a:pPr>
            <a:r>
              <a:rPr lang="az-Latn-AZ" sz="1800">
                <a:solidFill>
                  <a:srgbClr val="002060"/>
                </a:solidFill>
              </a:rPr>
              <a:t>[l</a:t>
            </a:r>
            <a:r>
              <a:rPr lang="az-Latn-AZ" sz="1800" b="1">
                <a:solidFill>
                  <a:srgbClr val="002060"/>
                </a:solidFill>
              </a:rPr>
              <a:t>ɪ́</a:t>
            </a:r>
            <a:r>
              <a:rPr lang="az-Latn-AZ" sz="1800">
                <a:solidFill>
                  <a:srgbClr val="002060"/>
                </a:solidFill>
              </a:rPr>
              <a:t>]	</a:t>
            </a:r>
            <a:r>
              <a:rPr lang="az-Latn-AZ" sz="1800"/>
              <a:t>																							</a:t>
            </a:r>
            <a:r>
              <a:rPr lang="az-Latn-AZ" sz="1800">
                <a:solidFill>
                  <a:srgbClr val="002060"/>
                </a:solidFill>
              </a:rPr>
              <a:t>[l</a:t>
            </a:r>
            <a:r>
              <a:rPr lang="az-Latn-AZ" sz="1800" b="1">
                <a:solidFill>
                  <a:srgbClr val="002060"/>
                </a:solidFill>
              </a:rPr>
              <a:t>é</a:t>
            </a:r>
            <a:r>
              <a:rPr lang="az-Latn-AZ" sz="1800">
                <a:solidFill>
                  <a:srgbClr val="002060"/>
                </a:solidFill>
              </a:rPr>
              <a:t>]</a:t>
            </a:r>
            <a:r>
              <a:rPr lang="az-Latn-AZ" sz="1800"/>
              <a:t>	</a:t>
            </a:r>
          </a:p>
          <a:p>
            <a:pPr>
              <a:spcAft>
                <a:spcPts val="0"/>
              </a:spcAft>
            </a:pPr>
            <a:r>
              <a:rPr lang="az-Latn-AZ" sz="1800" i="1">
                <a:solidFill>
                  <a:srgbClr val="002060"/>
                </a:solidFill>
              </a:rPr>
              <a:t>s</a:t>
            </a:r>
            <a:r>
              <a:rPr lang="az-Latn-AZ" sz="1800" b="1" i="1">
                <a:solidFill>
                  <a:srgbClr val="002060"/>
                </a:solidFill>
              </a:rPr>
              <a:t>e</a:t>
            </a:r>
            <a:r>
              <a:rPr lang="az-Latn-AZ" sz="1800" i="1">
                <a:solidFill>
                  <a:srgbClr val="002060"/>
                </a:solidFill>
              </a:rPr>
              <a:t> </a:t>
            </a:r>
            <a:r>
              <a:rPr lang="az-Latn-AZ" sz="1800" i="1"/>
              <a:t>  </a:t>
            </a:r>
            <a:r>
              <a:rPr lang="az-Latn-AZ" sz="1800"/>
              <a:t>(subject marker 7) </a:t>
            </a:r>
            <a:r>
              <a:rPr lang="az-Latn-AZ" sz="1800" i="1"/>
              <a:t>													</a:t>
            </a:r>
            <a:r>
              <a:rPr lang="az-Latn-AZ" sz="1800" i="1">
                <a:solidFill>
                  <a:srgbClr val="002060"/>
                </a:solidFill>
              </a:rPr>
              <a:t>s</a:t>
            </a:r>
            <a:r>
              <a:rPr lang="az-Latn-AZ" sz="1800" b="1" i="1">
                <a:solidFill>
                  <a:srgbClr val="002060"/>
                </a:solidFill>
              </a:rPr>
              <a:t>e</a:t>
            </a:r>
            <a:r>
              <a:rPr lang="az-Latn-AZ" sz="1800" i="1">
                <a:solidFill>
                  <a:srgbClr val="002060"/>
                </a:solidFill>
              </a:rPr>
              <a:t>	</a:t>
            </a:r>
            <a:r>
              <a:rPr lang="az-Latn-AZ" sz="1800"/>
              <a:t> (basic demonstrative 7)</a:t>
            </a:r>
            <a:endParaRPr lang="az-Latn-AZ" sz="1800" i="1"/>
          </a:p>
          <a:p>
            <a:pPr>
              <a:spcAft>
                <a:spcPts val="900"/>
              </a:spcAft>
            </a:pPr>
            <a:r>
              <a:rPr lang="az-Latn-AZ" sz="1800">
                <a:solidFill>
                  <a:srgbClr val="002060"/>
                </a:solidFill>
              </a:rPr>
              <a:t>[s</a:t>
            </a:r>
            <a:r>
              <a:rPr lang="az-Latn-AZ" sz="1800" b="1">
                <a:solidFill>
                  <a:srgbClr val="002060"/>
                </a:solidFill>
              </a:rPr>
              <a:t>ɪ́</a:t>
            </a:r>
            <a:r>
              <a:rPr lang="az-Latn-AZ" sz="1800">
                <a:solidFill>
                  <a:srgbClr val="002060"/>
                </a:solidFill>
              </a:rPr>
              <a:t>] </a:t>
            </a:r>
            <a:r>
              <a:rPr lang="az-Latn-AZ" sz="1800"/>
              <a:t>																							</a:t>
            </a:r>
            <a:r>
              <a:rPr lang="az-Latn-AZ" sz="1800">
                <a:solidFill>
                  <a:srgbClr val="002060"/>
                </a:solidFill>
              </a:rPr>
              <a:t>[s</a:t>
            </a:r>
            <a:r>
              <a:rPr lang="az-Latn-AZ" sz="1800" b="1">
                <a:solidFill>
                  <a:srgbClr val="002060"/>
                </a:solidFill>
              </a:rPr>
              <a:t>é</a:t>
            </a:r>
            <a:r>
              <a:rPr lang="az-Latn-AZ" sz="1800">
                <a:solidFill>
                  <a:srgbClr val="002060"/>
                </a:solidFill>
              </a:rPr>
              <a:t>]</a:t>
            </a:r>
          </a:p>
          <a:p>
            <a:pPr>
              <a:spcAft>
                <a:spcPts val="0"/>
              </a:spcAft>
            </a:pPr>
            <a:r>
              <a:rPr lang="az-Latn-AZ" sz="1800" i="1">
                <a:solidFill>
                  <a:srgbClr val="002060"/>
                </a:solidFill>
              </a:rPr>
              <a:t>di a ts</a:t>
            </a:r>
            <a:r>
              <a:rPr lang="az-Latn-AZ" sz="1800" b="1" i="1">
                <a:solidFill>
                  <a:srgbClr val="002060"/>
                </a:solidFill>
              </a:rPr>
              <a:t>e</a:t>
            </a:r>
            <a:r>
              <a:rPr lang="az-Latn-AZ" sz="1800" i="1">
                <a:solidFill>
                  <a:srgbClr val="002060"/>
                </a:solidFill>
              </a:rPr>
              <a:t>na </a:t>
            </a:r>
            <a:r>
              <a:rPr lang="az-Latn-AZ" sz="1800">
                <a:solidFill>
                  <a:srgbClr val="002060"/>
                </a:solidFill>
              </a:rPr>
              <a:t>  </a:t>
            </a:r>
            <a:r>
              <a:rPr lang="az-Latn-AZ" sz="1800"/>
              <a:t>" it [fruit]</a:t>
            </a:r>
            <a:r>
              <a:rPr lang="az-Latn-AZ" sz="1800" i="1"/>
              <a:t> </a:t>
            </a:r>
            <a:r>
              <a:rPr lang="az-Latn-AZ" sz="1800"/>
              <a:t>is going bad"						</a:t>
            </a:r>
            <a:r>
              <a:rPr lang="az-Latn-AZ" sz="1800" i="1">
                <a:solidFill>
                  <a:srgbClr val="002060"/>
                </a:solidFill>
              </a:rPr>
              <a:t>bona ts</a:t>
            </a:r>
            <a:r>
              <a:rPr lang="az-Latn-AZ" sz="1800" b="1" i="1">
                <a:solidFill>
                  <a:srgbClr val="002060"/>
                </a:solidFill>
              </a:rPr>
              <a:t>e</a:t>
            </a:r>
            <a:r>
              <a:rPr lang="az-Latn-AZ" sz="1800" i="1">
                <a:solidFill>
                  <a:srgbClr val="002060"/>
                </a:solidFill>
              </a:rPr>
              <a:t>na </a:t>
            </a:r>
            <a:r>
              <a:rPr lang="az-Latn-AZ" sz="1800"/>
              <a:t>"see these ones"</a:t>
            </a:r>
            <a:endParaRPr lang="az-Latn-AZ" sz="1800" i="1"/>
          </a:p>
          <a:p>
            <a:pPr>
              <a:spcAft>
                <a:spcPts val="900"/>
              </a:spcAft>
            </a:pPr>
            <a:r>
              <a:rPr lang="az-Latn-AZ" sz="1800">
                <a:solidFill>
                  <a:srgbClr val="002060"/>
                </a:solidFill>
              </a:rPr>
              <a:t>[dí.á.ts</a:t>
            </a:r>
            <a:r>
              <a:rPr lang="az-Latn-AZ" sz="1800" b="1">
                <a:solidFill>
                  <a:srgbClr val="002060"/>
                </a:solidFill>
              </a:rPr>
              <a:t>ɪ́:</a:t>
            </a:r>
            <a:r>
              <a:rPr lang="az-Latn-AZ" sz="1800">
                <a:solidFill>
                  <a:srgbClr val="002060"/>
                </a:solidFill>
              </a:rPr>
              <a:t>.nà]</a:t>
            </a:r>
            <a:r>
              <a:rPr lang="az-Latn-AZ" sz="1800" i="1">
                <a:solidFill>
                  <a:srgbClr val="002060"/>
                </a:solidFill>
              </a:rPr>
              <a:t> </a:t>
            </a:r>
            <a:r>
              <a:rPr lang="az-Latn-AZ" sz="1800"/>
              <a:t>																		</a:t>
            </a:r>
            <a:r>
              <a:rPr lang="az-Latn-AZ" sz="1800">
                <a:solidFill>
                  <a:srgbClr val="002060"/>
                </a:solidFill>
              </a:rPr>
              <a:t>[bó.nà.ts</a:t>
            </a:r>
            <a:r>
              <a:rPr lang="az-Latn-AZ" sz="1800" b="1">
                <a:solidFill>
                  <a:srgbClr val="002060"/>
                </a:solidFill>
              </a:rPr>
              <a:t>é:</a:t>
            </a:r>
            <a:r>
              <a:rPr lang="az-Latn-AZ" sz="1800">
                <a:solidFill>
                  <a:srgbClr val="002060"/>
                </a:solidFill>
              </a:rPr>
              <a:t>.nà]</a:t>
            </a:r>
            <a:r>
              <a:rPr lang="az-Latn-AZ" sz="1800" i="1">
                <a:solidFill>
                  <a:srgbClr val="002060"/>
                </a:solidFill>
              </a:rPr>
              <a:t> </a:t>
            </a:r>
          </a:p>
          <a:p>
            <a:pPr>
              <a:spcAft>
                <a:spcPts val="0"/>
              </a:spcAft>
            </a:pPr>
            <a:r>
              <a:rPr lang="az-Latn-AZ" sz="1800" i="1">
                <a:solidFill>
                  <a:srgbClr val="002060"/>
                </a:solidFill>
              </a:rPr>
              <a:t>ga ba til</a:t>
            </a:r>
            <a:r>
              <a:rPr lang="az-Latn-AZ" sz="1800" b="1" i="1">
                <a:solidFill>
                  <a:srgbClr val="002060"/>
                </a:solidFill>
              </a:rPr>
              <a:t>e	</a:t>
            </a:r>
            <a:r>
              <a:rPr lang="az-Latn-AZ" sz="1800" i="1"/>
              <a:t>   </a:t>
            </a:r>
            <a:r>
              <a:rPr lang="az-Latn-AZ" sz="1800"/>
              <a:t>"they donʼt avoid"									</a:t>
            </a:r>
            <a:r>
              <a:rPr lang="az-Latn-AZ" sz="1800" i="1">
                <a:solidFill>
                  <a:srgbClr val="002060"/>
                </a:solidFill>
              </a:rPr>
              <a:t>ba badil</a:t>
            </a:r>
            <a:r>
              <a:rPr lang="az-Latn-AZ" sz="1800" b="1" i="1">
                <a:solidFill>
                  <a:srgbClr val="002060"/>
                </a:solidFill>
              </a:rPr>
              <a:t>e</a:t>
            </a:r>
            <a:r>
              <a:rPr lang="az-Latn-AZ" sz="1800" i="1">
                <a:solidFill>
                  <a:srgbClr val="002060"/>
                </a:solidFill>
              </a:rPr>
              <a:t> </a:t>
            </a:r>
            <a:r>
              <a:rPr lang="az-Latn-AZ" sz="1800"/>
              <a:t>"they have read"</a:t>
            </a:r>
            <a:r>
              <a:rPr lang="de-DE" sz="1800"/>
              <a:t>*</a:t>
            </a:r>
            <a:r>
              <a:rPr lang="az-Latn-AZ" sz="1800"/>
              <a:t>					</a:t>
            </a:r>
            <a:endParaRPr lang="az-Latn-AZ" sz="1800" b="1" i="1"/>
          </a:p>
          <a:p>
            <a:pPr>
              <a:spcAft>
                <a:spcPts val="900"/>
              </a:spcAft>
            </a:pPr>
            <a:r>
              <a:rPr lang="az-Latn-AZ" sz="1800">
                <a:solidFill>
                  <a:srgbClr val="002060"/>
                </a:solidFill>
              </a:rPr>
              <a:t>[</a:t>
            </a:r>
            <a:r>
              <a:rPr lang="el-GR" sz="1800">
                <a:solidFill>
                  <a:srgbClr val="002060"/>
                </a:solidFill>
              </a:rPr>
              <a:t>χ</a:t>
            </a:r>
            <a:r>
              <a:rPr lang="az-Latn-AZ" sz="1800">
                <a:solidFill>
                  <a:srgbClr val="002060"/>
                </a:solidFill>
              </a:rPr>
              <a:t>à.bá.tí</a:t>
            </a:r>
            <a:r>
              <a:rPr lang="de-DE" sz="1800">
                <a:solidFill>
                  <a:srgbClr val="002060"/>
                </a:solidFill>
              </a:rPr>
              <a:t>:.</a:t>
            </a:r>
            <a:r>
              <a:rPr lang="az-Latn-AZ" sz="1800">
                <a:solidFill>
                  <a:srgbClr val="002060"/>
                </a:solidFill>
              </a:rPr>
              <a:t>l</a:t>
            </a:r>
            <a:r>
              <a:rPr lang="az-Latn-AZ" sz="1800" b="1">
                <a:solidFill>
                  <a:srgbClr val="002060"/>
                </a:solidFill>
              </a:rPr>
              <a:t>ɪ̀</a:t>
            </a:r>
            <a:r>
              <a:rPr lang="az-Latn-AZ" sz="1800">
                <a:solidFill>
                  <a:srgbClr val="002060"/>
                </a:solidFill>
              </a:rPr>
              <a:t>]</a:t>
            </a:r>
            <a:r>
              <a:rPr lang="az-Latn-AZ" sz="1800"/>
              <a:t>																			</a:t>
            </a:r>
            <a:r>
              <a:rPr lang="az-Latn-AZ" sz="1800">
                <a:solidFill>
                  <a:srgbClr val="002060"/>
                </a:solidFill>
              </a:rPr>
              <a:t>[bá.bá.dí:.l</a:t>
            </a:r>
            <a:r>
              <a:rPr lang="az-Latn-AZ" sz="1800" b="1">
                <a:solidFill>
                  <a:srgbClr val="002060"/>
                </a:solidFill>
              </a:rPr>
              <a:t>è</a:t>
            </a:r>
            <a:r>
              <a:rPr lang="az-Latn-AZ" sz="1800">
                <a:solidFill>
                  <a:srgbClr val="002060"/>
                </a:solidFill>
              </a:rPr>
              <a:t>]</a:t>
            </a:r>
          </a:p>
          <a:p>
            <a:pPr lvl="0">
              <a:spcAft>
                <a:spcPts val="0"/>
              </a:spcAft>
            </a:pPr>
            <a:r>
              <a:rPr lang="de-DE" sz="1800" i="1">
                <a:solidFill>
                  <a:srgbClr val="002060"/>
                </a:solidFill>
              </a:rPr>
              <a:t>pe</a:t>
            </a:r>
            <a:r>
              <a:rPr lang="az-Latn-AZ" sz="1800" i="1">
                <a:solidFill>
                  <a:srgbClr val="002060"/>
                </a:solidFill>
              </a:rPr>
              <a:t>̂nê </a:t>
            </a:r>
            <a:r>
              <a:rPr lang="az-Latn-AZ" sz="1800" b="1" i="1">
                <a:solidFill>
                  <a:srgbClr val="002060"/>
                </a:solidFill>
              </a:rPr>
              <a:t>e</a:t>
            </a:r>
            <a:r>
              <a:rPr lang="az-Latn-AZ" sz="1800" i="1">
                <a:solidFill>
                  <a:srgbClr val="002060"/>
                </a:solidFill>
              </a:rPr>
              <a:t> tona   </a:t>
            </a:r>
            <a:r>
              <a:rPr lang="az-Latn-AZ" sz="1800">
                <a:solidFill>
                  <a:prstClr val="black"/>
                </a:solidFill>
              </a:rPr>
              <a:t>"the pen is big"										</a:t>
            </a:r>
            <a:r>
              <a:rPr lang="de-DE" sz="1800" i="1">
                <a:solidFill>
                  <a:prstClr val="black"/>
                </a:solidFill>
              </a:rPr>
              <a:t> </a:t>
            </a:r>
            <a:r>
              <a:rPr lang="de-DE" sz="1800" i="1">
                <a:solidFill>
                  <a:srgbClr val="002060"/>
                </a:solidFill>
              </a:rPr>
              <a:t>pe</a:t>
            </a:r>
            <a:r>
              <a:rPr lang="az-Latn-AZ" sz="1800" i="1">
                <a:solidFill>
                  <a:srgbClr val="002060"/>
                </a:solidFill>
              </a:rPr>
              <a:t>̂nê </a:t>
            </a:r>
            <a:r>
              <a:rPr lang="az-Latn-AZ" sz="1800" b="1" i="1">
                <a:solidFill>
                  <a:srgbClr val="002060"/>
                </a:solidFill>
              </a:rPr>
              <a:t>e</a:t>
            </a:r>
            <a:r>
              <a:rPr lang="az-Latn-AZ" sz="1800" i="1">
                <a:solidFill>
                  <a:srgbClr val="002060"/>
                </a:solidFill>
              </a:rPr>
              <a:t> tona </a:t>
            </a:r>
            <a:r>
              <a:rPr lang="az-Latn-AZ" sz="1800">
                <a:solidFill>
                  <a:prstClr val="black"/>
                </a:solidFill>
              </a:rPr>
              <a:t>"the big pen"					</a:t>
            </a:r>
            <a:endParaRPr lang="az-Latn-AZ" sz="1800" b="1" i="1">
              <a:solidFill>
                <a:prstClr val="black"/>
              </a:solidFill>
            </a:endParaRPr>
          </a:p>
          <a:p>
            <a:pPr lvl="0">
              <a:spcAft>
                <a:spcPts val="900"/>
              </a:spcAft>
            </a:pPr>
            <a:r>
              <a:rPr lang="az-Latn-AZ" sz="1800">
                <a:solidFill>
                  <a:srgbClr val="002060"/>
                </a:solidFill>
              </a:rPr>
              <a:t>[pɛ́nɛ́.ʔ</a:t>
            </a:r>
            <a:r>
              <a:rPr lang="az-Latn-AZ" sz="1800" b="1">
                <a:solidFill>
                  <a:srgbClr val="002060"/>
                </a:solidFill>
              </a:rPr>
              <a:t>ɪ́</a:t>
            </a:r>
            <a:r>
              <a:rPr lang="az-Latn-AZ" sz="1800">
                <a:solidFill>
                  <a:srgbClr val="002060"/>
                </a:solidFill>
              </a:rPr>
              <a:t>.tʊ́:.nà]	</a:t>
            </a:r>
            <a:r>
              <a:rPr lang="az-Latn-AZ" sz="1800">
                <a:solidFill>
                  <a:prstClr val="black"/>
                </a:solidFill>
              </a:rPr>
              <a:t>																</a:t>
            </a:r>
            <a:r>
              <a:rPr lang="az-Latn-AZ" sz="1800">
                <a:solidFill>
                  <a:srgbClr val="002060"/>
                </a:solidFill>
              </a:rPr>
              <a:t>[pɛ́nɛ̀.ʔ</a:t>
            </a:r>
            <a:r>
              <a:rPr lang="az-Latn-AZ" sz="1800" b="1">
                <a:solidFill>
                  <a:srgbClr val="002060"/>
                </a:solidFill>
              </a:rPr>
              <a:t>é</a:t>
            </a:r>
            <a:r>
              <a:rPr lang="az-Latn-AZ" sz="1800">
                <a:solidFill>
                  <a:srgbClr val="002060"/>
                </a:solidFill>
              </a:rPr>
              <a:t>.tʊ́:.nà]</a:t>
            </a:r>
          </a:p>
          <a:p>
            <a:endParaRPr lang="az-Latn-AZ"/>
          </a:p>
          <a:p>
            <a:r>
              <a:rPr lang="az-Latn-AZ"/>
              <a:t>(cf. abstract syllables read by BJM</a:t>
            </a:r>
            <a:r>
              <a:rPr lang="az-Latn-AZ">
                <a:sym typeface="Wingdings" panose="05000000000000000000" pitchFamily="2" charset="2"/>
              </a:rPr>
              <a:t>:)</a:t>
            </a:r>
            <a:endParaRPr lang="az-Latn-AZ"/>
          </a:p>
          <a:p>
            <a:r>
              <a:rPr lang="az-Latn-AZ">
                <a:solidFill>
                  <a:srgbClr val="002060"/>
                </a:solidFill>
              </a:rPr>
              <a:t>[bɪ:]	-	[be:]</a:t>
            </a:r>
          </a:p>
          <a:p>
            <a:r>
              <a:rPr lang="az-Latn-AZ">
                <a:solidFill>
                  <a:srgbClr val="002060"/>
                </a:solidFill>
              </a:rPr>
              <a:t>[lɪ:]	- 	[le:]</a:t>
            </a:r>
          </a:p>
          <a:p>
            <a:r>
              <a:rPr lang="az-Latn-AZ">
                <a:solidFill>
                  <a:srgbClr val="002060"/>
                </a:solidFill>
              </a:rPr>
              <a:t>[sɪ:]	-	[se:]</a:t>
            </a:r>
          </a:p>
          <a:p>
            <a:r>
              <a:rPr lang="az-Latn-AZ"/>
              <a:t>				</a:t>
            </a:r>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az-Latn-AZ"/>
              <a:t>Cf. Burquest (2006: 35)</a:t>
            </a:r>
            <a:r>
              <a:rPr lang="de-DE"/>
              <a:t>. Word pairs articulated by OD, BJM, DM, BJM</a:t>
            </a:r>
            <a:r>
              <a:rPr lang="az-Latn-AZ"/>
              <a:t>.</a:t>
            </a:r>
            <a:r>
              <a:rPr lang="de-DE"/>
              <a:t> *Note the friction on [i</a:t>
            </a:r>
            <a:r>
              <a:rPr lang="az-Latn-AZ"/>
              <a:t>́:].</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47</a:t>
            </a:fld>
            <a:endParaRPr lang="en-US" altLang="de-DE"/>
          </a:p>
        </p:txBody>
      </p:sp>
      <p:pic>
        <p:nvPicPr>
          <p:cNvPr id="6" name="46a le (SUBJ 7)">
            <a:hlinkClick r:id="" action="ppaction://media"/>
            <a:extLst>
              <a:ext uri="{FF2B5EF4-FFF2-40B4-BE49-F238E27FC236}">
                <a16:creationId xmlns:a16="http://schemas.microsoft.com/office/drawing/2014/main" id="{A0EEB5BB-DEDA-41C6-93C4-CE9F39975168}"/>
              </a:ext>
            </a:extLst>
          </p:cNvPr>
          <p:cNvPicPr>
            <a:picLocks noChangeAspect="1"/>
          </p:cNvPicPr>
          <p:nvPr>
            <a:audioFile r:link="rId2"/>
            <p:extLst>
              <p:ext uri="{DAA4B4D4-6D71-4841-9C94-3DE7FCFB9230}">
                <p14:media xmlns:p14="http://schemas.microsoft.com/office/powerpoint/2010/main" r:embed="rId1"/>
              </p:ext>
            </p:extLst>
          </p:nvPr>
        </p:nvPicPr>
        <p:blipFill>
          <a:blip r:embed="rId44"/>
          <a:stretch>
            <a:fillRect/>
          </a:stretch>
        </p:blipFill>
        <p:spPr>
          <a:xfrm>
            <a:off x="3599932" y="1347516"/>
            <a:ext cx="360000" cy="360000"/>
          </a:xfrm>
          <a:prstGeom prst="rect">
            <a:avLst/>
          </a:prstGeom>
        </p:spPr>
      </p:pic>
      <p:pic>
        <p:nvPicPr>
          <p:cNvPr id="7" name="46aa (vowel cut)">
            <a:hlinkClick r:id="" action="ppaction://media"/>
            <a:extLst>
              <a:ext uri="{FF2B5EF4-FFF2-40B4-BE49-F238E27FC236}">
                <a16:creationId xmlns:a16="http://schemas.microsoft.com/office/drawing/2014/main" id="{9D6F0D70-49CE-4780-8B95-F8AF3E236A5E}"/>
              </a:ext>
            </a:extLst>
          </p:cNvPr>
          <p:cNvPicPr>
            <a:picLocks noChangeAspect="1"/>
          </p:cNvPicPr>
          <p:nvPr>
            <a:audioFile r:link="rId4"/>
            <p:extLst>
              <p:ext uri="{DAA4B4D4-6D71-4841-9C94-3DE7FCFB9230}">
                <p14:media xmlns:p14="http://schemas.microsoft.com/office/powerpoint/2010/main" r:embed="rId3"/>
              </p:ext>
            </p:extLst>
          </p:nvPr>
        </p:nvPicPr>
        <p:blipFill>
          <a:blip r:embed="rId44"/>
          <a:stretch>
            <a:fillRect/>
          </a:stretch>
        </p:blipFill>
        <p:spPr>
          <a:xfrm>
            <a:off x="3995936" y="1340768"/>
            <a:ext cx="360000" cy="360000"/>
          </a:xfrm>
          <a:prstGeom prst="rect">
            <a:avLst/>
          </a:prstGeom>
        </p:spPr>
      </p:pic>
      <p:pic>
        <p:nvPicPr>
          <p:cNvPr id="8" name="46b le (DEM 5)">
            <a:hlinkClick r:id="" action="ppaction://media"/>
            <a:extLst>
              <a:ext uri="{FF2B5EF4-FFF2-40B4-BE49-F238E27FC236}">
                <a16:creationId xmlns:a16="http://schemas.microsoft.com/office/drawing/2014/main" id="{5D2E5B0A-F0FA-4E17-A4E2-411402EEA994}"/>
              </a:ext>
            </a:extLst>
          </p:cNvPr>
          <p:cNvPicPr>
            <a:picLocks noChangeAspect="1"/>
          </p:cNvPicPr>
          <p:nvPr>
            <a:audioFile r:link="rId6"/>
            <p:extLst>
              <p:ext uri="{DAA4B4D4-6D71-4841-9C94-3DE7FCFB9230}">
                <p14:media xmlns:p14="http://schemas.microsoft.com/office/powerpoint/2010/main" r:embed="rId5"/>
              </p:ext>
            </p:extLst>
          </p:nvPr>
        </p:nvPicPr>
        <p:blipFill>
          <a:blip r:embed="rId44"/>
          <a:stretch>
            <a:fillRect/>
          </a:stretch>
        </p:blipFill>
        <p:spPr>
          <a:xfrm>
            <a:off x="8208444" y="1340768"/>
            <a:ext cx="360000" cy="360000"/>
          </a:xfrm>
          <a:prstGeom prst="rect">
            <a:avLst/>
          </a:prstGeom>
        </p:spPr>
      </p:pic>
      <p:pic>
        <p:nvPicPr>
          <p:cNvPr id="9" name="46ba">
            <a:hlinkClick r:id="" action="ppaction://media"/>
            <a:extLst>
              <a:ext uri="{FF2B5EF4-FFF2-40B4-BE49-F238E27FC236}">
                <a16:creationId xmlns:a16="http://schemas.microsoft.com/office/drawing/2014/main" id="{CC66BDD9-C9F4-4EAF-B610-D72AC9BBA7F9}"/>
              </a:ext>
            </a:extLst>
          </p:cNvPr>
          <p:cNvPicPr>
            <a:picLocks noChangeAspect="1"/>
          </p:cNvPicPr>
          <p:nvPr>
            <a:audioFile r:link="rId8"/>
            <p:extLst>
              <p:ext uri="{DAA4B4D4-6D71-4841-9C94-3DE7FCFB9230}">
                <p14:media xmlns:p14="http://schemas.microsoft.com/office/powerpoint/2010/main" r:embed="rId7"/>
              </p:ext>
            </p:extLst>
          </p:nvPr>
        </p:nvPicPr>
        <p:blipFill>
          <a:blip r:embed="rId44"/>
          <a:stretch>
            <a:fillRect/>
          </a:stretch>
        </p:blipFill>
        <p:spPr>
          <a:xfrm>
            <a:off x="8676496" y="1340768"/>
            <a:ext cx="360000" cy="360000"/>
          </a:xfrm>
          <a:prstGeom prst="rect">
            <a:avLst/>
          </a:prstGeom>
        </p:spPr>
      </p:pic>
      <p:pic>
        <p:nvPicPr>
          <p:cNvPr id="10" name="46ca se (SUBJ 7)">
            <a:hlinkClick r:id="" action="ppaction://media"/>
            <a:extLst>
              <a:ext uri="{FF2B5EF4-FFF2-40B4-BE49-F238E27FC236}">
                <a16:creationId xmlns:a16="http://schemas.microsoft.com/office/drawing/2014/main" id="{A75A7B12-5A73-4C85-A8FF-B8654CC672A6}"/>
              </a:ext>
            </a:extLst>
          </p:cNvPr>
          <p:cNvPicPr>
            <a:picLocks noChangeAspect="1"/>
          </p:cNvPicPr>
          <p:nvPr>
            <a:audioFile r:link="rId10"/>
            <p:extLst>
              <p:ext uri="{DAA4B4D4-6D71-4841-9C94-3DE7FCFB9230}">
                <p14:media xmlns:p14="http://schemas.microsoft.com/office/powerpoint/2010/main" r:embed="rId9"/>
              </p:ext>
            </p:extLst>
          </p:nvPr>
        </p:nvPicPr>
        <p:blipFill>
          <a:blip r:embed="rId44"/>
          <a:stretch>
            <a:fillRect/>
          </a:stretch>
        </p:blipFill>
        <p:spPr>
          <a:xfrm>
            <a:off x="3599932" y="1950656"/>
            <a:ext cx="360000" cy="360000"/>
          </a:xfrm>
          <a:prstGeom prst="rect">
            <a:avLst/>
          </a:prstGeom>
        </p:spPr>
      </p:pic>
      <p:pic>
        <p:nvPicPr>
          <p:cNvPr id="11" name="46cb">
            <a:hlinkClick r:id="" action="ppaction://media"/>
            <a:extLst>
              <a:ext uri="{FF2B5EF4-FFF2-40B4-BE49-F238E27FC236}">
                <a16:creationId xmlns:a16="http://schemas.microsoft.com/office/drawing/2014/main" id="{2C0B9A3B-71C7-4E0F-B87C-B620599A8287}"/>
              </a:ext>
            </a:extLst>
          </p:cNvPr>
          <p:cNvPicPr>
            <a:picLocks noChangeAspect="1"/>
          </p:cNvPicPr>
          <p:nvPr>
            <a:audioFile r:link="rId12"/>
            <p:extLst>
              <p:ext uri="{DAA4B4D4-6D71-4841-9C94-3DE7FCFB9230}">
                <p14:media xmlns:p14="http://schemas.microsoft.com/office/powerpoint/2010/main" r:embed="rId11"/>
              </p:ext>
            </p:extLst>
          </p:nvPr>
        </p:nvPicPr>
        <p:blipFill>
          <a:blip r:embed="rId44"/>
          <a:stretch>
            <a:fillRect/>
          </a:stretch>
        </p:blipFill>
        <p:spPr>
          <a:xfrm>
            <a:off x="3995936" y="1970597"/>
            <a:ext cx="360000" cy="360000"/>
          </a:xfrm>
          <a:prstGeom prst="rect">
            <a:avLst/>
          </a:prstGeom>
        </p:spPr>
      </p:pic>
      <p:pic>
        <p:nvPicPr>
          <p:cNvPr id="12" name="46d se (DEM7)">
            <a:hlinkClick r:id="" action="ppaction://media"/>
            <a:extLst>
              <a:ext uri="{FF2B5EF4-FFF2-40B4-BE49-F238E27FC236}">
                <a16:creationId xmlns:a16="http://schemas.microsoft.com/office/drawing/2014/main" id="{5586024A-B667-423D-873A-34B2F322D43D}"/>
              </a:ext>
            </a:extLst>
          </p:cNvPr>
          <p:cNvPicPr>
            <a:picLocks noChangeAspect="1"/>
          </p:cNvPicPr>
          <p:nvPr>
            <a:audioFile r:link="rId14"/>
            <p:extLst>
              <p:ext uri="{DAA4B4D4-6D71-4841-9C94-3DE7FCFB9230}">
                <p14:media xmlns:p14="http://schemas.microsoft.com/office/powerpoint/2010/main" r:embed="rId13"/>
              </p:ext>
            </p:extLst>
          </p:nvPr>
        </p:nvPicPr>
        <p:blipFill>
          <a:blip r:embed="rId44"/>
          <a:stretch>
            <a:fillRect/>
          </a:stretch>
        </p:blipFill>
        <p:spPr>
          <a:xfrm>
            <a:off x="8208444" y="1972960"/>
            <a:ext cx="360000" cy="360000"/>
          </a:xfrm>
          <a:prstGeom prst="rect">
            <a:avLst/>
          </a:prstGeom>
        </p:spPr>
      </p:pic>
      <p:pic>
        <p:nvPicPr>
          <p:cNvPr id="13" name="46da se (DEM7)">
            <a:hlinkClick r:id="" action="ppaction://media"/>
            <a:extLst>
              <a:ext uri="{FF2B5EF4-FFF2-40B4-BE49-F238E27FC236}">
                <a16:creationId xmlns:a16="http://schemas.microsoft.com/office/drawing/2014/main" id="{18042C8C-53EF-40CA-BED8-E320D98B41B5}"/>
              </a:ext>
            </a:extLst>
          </p:cNvPr>
          <p:cNvPicPr>
            <a:picLocks noChangeAspect="1"/>
          </p:cNvPicPr>
          <p:nvPr>
            <a:audioFile r:link="rId16"/>
            <p:extLst>
              <p:ext uri="{DAA4B4D4-6D71-4841-9C94-3DE7FCFB9230}">
                <p14:media xmlns:p14="http://schemas.microsoft.com/office/powerpoint/2010/main" r:embed="rId15"/>
              </p:ext>
            </p:extLst>
          </p:nvPr>
        </p:nvPicPr>
        <p:blipFill>
          <a:blip r:embed="rId44"/>
          <a:stretch>
            <a:fillRect/>
          </a:stretch>
        </p:blipFill>
        <p:spPr>
          <a:xfrm>
            <a:off x="8676496" y="1965448"/>
            <a:ext cx="360000" cy="360000"/>
          </a:xfrm>
          <a:prstGeom prst="rect">
            <a:avLst/>
          </a:prstGeom>
        </p:spPr>
      </p:pic>
      <p:pic>
        <p:nvPicPr>
          <p:cNvPr id="20" name="46ea di a tsena (going bad)">
            <a:hlinkClick r:id="" action="ppaction://media"/>
            <a:extLst>
              <a:ext uri="{FF2B5EF4-FFF2-40B4-BE49-F238E27FC236}">
                <a16:creationId xmlns:a16="http://schemas.microsoft.com/office/drawing/2014/main" id="{15A91A90-713A-44EC-8365-C1D16B3CD162}"/>
              </a:ext>
            </a:extLst>
          </p:cNvPr>
          <p:cNvPicPr>
            <a:picLocks noChangeAspect="1"/>
          </p:cNvPicPr>
          <p:nvPr>
            <a:audioFile r:link="rId18"/>
            <p:extLst>
              <p:ext uri="{DAA4B4D4-6D71-4841-9C94-3DE7FCFB9230}">
                <p14:media xmlns:p14="http://schemas.microsoft.com/office/powerpoint/2010/main" r:embed="rId17"/>
              </p:ext>
            </p:extLst>
          </p:nvPr>
        </p:nvPicPr>
        <p:blipFill>
          <a:blip r:embed="rId44"/>
          <a:stretch>
            <a:fillRect/>
          </a:stretch>
        </p:blipFill>
        <p:spPr>
          <a:xfrm>
            <a:off x="3599932" y="2625299"/>
            <a:ext cx="360000" cy="360000"/>
          </a:xfrm>
          <a:prstGeom prst="rect">
            <a:avLst/>
          </a:prstGeom>
        </p:spPr>
      </p:pic>
      <p:pic>
        <p:nvPicPr>
          <p:cNvPr id="21" name="46eb vowel">
            <a:hlinkClick r:id="" action="ppaction://media"/>
            <a:extLst>
              <a:ext uri="{FF2B5EF4-FFF2-40B4-BE49-F238E27FC236}">
                <a16:creationId xmlns:a16="http://schemas.microsoft.com/office/drawing/2014/main" id="{5634CB8F-0E4A-43DC-AC34-32F5F74E8784}"/>
              </a:ext>
            </a:extLst>
          </p:cNvPr>
          <p:cNvPicPr>
            <a:picLocks noChangeAspect="1"/>
          </p:cNvPicPr>
          <p:nvPr>
            <a:audioFile r:link="rId20"/>
            <p:extLst>
              <p:ext uri="{DAA4B4D4-6D71-4841-9C94-3DE7FCFB9230}">
                <p14:media xmlns:p14="http://schemas.microsoft.com/office/powerpoint/2010/main" r:embed="rId19"/>
              </p:ext>
            </p:extLst>
          </p:nvPr>
        </p:nvPicPr>
        <p:blipFill>
          <a:blip r:embed="rId44"/>
          <a:stretch>
            <a:fillRect/>
          </a:stretch>
        </p:blipFill>
        <p:spPr>
          <a:xfrm>
            <a:off x="3995936" y="2625222"/>
            <a:ext cx="360000" cy="360000"/>
          </a:xfrm>
          <a:prstGeom prst="rect">
            <a:avLst/>
          </a:prstGeom>
        </p:spPr>
      </p:pic>
      <p:pic>
        <p:nvPicPr>
          <p:cNvPr id="22" name="46fa Bona tsena">
            <a:hlinkClick r:id="" action="ppaction://media"/>
            <a:extLst>
              <a:ext uri="{FF2B5EF4-FFF2-40B4-BE49-F238E27FC236}">
                <a16:creationId xmlns:a16="http://schemas.microsoft.com/office/drawing/2014/main" id="{669F60B3-79B0-48FA-93EA-668011789C71}"/>
              </a:ext>
            </a:extLst>
          </p:cNvPr>
          <p:cNvPicPr>
            <a:picLocks noChangeAspect="1"/>
          </p:cNvPicPr>
          <p:nvPr>
            <a:audioFile r:link="rId22"/>
            <p:extLst>
              <p:ext uri="{DAA4B4D4-6D71-4841-9C94-3DE7FCFB9230}">
                <p14:media xmlns:p14="http://schemas.microsoft.com/office/powerpoint/2010/main" r:embed="rId21"/>
              </p:ext>
            </p:extLst>
          </p:nvPr>
        </p:nvPicPr>
        <p:blipFill>
          <a:blip r:embed="rId44"/>
          <a:stretch>
            <a:fillRect/>
          </a:stretch>
        </p:blipFill>
        <p:spPr>
          <a:xfrm>
            <a:off x="8208444" y="2635438"/>
            <a:ext cx="360000" cy="360000"/>
          </a:xfrm>
          <a:prstGeom prst="rect">
            <a:avLst/>
          </a:prstGeom>
        </p:spPr>
      </p:pic>
      <p:pic>
        <p:nvPicPr>
          <p:cNvPr id="23" name="46fb vowel">
            <a:hlinkClick r:id="" action="ppaction://media"/>
            <a:extLst>
              <a:ext uri="{FF2B5EF4-FFF2-40B4-BE49-F238E27FC236}">
                <a16:creationId xmlns:a16="http://schemas.microsoft.com/office/drawing/2014/main" id="{B06DDCAE-439A-44A6-A4AD-C0A3910B22AB}"/>
              </a:ext>
            </a:extLst>
          </p:cNvPr>
          <p:cNvPicPr>
            <a:picLocks noChangeAspect="1"/>
          </p:cNvPicPr>
          <p:nvPr>
            <a:audioFile r:link="rId24"/>
            <p:extLst>
              <p:ext uri="{DAA4B4D4-6D71-4841-9C94-3DE7FCFB9230}">
                <p14:media xmlns:p14="http://schemas.microsoft.com/office/powerpoint/2010/main" r:embed="rId23"/>
              </p:ext>
            </p:extLst>
          </p:nvPr>
        </p:nvPicPr>
        <p:blipFill>
          <a:blip r:embed="rId44"/>
          <a:stretch>
            <a:fillRect/>
          </a:stretch>
        </p:blipFill>
        <p:spPr>
          <a:xfrm>
            <a:off x="8676496" y="2635438"/>
            <a:ext cx="360000" cy="360000"/>
          </a:xfrm>
          <a:prstGeom prst="rect">
            <a:avLst/>
          </a:prstGeom>
        </p:spPr>
      </p:pic>
      <p:pic>
        <p:nvPicPr>
          <p:cNvPr id="24" name="46ga Ga ba tile">
            <a:hlinkClick r:id="" action="ppaction://media"/>
            <a:extLst>
              <a:ext uri="{FF2B5EF4-FFF2-40B4-BE49-F238E27FC236}">
                <a16:creationId xmlns:a16="http://schemas.microsoft.com/office/drawing/2014/main" id="{2F17E86C-0D3D-4A6F-B4E2-00E1B7F80FC4}"/>
              </a:ext>
            </a:extLst>
          </p:cNvPr>
          <p:cNvPicPr>
            <a:picLocks noChangeAspect="1"/>
          </p:cNvPicPr>
          <p:nvPr>
            <a:audioFile r:link="rId26"/>
            <p:extLst>
              <p:ext uri="{DAA4B4D4-6D71-4841-9C94-3DE7FCFB9230}">
                <p14:media xmlns:p14="http://schemas.microsoft.com/office/powerpoint/2010/main" r:embed="rId25"/>
              </p:ext>
            </p:extLst>
          </p:nvPr>
        </p:nvPicPr>
        <p:blipFill>
          <a:blip r:embed="rId44"/>
          <a:stretch>
            <a:fillRect/>
          </a:stretch>
        </p:blipFill>
        <p:spPr>
          <a:xfrm>
            <a:off x="3599932" y="3363225"/>
            <a:ext cx="360000" cy="360000"/>
          </a:xfrm>
          <a:prstGeom prst="rect">
            <a:avLst/>
          </a:prstGeom>
        </p:spPr>
      </p:pic>
      <p:pic>
        <p:nvPicPr>
          <p:cNvPr id="25" name="46gb vowels">
            <a:hlinkClick r:id="" action="ppaction://media"/>
            <a:extLst>
              <a:ext uri="{FF2B5EF4-FFF2-40B4-BE49-F238E27FC236}">
                <a16:creationId xmlns:a16="http://schemas.microsoft.com/office/drawing/2014/main" id="{C7145189-1D50-4DFE-B2F0-EDDEC0C5519D}"/>
              </a:ext>
            </a:extLst>
          </p:cNvPr>
          <p:cNvPicPr>
            <a:picLocks noChangeAspect="1"/>
          </p:cNvPicPr>
          <p:nvPr>
            <a:audioFile r:link="rId28"/>
            <p:extLst>
              <p:ext uri="{DAA4B4D4-6D71-4841-9C94-3DE7FCFB9230}">
                <p14:media xmlns:p14="http://schemas.microsoft.com/office/powerpoint/2010/main" r:embed="rId27"/>
              </p:ext>
            </p:extLst>
          </p:nvPr>
        </p:nvPicPr>
        <p:blipFill>
          <a:blip r:embed="rId44"/>
          <a:stretch>
            <a:fillRect/>
          </a:stretch>
        </p:blipFill>
        <p:spPr>
          <a:xfrm>
            <a:off x="3995936" y="3355279"/>
            <a:ext cx="360000" cy="360000"/>
          </a:xfrm>
          <a:prstGeom prst="rect">
            <a:avLst/>
          </a:prstGeom>
        </p:spPr>
      </p:pic>
      <p:pic>
        <p:nvPicPr>
          <p:cNvPr id="26" name="46ha ba badile">
            <a:hlinkClick r:id="" action="ppaction://media"/>
            <a:extLst>
              <a:ext uri="{FF2B5EF4-FFF2-40B4-BE49-F238E27FC236}">
                <a16:creationId xmlns:a16="http://schemas.microsoft.com/office/drawing/2014/main" id="{1582205C-4536-4F1C-AFE5-7EA18E7B21CC}"/>
              </a:ext>
            </a:extLst>
          </p:cNvPr>
          <p:cNvPicPr>
            <a:picLocks noChangeAspect="1"/>
          </p:cNvPicPr>
          <p:nvPr>
            <a:audioFile r:link="rId30"/>
            <p:extLst>
              <p:ext uri="{DAA4B4D4-6D71-4841-9C94-3DE7FCFB9230}">
                <p14:media xmlns:p14="http://schemas.microsoft.com/office/powerpoint/2010/main" r:embed="rId29"/>
              </p:ext>
            </p:extLst>
          </p:nvPr>
        </p:nvPicPr>
        <p:blipFill>
          <a:blip r:embed="rId44"/>
          <a:stretch>
            <a:fillRect/>
          </a:stretch>
        </p:blipFill>
        <p:spPr>
          <a:xfrm>
            <a:off x="8208444" y="3282232"/>
            <a:ext cx="360000" cy="360000"/>
          </a:xfrm>
          <a:prstGeom prst="rect">
            <a:avLst/>
          </a:prstGeom>
        </p:spPr>
      </p:pic>
      <p:pic>
        <p:nvPicPr>
          <p:cNvPr id="27" name="46hb vowels">
            <a:hlinkClick r:id="" action="ppaction://media"/>
            <a:extLst>
              <a:ext uri="{FF2B5EF4-FFF2-40B4-BE49-F238E27FC236}">
                <a16:creationId xmlns:a16="http://schemas.microsoft.com/office/drawing/2014/main" id="{5F85EC49-33A1-4FA7-875A-6A9B49631BDD}"/>
              </a:ext>
            </a:extLst>
          </p:cNvPr>
          <p:cNvPicPr>
            <a:picLocks noChangeAspect="1"/>
          </p:cNvPicPr>
          <p:nvPr>
            <a:audioFile r:link="rId32"/>
            <p:extLst>
              <p:ext uri="{DAA4B4D4-6D71-4841-9C94-3DE7FCFB9230}">
                <p14:media xmlns:p14="http://schemas.microsoft.com/office/powerpoint/2010/main" r:embed="rId31"/>
              </p:ext>
            </p:extLst>
          </p:nvPr>
        </p:nvPicPr>
        <p:blipFill>
          <a:blip r:embed="rId44"/>
          <a:stretch>
            <a:fillRect/>
          </a:stretch>
        </p:blipFill>
        <p:spPr>
          <a:xfrm>
            <a:off x="8676496" y="3290628"/>
            <a:ext cx="360000" cy="360000"/>
          </a:xfrm>
          <a:prstGeom prst="rect">
            <a:avLst/>
          </a:prstGeom>
        </p:spPr>
      </p:pic>
      <p:pic>
        <p:nvPicPr>
          <p:cNvPr id="28" name="46ia pene e tona (pen is big)">
            <a:hlinkClick r:id="" action="ppaction://media"/>
            <a:extLst>
              <a:ext uri="{FF2B5EF4-FFF2-40B4-BE49-F238E27FC236}">
                <a16:creationId xmlns:a16="http://schemas.microsoft.com/office/drawing/2014/main" id="{1876BBF0-AAD3-4CAD-A904-233322F11498}"/>
              </a:ext>
            </a:extLst>
          </p:cNvPr>
          <p:cNvPicPr>
            <a:picLocks noChangeAspect="1"/>
          </p:cNvPicPr>
          <p:nvPr>
            <a:audioFile r:link="rId34"/>
            <p:extLst>
              <p:ext uri="{DAA4B4D4-6D71-4841-9C94-3DE7FCFB9230}">
                <p14:media xmlns:p14="http://schemas.microsoft.com/office/powerpoint/2010/main" r:embed="rId33"/>
              </p:ext>
            </p:extLst>
          </p:nvPr>
        </p:nvPicPr>
        <p:blipFill>
          <a:blip r:embed="rId44"/>
          <a:stretch>
            <a:fillRect/>
          </a:stretch>
        </p:blipFill>
        <p:spPr>
          <a:xfrm>
            <a:off x="3599932" y="3967891"/>
            <a:ext cx="360000" cy="360000"/>
          </a:xfrm>
          <a:prstGeom prst="rect">
            <a:avLst/>
          </a:prstGeom>
        </p:spPr>
      </p:pic>
      <p:pic>
        <p:nvPicPr>
          <p:cNvPr id="29" name="46ib vowel">
            <a:hlinkClick r:id="" action="ppaction://media"/>
            <a:extLst>
              <a:ext uri="{FF2B5EF4-FFF2-40B4-BE49-F238E27FC236}">
                <a16:creationId xmlns:a16="http://schemas.microsoft.com/office/drawing/2014/main" id="{69E34DFD-EE1C-40F1-95FA-E09878C2DCB3}"/>
              </a:ext>
            </a:extLst>
          </p:cNvPr>
          <p:cNvPicPr>
            <a:picLocks noChangeAspect="1"/>
          </p:cNvPicPr>
          <p:nvPr>
            <a:audioFile r:link="rId36"/>
            <p:extLst>
              <p:ext uri="{DAA4B4D4-6D71-4841-9C94-3DE7FCFB9230}">
                <p14:media xmlns:p14="http://schemas.microsoft.com/office/powerpoint/2010/main" r:embed="rId35"/>
              </p:ext>
            </p:extLst>
          </p:nvPr>
        </p:nvPicPr>
        <p:blipFill>
          <a:blip r:embed="rId44"/>
          <a:stretch>
            <a:fillRect/>
          </a:stretch>
        </p:blipFill>
        <p:spPr>
          <a:xfrm>
            <a:off x="3995936" y="3957637"/>
            <a:ext cx="360000" cy="360000"/>
          </a:xfrm>
          <a:prstGeom prst="rect">
            <a:avLst/>
          </a:prstGeom>
        </p:spPr>
      </p:pic>
      <p:pic>
        <p:nvPicPr>
          <p:cNvPr id="30" name="46ja pene e tona (the big pen)">
            <a:hlinkClick r:id="" action="ppaction://media"/>
            <a:extLst>
              <a:ext uri="{FF2B5EF4-FFF2-40B4-BE49-F238E27FC236}">
                <a16:creationId xmlns:a16="http://schemas.microsoft.com/office/drawing/2014/main" id="{9ABB1A0E-81CE-4A0B-892B-B401D1CEBA95}"/>
              </a:ext>
            </a:extLst>
          </p:cNvPr>
          <p:cNvPicPr>
            <a:picLocks noChangeAspect="1"/>
          </p:cNvPicPr>
          <p:nvPr>
            <a:audioFile r:link="rId38"/>
            <p:extLst>
              <p:ext uri="{DAA4B4D4-6D71-4841-9C94-3DE7FCFB9230}">
                <p14:media xmlns:p14="http://schemas.microsoft.com/office/powerpoint/2010/main" r:embed="rId37"/>
              </p:ext>
            </p:extLst>
          </p:nvPr>
        </p:nvPicPr>
        <p:blipFill>
          <a:blip r:embed="rId44"/>
          <a:stretch>
            <a:fillRect/>
          </a:stretch>
        </p:blipFill>
        <p:spPr>
          <a:xfrm>
            <a:off x="8208444" y="3925169"/>
            <a:ext cx="360000" cy="360000"/>
          </a:xfrm>
          <a:prstGeom prst="rect">
            <a:avLst/>
          </a:prstGeom>
        </p:spPr>
      </p:pic>
      <p:pic>
        <p:nvPicPr>
          <p:cNvPr id="31" name="46jb vowel">
            <a:hlinkClick r:id="" action="ppaction://media"/>
            <a:extLst>
              <a:ext uri="{FF2B5EF4-FFF2-40B4-BE49-F238E27FC236}">
                <a16:creationId xmlns:a16="http://schemas.microsoft.com/office/drawing/2014/main" id="{A93B7A41-C85C-421C-9715-02C1AC05006A}"/>
              </a:ext>
            </a:extLst>
          </p:cNvPr>
          <p:cNvPicPr>
            <a:picLocks noChangeAspect="1"/>
          </p:cNvPicPr>
          <p:nvPr>
            <a:audioFile r:link="rId40"/>
            <p:extLst>
              <p:ext uri="{DAA4B4D4-6D71-4841-9C94-3DE7FCFB9230}">
                <p14:media xmlns:p14="http://schemas.microsoft.com/office/powerpoint/2010/main" r:embed="rId39"/>
              </p:ext>
            </p:extLst>
          </p:nvPr>
        </p:nvPicPr>
        <p:blipFill>
          <a:blip r:embed="rId44"/>
          <a:stretch>
            <a:fillRect/>
          </a:stretch>
        </p:blipFill>
        <p:spPr>
          <a:xfrm>
            <a:off x="8676496" y="3927338"/>
            <a:ext cx="360000" cy="360000"/>
          </a:xfrm>
          <a:prstGeom prst="rect">
            <a:avLst/>
          </a:prstGeom>
        </p:spPr>
      </p:pic>
      <p:pic>
        <p:nvPicPr>
          <p:cNvPr id="32" name="46k syllables be le se">
            <a:hlinkClick r:id="" action="ppaction://media"/>
            <a:extLst>
              <a:ext uri="{FF2B5EF4-FFF2-40B4-BE49-F238E27FC236}">
                <a16:creationId xmlns:a16="http://schemas.microsoft.com/office/drawing/2014/main" id="{5A7EF058-FAAA-4EB6-A4B0-4C008FAC78B3}"/>
              </a:ext>
            </a:extLst>
          </p:cNvPr>
          <p:cNvPicPr>
            <a:picLocks noChangeAspect="1"/>
          </p:cNvPicPr>
          <p:nvPr>
            <a:audioFile r:link="rId42"/>
            <p:extLst>
              <p:ext uri="{DAA4B4D4-6D71-4841-9C94-3DE7FCFB9230}">
                <p14:media xmlns:p14="http://schemas.microsoft.com/office/powerpoint/2010/main" r:embed="rId41"/>
              </p:ext>
            </p:extLst>
          </p:nvPr>
        </p:nvPicPr>
        <p:blipFill>
          <a:blip r:embed="rId44"/>
          <a:stretch>
            <a:fillRect/>
          </a:stretch>
        </p:blipFill>
        <p:spPr>
          <a:xfrm>
            <a:off x="1583668" y="5373216"/>
            <a:ext cx="609600" cy="609600"/>
          </a:xfrm>
          <a:prstGeom prst="rect">
            <a:avLst/>
          </a:prstGeom>
        </p:spPr>
      </p:pic>
    </p:spTree>
    <p:extLst>
      <p:ext uri="{BB962C8B-B14F-4D97-AF65-F5344CB8AC3E}">
        <p14:creationId xmlns:p14="http://schemas.microsoft.com/office/powerpoint/2010/main" val="322547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6"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7"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82"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02"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53"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55"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918"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250" fill="hold"/>
                                        <p:tgtEl>
                                          <p:spTgt spid="22"/>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09" fill="hold"/>
                                        <p:tgtEl>
                                          <p:spTgt spid="21"/>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473" fill="hold"/>
                                        <p:tgtEl>
                                          <p:spTgt spid="23"/>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234" fill="hold"/>
                                        <p:tgtEl>
                                          <p:spTgt spid="24"/>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272" fill="hold"/>
                                        <p:tgtEl>
                                          <p:spTgt spid="26"/>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084" fill="hold"/>
                                        <p:tgtEl>
                                          <p:spTgt spid="25"/>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728" fill="hold"/>
                                        <p:tgtEl>
                                          <p:spTgt spid="27"/>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275" fill="hold"/>
                                        <p:tgtEl>
                                          <p:spTgt spid="28"/>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415" fill="hold"/>
                                        <p:tgtEl>
                                          <p:spTgt spid="30"/>
                                        </p:tgtEl>
                                      </p:cBhvr>
                                    </p:cmd>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228" fill="hold"/>
                                        <p:tgtEl>
                                          <p:spTgt spid="29"/>
                                        </p:tgtEl>
                                      </p:cBhvr>
                                    </p:cmd>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249" fill="hold"/>
                                        <p:tgtEl>
                                          <p:spTgt spid="31"/>
                                        </p:tgtEl>
                                      </p:cBhvr>
                                    </p:cmd>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595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6"/>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9"/>
                </p:tgtEl>
              </p:cMediaNode>
            </p:audio>
            <p:audio>
              <p:cMediaNode vol="80000">
                <p:cTn id="91" fill="hold" display="0">
                  <p:stCondLst>
                    <p:cond delay="indefinite"/>
                  </p:stCondLst>
                  <p:endCondLst>
                    <p:cond evt="onStopAudio" delay="0">
                      <p:tgtEl>
                        <p:sldTgt/>
                      </p:tgtEl>
                    </p:cond>
                  </p:endCondLst>
                </p:cTn>
                <p:tgtEl>
                  <p:spTgt spid="10"/>
                </p:tgtEl>
              </p:cMediaNode>
            </p:audio>
            <p:audio>
              <p:cMediaNode vol="80000">
                <p:cTn id="92" fill="hold" display="0">
                  <p:stCondLst>
                    <p:cond delay="indefinite"/>
                  </p:stCondLst>
                  <p:endCondLst>
                    <p:cond evt="onStopAudio" delay="0">
                      <p:tgtEl>
                        <p:sldTgt/>
                      </p:tgtEl>
                    </p:cond>
                  </p:endCondLst>
                </p:cTn>
                <p:tgtEl>
                  <p:spTgt spid="11"/>
                </p:tgtEl>
              </p:cMediaNode>
            </p:audio>
            <p:audio>
              <p:cMediaNode vol="80000">
                <p:cTn id="93" fill="hold" display="0">
                  <p:stCondLst>
                    <p:cond delay="indefinite"/>
                  </p:stCondLst>
                  <p:endCondLst>
                    <p:cond evt="onStopAudio" delay="0">
                      <p:tgtEl>
                        <p:sldTgt/>
                      </p:tgtEl>
                    </p:cond>
                  </p:endCondLst>
                </p:cTn>
                <p:tgtEl>
                  <p:spTgt spid="12"/>
                </p:tgtEl>
              </p:cMediaNode>
            </p:audio>
            <p:audio>
              <p:cMediaNode vol="80000">
                <p:cTn id="94" fill="hold" display="0">
                  <p:stCondLst>
                    <p:cond delay="indefinite"/>
                  </p:stCondLst>
                  <p:endCondLst>
                    <p:cond evt="onStopAudio" delay="0">
                      <p:tgtEl>
                        <p:sldTgt/>
                      </p:tgtEl>
                    </p:cond>
                  </p:endCondLst>
                </p:cTn>
                <p:tgtEl>
                  <p:spTgt spid="13"/>
                </p:tgtEl>
              </p:cMediaNode>
            </p:audio>
            <p:audio>
              <p:cMediaNode vol="80000">
                <p:cTn id="95" fill="hold" display="0">
                  <p:stCondLst>
                    <p:cond delay="indefinite"/>
                  </p:stCondLst>
                  <p:endCondLst>
                    <p:cond evt="onStopAudio" delay="0">
                      <p:tgtEl>
                        <p:sldTgt/>
                      </p:tgtEl>
                    </p:cond>
                  </p:endCondLst>
                </p:cTn>
                <p:tgtEl>
                  <p:spTgt spid="20"/>
                </p:tgtEl>
              </p:cMediaNode>
            </p:audio>
            <p:audio>
              <p:cMediaNode vol="80000">
                <p:cTn id="96" fill="hold" display="0">
                  <p:stCondLst>
                    <p:cond delay="indefinite"/>
                  </p:stCondLst>
                  <p:endCondLst>
                    <p:cond evt="onStopAudio" delay="0">
                      <p:tgtEl>
                        <p:sldTgt/>
                      </p:tgtEl>
                    </p:cond>
                  </p:endCondLst>
                </p:cTn>
                <p:tgtEl>
                  <p:spTgt spid="21"/>
                </p:tgtEl>
              </p:cMediaNode>
            </p:audio>
            <p:audio>
              <p:cMediaNode vol="80000">
                <p:cTn id="97" fill="hold" display="0">
                  <p:stCondLst>
                    <p:cond delay="indefinite"/>
                  </p:stCondLst>
                  <p:endCondLst>
                    <p:cond evt="onStopAudio" delay="0">
                      <p:tgtEl>
                        <p:sldTgt/>
                      </p:tgtEl>
                    </p:cond>
                  </p:endCondLst>
                </p:cTn>
                <p:tgtEl>
                  <p:spTgt spid="22"/>
                </p:tgtEl>
              </p:cMediaNode>
            </p:audio>
            <p:audio>
              <p:cMediaNode vol="80000">
                <p:cTn id="98" fill="hold" display="0">
                  <p:stCondLst>
                    <p:cond delay="indefinite"/>
                  </p:stCondLst>
                  <p:endCondLst>
                    <p:cond evt="onStopAudio" delay="0">
                      <p:tgtEl>
                        <p:sldTgt/>
                      </p:tgtEl>
                    </p:cond>
                  </p:endCondLst>
                </p:cTn>
                <p:tgtEl>
                  <p:spTgt spid="23"/>
                </p:tgtEl>
              </p:cMediaNode>
            </p:audio>
            <p:audio>
              <p:cMediaNode vol="80000">
                <p:cTn id="99" fill="hold" display="0">
                  <p:stCondLst>
                    <p:cond delay="indefinite"/>
                  </p:stCondLst>
                  <p:endCondLst>
                    <p:cond evt="onStopAudio" delay="0">
                      <p:tgtEl>
                        <p:sldTgt/>
                      </p:tgtEl>
                    </p:cond>
                  </p:endCondLst>
                </p:cTn>
                <p:tgtEl>
                  <p:spTgt spid="24"/>
                </p:tgtEl>
              </p:cMediaNode>
            </p:audio>
            <p:audio>
              <p:cMediaNode vol="80000">
                <p:cTn id="100" fill="hold" display="0">
                  <p:stCondLst>
                    <p:cond delay="indefinite"/>
                  </p:stCondLst>
                  <p:endCondLst>
                    <p:cond evt="onStopAudio" delay="0">
                      <p:tgtEl>
                        <p:sldTgt/>
                      </p:tgtEl>
                    </p:cond>
                  </p:endCondLst>
                </p:cTn>
                <p:tgtEl>
                  <p:spTgt spid="25"/>
                </p:tgtEl>
              </p:cMediaNode>
            </p:audio>
            <p:audio>
              <p:cMediaNode vol="80000">
                <p:cTn id="101" fill="hold" display="0">
                  <p:stCondLst>
                    <p:cond delay="indefinite"/>
                  </p:stCondLst>
                  <p:endCondLst>
                    <p:cond evt="onStopAudio" delay="0">
                      <p:tgtEl>
                        <p:sldTgt/>
                      </p:tgtEl>
                    </p:cond>
                  </p:endCondLst>
                </p:cTn>
                <p:tgtEl>
                  <p:spTgt spid="26"/>
                </p:tgtEl>
              </p:cMediaNode>
            </p:audio>
            <p:audio>
              <p:cMediaNode vol="80000">
                <p:cTn id="102" fill="hold" display="0">
                  <p:stCondLst>
                    <p:cond delay="indefinite"/>
                  </p:stCondLst>
                  <p:endCondLst>
                    <p:cond evt="onStopAudio" delay="0">
                      <p:tgtEl>
                        <p:sldTgt/>
                      </p:tgtEl>
                    </p:cond>
                  </p:endCondLst>
                </p:cTn>
                <p:tgtEl>
                  <p:spTgt spid="27"/>
                </p:tgtEl>
              </p:cMediaNode>
            </p:audio>
            <p:audio>
              <p:cMediaNode vol="80000">
                <p:cTn id="103" fill="hold" display="0">
                  <p:stCondLst>
                    <p:cond delay="indefinite"/>
                  </p:stCondLst>
                  <p:endCondLst>
                    <p:cond evt="onStopAudio" delay="0">
                      <p:tgtEl>
                        <p:sldTgt/>
                      </p:tgtEl>
                    </p:cond>
                  </p:endCondLst>
                </p:cTn>
                <p:tgtEl>
                  <p:spTgt spid="28"/>
                </p:tgtEl>
              </p:cMediaNode>
            </p:audio>
            <p:audio>
              <p:cMediaNode vol="80000">
                <p:cTn id="104" fill="hold" display="0">
                  <p:stCondLst>
                    <p:cond delay="indefinite"/>
                  </p:stCondLst>
                  <p:endCondLst>
                    <p:cond evt="onStopAudio" delay="0">
                      <p:tgtEl>
                        <p:sldTgt/>
                      </p:tgtEl>
                    </p:cond>
                  </p:endCondLst>
                </p:cTn>
                <p:tgtEl>
                  <p:spTgt spid="29"/>
                </p:tgtEl>
              </p:cMediaNode>
            </p:audio>
            <p:audio>
              <p:cMediaNode vol="80000">
                <p:cTn id="105" fill="hold" display="0">
                  <p:stCondLst>
                    <p:cond delay="indefinite"/>
                  </p:stCondLst>
                  <p:endCondLst>
                    <p:cond evt="onStopAudio" delay="0">
                      <p:tgtEl>
                        <p:sldTgt/>
                      </p:tgtEl>
                    </p:cond>
                  </p:endCondLst>
                </p:cTn>
                <p:tgtEl>
                  <p:spTgt spid="30"/>
                </p:tgtEl>
              </p:cMediaNode>
            </p:audio>
            <p:audio>
              <p:cMediaNode vol="80000">
                <p:cTn id="106" fill="hold" display="0">
                  <p:stCondLst>
                    <p:cond delay="indefinite"/>
                  </p:stCondLst>
                  <p:endCondLst>
                    <p:cond evt="onStopAudio" delay="0">
                      <p:tgtEl>
                        <p:sldTgt/>
                      </p:tgtEl>
                    </p:cond>
                  </p:endCondLst>
                </p:cTn>
                <p:tgtEl>
                  <p:spTgt spid="31"/>
                </p:tgtEl>
              </p:cMediaNode>
            </p:audio>
            <p:audio>
              <p:cMediaNode vol="80000">
                <p:cTn id="107" fill="hold" display="0">
                  <p:stCondLst>
                    <p:cond delay="indefinite"/>
                  </p:stCondLst>
                  <p:endCondLst>
                    <p:cond evt="onStopAudio" delay="0">
                      <p:tgtEl>
                        <p:sldTgt/>
                      </p:tgtEl>
                    </p:cond>
                  </p:endCondLst>
                </p:cTn>
                <p:tgtEl>
                  <p:spTgt spid="3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Contrast in identical or similar environments</a:t>
            </a:r>
          </a:p>
          <a:p>
            <a:pPr>
              <a:spcAft>
                <a:spcPts val="400"/>
              </a:spcAft>
            </a:pPr>
            <a:r>
              <a:rPr lang="az-Latn-AZ"/>
              <a:t>/</a:t>
            </a:r>
            <a:r>
              <a:rPr lang="de-DE"/>
              <a:t>e</a:t>
            </a:r>
            <a:r>
              <a:rPr lang="az-Latn-AZ"/>
              <a:t>/:/ɛ/</a:t>
            </a:r>
            <a:r>
              <a:rPr lang="az-Latn-AZ" sz="1800"/>
              <a:t>	</a:t>
            </a:r>
          </a:p>
          <a:p>
            <a:pPr lvl="0">
              <a:spcAft>
                <a:spcPts val="0"/>
              </a:spcAft>
            </a:pPr>
            <a:r>
              <a:rPr lang="az-Latn-AZ" sz="1800" i="1">
                <a:solidFill>
                  <a:srgbClr val="002060"/>
                </a:solidFill>
              </a:rPr>
              <a:t>(sekolo) s</a:t>
            </a:r>
            <a:r>
              <a:rPr lang="az-Latn-AZ" sz="1800" b="1" i="1">
                <a:solidFill>
                  <a:srgbClr val="002060"/>
                </a:solidFill>
              </a:rPr>
              <a:t>e</a:t>
            </a:r>
            <a:r>
              <a:rPr lang="az-Latn-AZ" sz="1800" i="1">
                <a:solidFill>
                  <a:srgbClr val="002060"/>
                </a:solidFill>
              </a:rPr>
              <a:t>le   </a:t>
            </a:r>
            <a:r>
              <a:rPr lang="az-Latn-AZ" sz="1800">
                <a:solidFill>
                  <a:prstClr val="black"/>
                </a:solidFill>
              </a:rPr>
              <a:t>"that (school)" (7)								</a:t>
            </a:r>
            <a:r>
              <a:rPr lang="az-Latn-AZ" sz="1800" i="1">
                <a:solidFill>
                  <a:srgbClr val="002060"/>
                </a:solidFill>
              </a:rPr>
              <a:t>s</a:t>
            </a:r>
            <a:r>
              <a:rPr lang="az-Latn-AZ" sz="1800" b="1" i="1">
                <a:solidFill>
                  <a:srgbClr val="002060"/>
                </a:solidFill>
              </a:rPr>
              <a:t>ê</a:t>
            </a:r>
            <a:r>
              <a:rPr lang="az-Latn-AZ" sz="1800" i="1">
                <a:solidFill>
                  <a:srgbClr val="002060"/>
                </a:solidFill>
              </a:rPr>
              <a:t>lê </a:t>
            </a:r>
            <a:r>
              <a:rPr lang="az-Latn-AZ" sz="1800">
                <a:solidFill>
                  <a:prstClr val="black"/>
                </a:solidFill>
              </a:rPr>
              <a:t>"cell, cellphone"					</a:t>
            </a:r>
            <a:endParaRPr lang="az-Latn-AZ" sz="1800" b="1" i="1">
              <a:solidFill>
                <a:prstClr val="black"/>
              </a:solidFill>
            </a:endParaRPr>
          </a:p>
          <a:p>
            <a:pPr lvl="0">
              <a:spcAft>
                <a:spcPts val="900"/>
              </a:spcAft>
            </a:pPr>
            <a:r>
              <a:rPr lang="az-Latn-AZ" sz="1800">
                <a:solidFill>
                  <a:srgbClr val="002060"/>
                </a:solidFill>
              </a:rPr>
              <a:t>[(sɪ̀.kó.lò) s</a:t>
            </a:r>
            <a:r>
              <a:rPr lang="az-Latn-AZ" sz="1800" b="1">
                <a:solidFill>
                  <a:srgbClr val="002060"/>
                </a:solidFill>
              </a:rPr>
              <a:t>é:</a:t>
            </a:r>
            <a:r>
              <a:rPr lang="az-Latn-AZ" sz="1800">
                <a:solidFill>
                  <a:srgbClr val="002060"/>
                </a:solidFill>
              </a:rPr>
              <a:t>.lè]</a:t>
            </a:r>
            <a:r>
              <a:rPr lang="az-Latn-AZ" sz="1800">
                <a:solidFill>
                  <a:prstClr val="black"/>
                </a:solidFill>
              </a:rPr>
              <a:t>																</a:t>
            </a:r>
            <a:r>
              <a:rPr lang="az-Latn-AZ" sz="1800">
                <a:solidFill>
                  <a:srgbClr val="002060"/>
                </a:solidFill>
              </a:rPr>
              <a:t>[s</a:t>
            </a:r>
            <a:r>
              <a:rPr lang="az-Latn-AZ" sz="1800" b="1">
                <a:solidFill>
                  <a:srgbClr val="002060"/>
                </a:solidFill>
              </a:rPr>
              <a:t>ɛ́</a:t>
            </a:r>
            <a:r>
              <a:rPr lang="az-Latn-AZ" sz="1800">
                <a:solidFill>
                  <a:srgbClr val="002060"/>
                </a:solidFill>
              </a:rPr>
              <a:t>:.lɛ̀]</a:t>
            </a:r>
          </a:p>
          <a:p>
            <a:pPr lvl="0">
              <a:spcAft>
                <a:spcPts val="0"/>
              </a:spcAft>
            </a:pPr>
            <a:r>
              <a:rPr lang="az-Latn-AZ" sz="1800" i="1">
                <a:solidFill>
                  <a:srgbClr val="002060"/>
                </a:solidFill>
              </a:rPr>
              <a:t>ts</a:t>
            </a:r>
            <a:r>
              <a:rPr lang="az-Latn-AZ" sz="1800" b="1" i="1">
                <a:solidFill>
                  <a:srgbClr val="002060"/>
                </a:solidFill>
              </a:rPr>
              <a:t>e</a:t>
            </a:r>
            <a:r>
              <a:rPr lang="az-Latn-AZ" sz="1800" i="1">
                <a:solidFill>
                  <a:srgbClr val="002060"/>
                </a:solidFill>
              </a:rPr>
              <a:t>na </a:t>
            </a:r>
            <a:r>
              <a:rPr lang="az-Latn-AZ" sz="1800" i="1">
                <a:solidFill>
                  <a:prstClr val="black"/>
                </a:solidFill>
              </a:rPr>
              <a:t>  </a:t>
            </a:r>
            <a:r>
              <a:rPr lang="az-Latn-AZ" sz="1800">
                <a:solidFill>
                  <a:prstClr val="black"/>
                </a:solidFill>
              </a:rPr>
              <a:t>"these ones" (8)													</a:t>
            </a:r>
            <a:r>
              <a:rPr lang="az-Latn-AZ" sz="1800" i="1">
                <a:solidFill>
                  <a:srgbClr val="002060"/>
                </a:solidFill>
              </a:rPr>
              <a:t>ts</a:t>
            </a:r>
            <a:r>
              <a:rPr lang="az-Latn-AZ" sz="1800" b="1" i="1">
                <a:solidFill>
                  <a:srgbClr val="002060"/>
                </a:solidFill>
              </a:rPr>
              <a:t>ê</a:t>
            </a:r>
            <a:r>
              <a:rPr lang="az-Latn-AZ" sz="1800" i="1">
                <a:solidFill>
                  <a:srgbClr val="002060"/>
                </a:solidFill>
              </a:rPr>
              <a:t>na </a:t>
            </a:r>
            <a:r>
              <a:rPr lang="az-Latn-AZ" sz="1800">
                <a:solidFill>
                  <a:prstClr val="black"/>
                </a:solidFill>
              </a:rPr>
              <a:t>"enter!"					</a:t>
            </a:r>
            <a:endParaRPr lang="az-Latn-AZ" sz="1800" b="1" i="1">
              <a:solidFill>
                <a:prstClr val="black"/>
              </a:solidFill>
            </a:endParaRPr>
          </a:p>
          <a:p>
            <a:pPr lvl="0">
              <a:spcAft>
                <a:spcPts val="900"/>
              </a:spcAft>
            </a:pPr>
            <a:r>
              <a:rPr lang="az-Latn-AZ" sz="1800">
                <a:solidFill>
                  <a:srgbClr val="002060"/>
                </a:solidFill>
              </a:rPr>
              <a:t>[ts</a:t>
            </a:r>
            <a:r>
              <a:rPr lang="az-Latn-AZ" sz="1800" b="1">
                <a:solidFill>
                  <a:srgbClr val="002060"/>
                </a:solidFill>
              </a:rPr>
              <a:t>é:</a:t>
            </a:r>
            <a:r>
              <a:rPr lang="az-Latn-AZ" sz="1800">
                <a:solidFill>
                  <a:srgbClr val="002060"/>
                </a:solidFill>
              </a:rPr>
              <a:t>.nà]</a:t>
            </a:r>
            <a:r>
              <a:rPr lang="az-Latn-AZ" sz="1800">
                <a:solidFill>
                  <a:prstClr val="black"/>
                </a:solidFill>
              </a:rPr>
              <a:t>																					</a:t>
            </a:r>
            <a:r>
              <a:rPr lang="az-Latn-AZ" sz="1800">
                <a:solidFill>
                  <a:srgbClr val="002060"/>
                </a:solidFill>
              </a:rPr>
              <a:t>[ts</a:t>
            </a:r>
            <a:r>
              <a:rPr lang="az-Latn-AZ" sz="1800" b="1">
                <a:solidFill>
                  <a:srgbClr val="002060"/>
                </a:solidFill>
              </a:rPr>
              <a:t>ɛ́:</a:t>
            </a:r>
            <a:r>
              <a:rPr lang="az-Latn-AZ" sz="1800">
                <a:solidFill>
                  <a:srgbClr val="002060"/>
                </a:solidFill>
              </a:rPr>
              <a:t>.nà]</a:t>
            </a:r>
          </a:p>
          <a:p>
            <a:pPr lvl="0">
              <a:spcAft>
                <a:spcPts val="0"/>
              </a:spcAft>
            </a:pPr>
            <a:r>
              <a:rPr lang="az-Latn-AZ" sz="1800" i="1">
                <a:solidFill>
                  <a:srgbClr val="002060"/>
                </a:solidFill>
              </a:rPr>
              <a:t>ts</a:t>
            </a:r>
            <a:r>
              <a:rPr lang="az-Latn-AZ" sz="1800" b="1" i="1">
                <a:solidFill>
                  <a:srgbClr val="002060"/>
                </a:solidFill>
              </a:rPr>
              <a:t>e</a:t>
            </a:r>
            <a:r>
              <a:rPr lang="az-Latn-AZ" sz="1800" i="1">
                <a:solidFill>
                  <a:srgbClr val="002060"/>
                </a:solidFill>
              </a:rPr>
              <a:t> </a:t>
            </a:r>
            <a:r>
              <a:rPr lang="az-Latn-AZ" sz="1800" i="1">
                <a:solidFill>
                  <a:prstClr val="black"/>
                </a:solidFill>
              </a:rPr>
              <a:t>  </a:t>
            </a:r>
            <a:r>
              <a:rPr lang="az-Latn-AZ" sz="1800">
                <a:solidFill>
                  <a:prstClr val="black"/>
                </a:solidFill>
              </a:rPr>
              <a:t>(basic demonstrative 8)										</a:t>
            </a:r>
            <a:r>
              <a:rPr lang="az-Latn-AZ" sz="1800" i="1">
                <a:solidFill>
                  <a:srgbClr val="002060"/>
                </a:solidFill>
              </a:rPr>
              <a:t>ts</a:t>
            </a:r>
            <a:r>
              <a:rPr lang="az-Latn-AZ" sz="1800" b="1" i="1">
                <a:solidFill>
                  <a:srgbClr val="002060"/>
                </a:solidFill>
              </a:rPr>
              <a:t>ê</a:t>
            </a:r>
            <a:r>
              <a:rPr lang="az-Latn-AZ" sz="1800" i="1">
                <a:solidFill>
                  <a:srgbClr val="002060"/>
                </a:solidFill>
              </a:rPr>
              <a:t> </a:t>
            </a:r>
            <a:r>
              <a:rPr lang="az-Latn-AZ" sz="1800">
                <a:solidFill>
                  <a:prstClr val="black"/>
                </a:solidFill>
              </a:rPr>
              <a:t>"sting!" (insect)					</a:t>
            </a:r>
            <a:endParaRPr lang="az-Latn-AZ" sz="1800" b="1" i="1">
              <a:solidFill>
                <a:prstClr val="black"/>
              </a:solidFill>
            </a:endParaRPr>
          </a:p>
          <a:p>
            <a:pPr lvl="0">
              <a:spcAft>
                <a:spcPts val="900"/>
              </a:spcAft>
            </a:pPr>
            <a:r>
              <a:rPr lang="az-Latn-AZ" sz="1800">
                <a:solidFill>
                  <a:srgbClr val="002060"/>
                </a:solidFill>
              </a:rPr>
              <a:t>[ts</a:t>
            </a:r>
            <a:r>
              <a:rPr lang="az-Latn-AZ" sz="1800" b="1">
                <a:solidFill>
                  <a:srgbClr val="002060"/>
                </a:solidFill>
              </a:rPr>
              <a:t>é</a:t>
            </a:r>
            <a:r>
              <a:rPr lang="az-Latn-AZ" sz="1800">
                <a:solidFill>
                  <a:srgbClr val="002060"/>
                </a:solidFill>
              </a:rPr>
              <a:t>]	</a:t>
            </a:r>
            <a:r>
              <a:rPr lang="az-Latn-AZ" sz="1800">
                <a:solidFill>
                  <a:prstClr val="black"/>
                </a:solidFill>
              </a:rPr>
              <a:t>																						</a:t>
            </a:r>
            <a:r>
              <a:rPr lang="az-Latn-AZ" sz="1800">
                <a:solidFill>
                  <a:srgbClr val="002060"/>
                </a:solidFill>
              </a:rPr>
              <a:t>[ts</a:t>
            </a:r>
            <a:r>
              <a:rPr lang="az-Latn-AZ" sz="1800" b="1">
                <a:solidFill>
                  <a:srgbClr val="002060"/>
                </a:solidFill>
              </a:rPr>
              <a:t>ɛ́</a:t>
            </a:r>
            <a:r>
              <a:rPr lang="az-Latn-AZ" sz="1800">
                <a:solidFill>
                  <a:srgbClr val="002060"/>
                </a:solidFill>
              </a:rPr>
              <a:t>]</a:t>
            </a:r>
          </a:p>
          <a:p>
            <a:pPr lvl="0">
              <a:spcAft>
                <a:spcPts val="0"/>
              </a:spcAft>
            </a:pPr>
            <a:r>
              <a:rPr lang="az-Latn-AZ" sz="1800" i="1">
                <a:solidFill>
                  <a:srgbClr val="002060"/>
                </a:solidFill>
              </a:rPr>
              <a:t>kw</a:t>
            </a:r>
            <a:r>
              <a:rPr lang="az-Latn-AZ" sz="1800" b="1" i="1">
                <a:solidFill>
                  <a:srgbClr val="002060"/>
                </a:solidFill>
              </a:rPr>
              <a:t>e</a:t>
            </a:r>
            <a:r>
              <a:rPr lang="az-Latn-AZ" sz="1800" i="1">
                <a:solidFill>
                  <a:srgbClr val="002060"/>
                </a:solidFill>
              </a:rPr>
              <a:t>na</a:t>
            </a:r>
            <a:r>
              <a:rPr lang="az-Latn-AZ" sz="1800" i="1">
                <a:solidFill>
                  <a:prstClr val="black"/>
                </a:solidFill>
              </a:rPr>
              <a:t>   </a:t>
            </a:r>
            <a:r>
              <a:rPr lang="az-Latn-AZ" sz="1800">
                <a:solidFill>
                  <a:prstClr val="black"/>
                </a:solidFill>
              </a:rPr>
              <a:t>"crocodile"															</a:t>
            </a:r>
            <a:r>
              <a:rPr lang="az-Latn-AZ" sz="1800" i="1">
                <a:solidFill>
                  <a:srgbClr val="002060"/>
                </a:solidFill>
              </a:rPr>
              <a:t>w</a:t>
            </a:r>
            <a:r>
              <a:rPr lang="az-Latn-AZ" sz="1800" b="1" i="1">
                <a:solidFill>
                  <a:srgbClr val="002060"/>
                </a:solidFill>
              </a:rPr>
              <a:t>ê</a:t>
            </a:r>
            <a:r>
              <a:rPr lang="az-Latn-AZ" sz="1800" i="1">
                <a:solidFill>
                  <a:srgbClr val="002060"/>
                </a:solidFill>
              </a:rPr>
              <a:t>na </a:t>
            </a:r>
            <a:r>
              <a:rPr lang="az-Latn-AZ" sz="1800">
                <a:solidFill>
                  <a:prstClr val="black"/>
                </a:solidFill>
              </a:rPr>
              <a:t>"you"					</a:t>
            </a:r>
            <a:endParaRPr lang="az-Latn-AZ" sz="1800" b="1" i="1">
              <a:solidFill>
                <a:prstClr val="black"/>
              </a:solidFill>
            </a:endParaRPr>
          </a:p>
          <a:p>
            <a:pPr lvl="0">
              <a:spcAft>
                <a:spcPts val="900"/>
              </a:spcAft>
            </a:pPr>
            <a:r>
              <a:rPr lang="az-Latn-AZ" sz="1800">
                <a:solidFill>
                  <a:srgbClr val="002060"/>
                </a:solidFill>
              </a:rPr>
              <a:t>[kw</a:t>
            </a:r>
            <a:r>
              <a:rPr lang="az-Latn-AZ" sz="1800" b="1">
                <a:solidFill>
                  <a:srgbClr val="002060"/>
                </a:solidFill>
              </a:rPr>
              <a:t>è:</a:t>
            </a:r>
            <a:r>
              <a:rPr lang="az-Latn-AZ" sz="1800">
                <a:solidFill>
                  <a:srgbClr val="002060"/>
                </a:solidFill>
              </a:rPr>
              <a:t>.nà]</a:t>
            </a:r>
            <a:r>
              <a:rPr lang="az-Latn-AZ" sz="1800">
                <a:solidFill>
                  <a:prstClr val="black"/>
                </a:solidFill>
              </a:rPr>
              <a:t>																				</a:t>
            </a:r>
            <a:r>
              <a:rPr lang="az-Latn-AZ" sz="1800">
                <a:solidFill>
                  <a:srgbClr val="002060"/>
                </a:solidFill>
              </a:rPr>
              <a:t>[wɛ̀:.ná]</a:t>
            </a:r>
          </a:p>
          <a:p>
            <a:pPr lvl="0">
              <a:spcAft>
                <a:spcPts val="0"/>
              </a:spcAft>
            </a:pPr>
            <a:r>
              <a:rPr lang="az-Latn-AZ" sz="1800" b="1" i="1">
                <a:solidFill>
                  <a:srgbClr val="002060"/>
                </a:solidFill>
              </a:rPr>
              <a:t>e</a:t>
            </a:r>
            <a:r>
              <a:rPr lang="az-Latn-AZ" sz="1800" i="1">
                <a:solidFill>
                  <a:srgbClr val="002060"/>
                </a:solidFill>
              </a:rPr>
              <a:t>na</a:t>
            </a:r>
            <a:r>
              <a:rPr lang="az-Latn-AZ" sz="1800" i="1">
                <a:solidFill>
                  <a:prstClr val="black"/>
                </a:solidFill>
              </a:rPr>
              <a:t>   </a:t>
            </a:r>
            <a:r>
              <a:rPr lang="az-Latn-AZ" sz="1800">
                <a:solidFill>
                  <a:prstClr val="black"/>
                </a:solidFill>
              </a:rPr>
              <a:t>"this one"	(9)															</a:t>
            </a:r>
            <a:r>
              <a:rPr lang="az-Latn-AZ" sz="1800" b="1" i="1">
                <a:solidFill>
                  <a:srgbClr val="002060"/>
                </a:solidFill>
              </a:rPr>
              <a:t>ê</a:t>
            </a:r>
            <a:r>
              <a:rPr lang="az-Latn-AZ" sz="1800" i="1">
                <a:solidFill>
                  <a:srgbClr val="002060"/>
                </a:solidFill>
              </a:rPr>
              <a:t>ma </a:t>
            </a:r>
            <a:r>
              <a:rPr lang="az-Latn-AZ" sz="1800">
                <a:solidFill>
                  <a:prstClr val="black"/>
                </a:solidFill>
              </a:rPr>
              <a:t>"stop!"					</a:t>
            </a:r>
            <a:endParaRPr lang="az-Latn-AZ" sz="1800" b="1" i="1">
              <a:solidFill>
                <a:prstClr val="black"/>
              </a:solidFill>
            </a:endParaRPr>
          </a:p>
          <a:p>
            <a:pPr lvl="0">
              <a:spcAft>
                <a:spcPts val="900"/>
              </a:spcAft>
            </a:pPr>
            <a:r>
              <a:rPr lang="az-Latn-AZ" sz="1800">
                <a:solidFill>
                  <a:srgbClr val="002060"/>
                </a:solidFill>
              </a:rPr>
              <a:t>[ʔ</a:t>
            </a:r>
            <a:r>
              <a:rPr lang="az-Latn-AZ" sz="1800" b="1">
                <a:solidFill>
                  <a:srgbClr val="002060"/>
                </a:solidFill>
              </a:rPr>
              <a:t>é:</a:t>
            </a:r>
            <a:r>
              <a:rPr lang="az-Latn-AZ" sz="1800">
                <a:solidFill>
                  <a:srgbClr val="002060"/>
                </a:solidFill>
              </a:rPr>
              <a:t>.nà]</a:t>
            </a:r>
            <a:r>
              <a:rPr lang="az-Latn-AZ" sz="1800">
                <a:solidFill>
                  <a:prstClr val="black"/>
                </a:solidFill>
              </a:rPr>
              <a:t>																					</a:t>
            </a:r>
            <a:r>
              <a:rPr lang="az-Latn-AZ" sz="1800">
                <a:solidFill>
                  <a:srgbClr val="002060"/>
                </a:solidFill>
              </a:rPr>
              <a:t>[ʔ</a:t>
            </a:r>
            <a:r>
              <a:rPr lang="az-Latn-AZ" sz="1800" b="1">
                <a:solidFill>
                  <a:srgbClr val="002060"/>
                </a:solidFill>
              </a:rPr>
              <a:t>ɛ́:</a:t>
            </a:r>
            <a:r>
              <a:rPr lang="az-Latn-AZ" sz="1800">
                <a:solidFill>
                  <a:srgbClr val="002060"/>
                </a:solidFill>
              </a:rPr>
              <a:t>.mà]</a:t>
            </a:r>
          </a:p>
          <a:p>
            <a:endParaRPr lang="az-Latn-AZ"/>
          </a:p>
          <a:p>
            <a:r>
              <a:rPr lang="az-Latn-AZ"/>
              <a:t>(cf. abstract syllables read by BJM</a:t>
            </a:r>
            <a:r>
              <a:rPr lang="az-Latn-AZ">
                <a:sym typeface="Wingdings" panose="05000000000000000000" pitchFamily="2" charset="2"/>
              </a:rPr>
              <a:t>:)</a:t>
            </a:r>
            <a:endParaRPr lang="az-Latn-AZ"/>
          </a:p>
          <a:p>
            <a:r>
              <a:rPr lang="az-Latn-AZ">
                <a:solidFill>
                  <a:srgbClr val="002060"/>
                </a:solidFill>
              </a:rPr>
              <a:t>[be:]-	[bɛ:]</a:t>
            </a:r>
          </a:p>
          <a:p>
            <a:r>
              <a:rPr lang="az-Latn-AZ">
                <a:solidFill>
                  <a:srgbClr val="002060"/>
                </a:solidFill>
              </a:rPr>
              <a:t>[le:]	- 	[lɛ:]</a:t>
            </a:r>
          </a:p>
          <a:p>
            <a:r>
              <a:rPr lang="az-Latn-AZ">
                <a:solidFill>
                  <a:srgbClr val="002060"/>
                </a:solidFill>
              </a:rPr>
              <a:t>[se:]	-	[sɛ:]</a:t>
            </a:r>
          </a:p>
          <a:p>
            <a:r>
              <a:rPr lang="az-Latn-AZ"/>
              <a:t>		</a:t>
            </a:r>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a:t>Word pairs articulated by</a:t>
            </a:r>
            <a:r>
              <a:rPr lang="az-Latn-AZ"/>
              <a:t> speakers</a:t>
            </a:r>
            <a:r>
              <a:rPr lang="de-DE"/>
              <a:t> </a:t>
            </a:r>
            <a:r>
              <a:rPr lang="az-Latn-AZ"/>
              <a:t>LLN, PMM, OD</a:t>
            </a:r>
            <a:r>
              <a:rPr lang="de-DE"/>
              <a:t>, DM, BJM.</a:t>
            </a:r>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48</a:t>
            </a:fld>
            <a:endParaRPr lang="en-US" altLang="de-DE"/>
          </a:p>
        </p:txBody>
      </p:sp>
      <p:pic>
        <p:nvPicPr>
          <p:cNvPr id="6" name="47aa sekolo sele">
            <a:hlinkClick r:id="" action="ppaction://media"/>
            <a:extLst>
              <a:ext uri="{FF2B5EF4-FFF2-40B4-BE49-F238E27FC236}">
                <a16:creationId xmlns:a16="http://schemas.microsoft.com/office/drawing/2014/main" id="{4EA0F095-468C-46D9-A12D-6AAFB2D453A6}"/>
              </a:ext>
            </a:extLst>
          </p:cNvPr>
          <p:cNvPicPr>
            <a:picLocks noChangeAspect="1"/>
          </p:cNvPicPr>
          <p:nvPr>
            <a:audioFile r:link="rId2"/>
            <p:extLst>
              <p:ext uri="{DAA4B4D4-6D71-4841-9C94-3DE7FCFB9230}">
                <p14:media xmlns:p14="http://schemas.microsoft.com/office/powerpoint/2010/main" r:embed="rId1"/>
              </p:ext>
            </p:extLst>
          </p:nvPr>
        </p:nvPicPr>
        <p:blipFill>
          <a:blip r:embed="rId44"/>
          <a:stretch>
            <a:fillRect/>
          </a:stretch>
        </p:blipFill>
        <p:spPr>
          <a:xfrm>
            <a:off x="3491920" y="1304804"/>
            <a:ext cx="360000" cy="360000"/>
          </a:xfrm>
          <a:prstGeom prst="rect">
            <a:avLst/>
          </a:prstGeom>
        </p:spPr>
      </p:pic>
      <p:pic>
        <p:nvPicPr>
          <p:cNvPr id="7" name="47ab vowel">
            <a:hlinkClick r:id="" action="ppaction://media"/>
            <a:extLst>
              <a:ext uri="{FF2B5EF4-FFF2-40B4-BE49-F238E27FC236}">
                <a16:creationId xmlns:a16="http://schemas.microsoft.com/office/drawing/2014/main" id="{CCE4DE2A-6034-4D53-9EE8-1748991A4486}"/>
              </a:ext>
            </a:extLst>
          </p:cNvPr>
          <p:cNvPicPr>
            <a:picLocks noChangeAspect="1"/>
          </p:cNvPicPr>
          <p:nvPr>
            <a:audioFile r:link="rId4"/>
            <p:extLst>
              <p:ext uri="{DAA4B4D4-6D71-4841-9C94-3DE7FCFB9230}">
                <p14:media xmlns:p14="http://schemas.microsoft.com/office/powerpoint/2010/main" r:embed="rId3"/>
              </p:ext>
            </p:extLst>
          </p:nvPr>
        </p:nvPicPr>
        <p:blipFill>
          <a:blip r:embed="rId44"/>
          <a:stretch>
            <a:fillRect/>
          </a:stretch>
        </p:blipFill>
        <p:spPr>
          <a:xfrm>
            <a:off x="3944371" y="1304804"/>
            <a:ext cx="360000" cy="360000"/>
          </a:xfrm>
          <a:prstGeom prst="rect">
            <a:avLst/>
          </a:prstGeom>
        </p:spPr>
      </p:pic>
      <p:pic>
        <p:nvPicPr>
          <p:cNvPr id="8" name="47ba sele (cell)">
            <a:hlinkClick r:id="" action="ppaction://media"/>
            <a:extLst>
              <a:ext uri="{FF2B5EF4-FFF2-40B4-BE49-F238E27FC236}">
                <a16:creationId xmlns:a16="http://schemas.microsoft.com/office/drawing/2014/main" id="{BC6281B7-95D5-469A-8003-A950BF78D447}"/>
              </a:ext>
            </a:extLst>
          </p:cNvPr>
          <p:cNvPicPr>
            <a:picLocks noChangeAspect="1"/>
          </p:cNvPicPr>
          <p:nvPr>
            <a:audioFile r:link="rId6"/>
            <p:extLst>
              <p:ext uri="{DAA4B4D4-6D71-4841-9C94-3DE7FCFB9230}">
                <p14:media xmlns:p14="http://schemas.microsoft.com/office/powerpoint/2010/main" r:embed="rId5"/>
              </p:ext>
            </p:extLst>
          </p:nvPr>
        </p:nvPicPr>
        <p:blipFill>
          <a:blip r:embed="rId44"/>
          <a:stretch>
            <a:fillRect/>
          </a:stretch>
        </p:blipFill>
        <p:spPr>
          <a:xfrm>
            <a:off x="6840292" y="1304804"/>
            <a:ext cx="360000" cy="360000"/>
          </a:xfrm>
          <a:prstGeom prst="rect">
            <a:avLst/>
          </a:prstGeom>
        </p:spPr>
      </p:pic>
      <p:pic>
        <p:nvPicPr>
          <p:cNvPr id="9" name="47bb vowel">
            <a:hlinkClick r:id="" action="ppaction://media"/>
            <a:extLst>
              <a:ext uri="{FF2B5EF4-FFF2-40B4-BE49-F238E27FC236}">
                <a16:creationId xmlns:a16="http://schemas.microsoft.com/office/drawing/2014/main" id="{BDB974DE-4793-431D-A49C-261889A88373}"/>
              </a:ext>
            </a:extLst>
          </p:cNvPr>
          <p:cNvPicPr>
            <a:picLocks noChangeAspect="1"/>
          </p:cNvPicPr>
          <p:nvPr>
            <a:audioFile r:link="rId8"/>
            <p:extLst>
              <p:ext uri="{DAA4B4D4-6D71-4841-9C94-3DE7FCFB9230}">
                <p14:media xmlns:p14="http://schemas.microsoft.com/office/powerpoint/2010/main" r:embed="rId7"/>
              </p:ext>
            </p:extLst>
          </p:nvPr>
        </p:nvPicPr>
        <p:blipFill>
          <a:blip r:embed="rId44"/>
          <a:stretch>
            <a:fillRect/>
          </a:stretch>
        </p:blipFill>
        <p:spPr>
          <a:xfrm>
            <a:off x="7380312" y="1304804"/>
            <a:ext cx="360000" cy="360000"/>
          </a:xfrm>
          <a:prstGeom prst="rect">
            <a:avLst/>
          </a:prstGeom>
        </p:spPr>
      </p:pic>
      <p:pic>
        <p:nvPicPr>
          <p:cNvPr id="10" name="47ca tsena these">
            <a:hlinkClick r:id="" action="ppaction://media"/>
            <a:extLst>
              <a:ext uri="{FF2B5EF4-FFF2-40B4-BE49-F238E27FC236}">
                <a16:creationId xmlns:a16="http://schemas.microsoft.com/office/drawing/2014/main" id="{C79A04C6-58FB-4332-B334-4395FDAE02D2}"/>
              </a:ext>
            </a:extLst>
          </p:cNvPr>
          <p:cNvPicPr>
            <a:picLocks noChangeAspect="1"/>
          </p:cNvPicPr>
          <p:nvPr>
            <a:audioFile r:link="rId10"/>
            <p:extLst>
              <p:ext uri="{DAA4B4D4-6D71-4841-9C94-3DE7FCFB9230}">
                <p14:media xmlns:p14="http://schemas.microsoft.com/office/powerpoint/2010/main" r:embed="rId9"/>
              </p:ext>
            </p:extLst>
          </p:nvPr>
        </p:nvPicPr>
        <p:blipFill>
          <a:blip r:embed="rId44"/>
          <a:stretch>
            <a:fillRect/>
          </a:stretch>
        </p:blipFill>
        <p:spPr>
          <a:xfrm>
            <a:off x="3491920" y="1988880"/>
            <a:ext cx="360000" cy="360000"/>
          </a:xfrm>
          <a:prstGeom prst="rect">
            <a:avLst/>
          </a:prstGeom>
        </p:spPr>
      </p:pic>
      <p:pic>
        <p:nvPicPr>
          <p:cNvPr id="11" name="47cb vowel">
            <a:hlinkClick r:id="" action="ppaction://media"/>
            <a:extLst>
              <a:ext uri="{FF2B5EF4-FFF2-40B4-BE49-F238E27FC236}">
                <a16:creationId xmlns:a16="http://schemas.microsoft.com/office/drawing/2014/main" id="{667F6E51-8054-4574-B120-BA9EAD81D4E8}"/>
              </a:ext>
            </a:extLst>
          </p:cNvPr>
          <p:cNvPicPr>
            <a:picLocks noChangeAspect="1"/>
          </p:cNvPicPr>
          <p:nvPr>
            <a:audioFile r:link="rId12"/>
            <p:extLst>
              <p:ext uri="{DAA4B4D4-6D71-4841-9C94-3DE7FCFB9230}">
                <p14:media xmlns:p14="http://schemas.microsoft.com/office/powerpoint/2010/main" r:embed="rId11"/>
              </p:ext>
            </p:extLst>
          </p:nvPr>
        </p:nvPicPr>
        <p:blipFill>
          <a:blip r:embed="rId44"/>
          <a:stretch>
            <a:fillRect/>
          </a:stretch>
        </p:blipFill>
        <p:spPr>
          <a:xfrm>
            <a:off x="3944371" y="1988880"/>
            <a:ext cx="360000" cy="360000"/>
          </a:xfrm>
          <a:prstGeom prst="rect">
            <a:avLst/>
          </a:prstGeom>
        </p:spPr>
      </p:pic>
      <p:pic>
        <p:nvPicPr>
          <p:cNvPr id="12" name="47da tsena (enter)">
            <a:hlinkClick r:id="" action="ppaction://media"/>
            <a:extLst>
              <a:ext uri="{FF2B5EF4-FFF2-40B4-BE49-F238E27FC236}">
                <a16:creationId xmlns:a16="http://schemas.microsoft.com/office/drawing/2014/main" id="{A89761DC-7509-4744-9808-720A7E06C368}"/>
              </a:ext>
            </a:extLst>
          </p:cNvPr>
          <p:cNvPicPr>
            <a:picLocks noChangeAspect="1"/>
          </p:cNvPicPr>
          <p:nvPr>
            <a:audioFile r:link="rId14"/>
            <p:extLst>
              <p:ext uri="{DAA4B4D4-6D71-4841-9C94-3DE7FCFB9230}">
                <p14:media xmlns:p14="http://schemas.microsoft.com/office/powerpoint/2010/main" r:embed="rId13"/>
              </p:ext>
            </p:extLst>
          </p:nvPr>
        </p:nvPicPr>
        <p:blipFill>
          <a:blip r:embed="rId44"/>
          <a:stretch>
            <a:fillRect/>
          </a:stretch>
        </p:blipFill>
        <p:spPr>
          <a:xfrm>
            <a:off x="6840292" y="1988880"/>
            <a:ext cx="360000" cy="360000"/>
          </a:xfrm>
          <a:prstGeom prst="rect">
            <a:avLst/>
          </a:prstGeom>
        </p:spPr>
      </p:pic>
      <p:pic>
        <p:nvPicPr>
          <p:cNvPr id="13" name="47db vowel">
            <a:hlinkClick r:id="" action="ppaction://media"/>
            <a:extLst>
              <a:ext uri="{FF2B5EF4-FFF2-40B4-BE49-F238E27FC236}">
                <a16:creationId xmlns:a16="http://schemas.microsoft.com/office/drawing/2014/main" id="{8DE7F9BE-91EF-41BB-BBB2-2CD121FEE4A3}"/>
              </a:ext>
            </a:extLst>
          </p:cNvPr>
          <p:cNvPicPr>
            <a:picLocks noChangeAspect="1"/>
          </p:cNvPicPr>
          <p:nvPr>
            <a:audioFile r:link="rId16"/>
            <p:extLst>
              <p:ext uri="{DAA4B4D4-6D71-4841-9C94-3DE7FCFB9230}">
                <p14:media xmlns:p14="http://schemas.microsoft.com/office/powerpoint/2010/main" r:embed="rId15"/>
              </p:ext>
            </p:extLst>
          </p:nvPr>
        </p:nvPicPr>
        <p:blipFill>
          <a:blip r:embed="rId44"/>
          <a:stretch>
            <a:fillRect/>
          </a:stretch>
        </p:blipFill>
        <p:spPr>
          <a:xfrm>
            <a:off x="7380312" y="1988880"/>
            <a:ext cx="360000" cy="360000"/>
          </a:xfrm>
          <a:prstGeom prst="rect">
            <a:avLst/>
          </a:prstGeom>
        </p:spPr>
      </p:pic>
      <p:pic>
        <p:nvPicPr>
          <p:cNvPr id="14" name="47ea tse (these)">
            <a:hlinkClick r:id="" action="ppaction://media"/>
            <a:extLst>
              <a:ext uri="{FF2B5EF4-FFF2-40B4-BE49-F238E27FC236}">
                <a16:creationId xmlns:a16="http://schemas.microsoft.com/office/drawing/2014/main" id="{36FD064A-7F4C-44D2-8A03-2ED0E481E01F}"/>
              </a:ext>
            </a:extLst>
          </p:cNvPr>
          <p:cNvPicPr>
            <a:picLocks noChangeAspect="1"/>
          </p:cNvPicPr>
          <p:nvPr>
            <a:audioFile r:link="rId18"/>
            <p:extLst>
              <p:ext uri="{DAA4B4D4-6D71-4841-9C94-3DE7FCFB9230}">
                <p14:media xmlns:p14="http://schemas.microsoft.com/office/powerpoint/2010/main" r:embed="rId17"/>
              </p:ext>
            </p:extLst>
          </p:nvPr>
        </p:nvPicPr>
        <p:blipFill>
          <a:blip r:embed="rId44"/>
          <a:stretch>
            <a:fillRect/>
          </a:stretch>
        </p:blipFill>
        <p:spPr>
          <a:xfrm>
            <a:off x="3491920" y="2672956"/>
            <a:ext cx="360000" cy="360000"/>
          </a:xfrm>
          <a:prstGeom prst="rect">
            <a:avLst/>
          </a:prstGeom>
        </p:spPr>
      </p:pic>
      <p:pic>
        <p:nvPicPr>
          <p:cNvPr id="15" name="47eb vowel">
            <a:hlinkClick r:id="" action="ppaction://media"/>
            <a:extLst>
              <a:ext uri="{FF2B5EF4-FFF2-40B4-BE49-F238E27FC236}">
                <a16:creationId xmlns:a16="http://schemas.microsoft.com/office/drawing/2014/main" id="{365171A1-4648-4F99-8D39-BCBEE9CE88F3}"/>
              </a:ext>
            </a:extLst>
          </p:cNvPr>
          <p:cNvPicPr>
            <a:picLocks noChangeAspect="1"/>
          </p:cNvPicPr>
          <p:nvPr>
            <a:audioFile r:link="rId20"/>
            <p:extLst>
              <p:ext uri="{DAA4B4D4-6D71-4841-9C94-3DE7FCFB9230}">
                <p14:media xmlns:p14="http://schemas.microsoft.com/office/powerpoint/2010/main" r:embed="rId19"/>
              </p:ext>
            </p:extLst>
          </p:nvPr>
        </p:nvPicPr>
        <p:blipFill>
          <a:blip r:embed="rId44"/>
          <a:stretch>
            <a:fillRect/>
          </a:stretch>
        </p:blipFill>
        <p:spPr>
          <a:xfrm>
            <a:off x="3944371" y="2672956"/>
            <a:ext cx="360000" cy="360000"/>
          </a:xfrm>
          <a:prstGeom prst="rect">
            <a:avLst/>
          </a:prstGeom>
        </p:spPr>
      </p:pic>
      <p:pic>
        <p:nvPicPr>
          <p:cNvPr id="16" name="47fa tse (sting)">
            <a:hlinkClick r:id="" action="ppaction://media"/>
            <a:extLst>
              <a:ext uri="{FF2B5EF4-FFF2-40B4-BE49-F238E27FC236}">
                <a16:creationId xmlns:a16="http://schemas.microsoft.com/office/drawing/2014/main" id="{8AA3BA8D-962B-444B-BA36-5E6855633CB8}"/>
              </a:ext>
            </a:extLst>
          </p:cNvPr>
          <p:cNvPicPr>
            <a:picLocks noChangeAspect="1"/>
          </p:cNvPicPr>
          <p:nvPr>
            <a:audioFile r:link="rId22"/>
            <p:extLst>
              <p:ext uri="{DAA4B4D4-6D71-4841-9C94-3DE7FCFB9230}">
                <p14:media xmlns:p14="http://schemas.microsoft.com/office/powerpoint/2010/main" r:embed="rId21"/>
              </p:ext>
            </p:extLst>
          </p:nvPr>
        </p:nvPicPr>
        <p:blipFill>
          <a:blip r:embed="rId44"/>
          <a:stretch>
            <a:fillRect/>
          </a:stretch>
        </p:blipFill>
        <p:spPr>
          <a:xfrm>
            <a:off x="6840292" y="2672956"/>
            <a:ext cx="360000" cy="360000"/>
          </a:xfrm>
          <a:prstGeom prst="rect">
            <a:avLst/>
          </a:prstGeom>
        </p:spPr>
      </p:pic>
      <p:pic>
        <p:nvPicPr>
          <p:cNvPr id="17" name="47fb vowel">
            <a:hlinkClick r:id="" action="ppaction://media"/>
            <a:extLst>
              <a:ext uri="{FF2B5EF4-FFF2-40B4-BE49-F238E27FC236}">
                <a16:creationId xmlns:a16="http://schemas.microsoft.com/office/drawing/2014/main" id="{57C7BF9E-8FA8-48DA-9212-561768381993}"/>
              </a:ext>
            </a:extLst>
          </p:cNvPr>
          <p:cNvPicPr>
            <a:picLocks noChangeAspect="1"/>
          </p:cNvPicPr>
          <p:nvPr>
            <a:audioFile r:link="rId24"/>
            <p:extLst>
              <p:ext uri="{DAA4B4D4-6D71-4841-9C94-3DE7FCFB9230}">
                <p14:media xmlns:p14="http://schemas.microsoft.com/office/powerpoint/2010/main" r:embed="rId23"/>
              </p:ext>
            </p:extLst>
          </p:nvPr>
        </p:nvPicPr>
        <p:blipFill>
          <a:blip r:embed="rId44"/>
          <a:stretch>
            <a:fillRect/>
          </a:stretch>
        </p:blipFill>
        <p:spPr>
          <a:xfrm>
            <a:off x="7380312" y="2672956"/>
            <a:ext cx="360000" cy="360000"/>
          </a:xfrm>
          <a:prstGeom prst="rect">
            <a:avLst/>
          </a:prstGeom>
        </p:spPr>
      </p:pic>
      <p:pic>
        <p:nvPicPr>
          <p:cNvPr id="18" name="47ga kwena (crocodile)">
            <a:hlinkClick r:id="" action="ppaction://media"/>
            <a:extLst>
              <a:ext uri="{FF2B5EF4-FFF2-40B4-BE49-F238E27FC236}">
                <a16:creationId xmlns:a16="http://schemas.microsoft.com/office/drawing/2014/main" id="{D4FF4218-CF60-4D0A-A47C-211BA835E6CD}"/>
              </a:ext>
            </a:extLst>
          </p:cNvPr>
          <p:cNvPicPr>
            <a:picLocks noChangeAspect="1"/>
          </p:cNvPicPr>
          <p:nvPr>
            <a:audioFile r:link="rId26"/>
            <p:extLst>
              <p:ext uri="{DAA4B4D4-6D71-4841-9C94-3DE7FCFB9230}">
                <p14:media xmlns:p14="http://schemas.microsoft.com/office/powerpoint/2010/main" r:embed="rId25"/>
              </p:ext>
            </p:extLst>
          </p:nvPr>
        </p:nvPicPr>
        <p:blipFill>
          <a:blip r:embed="rId44"/>
          <a:stretch>
            <a:fillRect/>
          </a:stretch>
        </p:blipFill>
        <p:spPr>
          <a:xfrm>
            <a:off x="3491920" y="3357032"/>
            <a:ext cx="360000" cy="360000"/>
          </a:xfrm>
          <a:prstGeom prst="rect">
            <a:avLst/>
          </a:prstGeom>
        </p:spPr>
      </p:pic>
      <p:pic>
        <p:nvPicPr>
          <p:cNvPr id="19" name="47gb vowel">
            <a:hlinkClick r:id="" action="ppaction://media"/>
            <a:extLst>
              <a:ext uri="{FF2B5EF4-FFF2-40B4-BE49-F238E27FC236}">
                <a16:creationId xmlns:a16="http://schemas.microsoft.com/office/drawing/2014/main" id="{FB070FD8-81DC-461B-B228-6AAD409F3ADE}"/>
              </a:ext>
            </a:extLst>
          </p:cNvPr>
          <p:cNvPicPr>
            <a:picLocks noChangeAspect="1"/>
          </p:cNvPicPr>
          <p:nvPr>
            <a:audioFile r:link="rId28"/>
            <p:extLst>
              <p:ext uri="{DAA4B4D4-6D71-4841-9C94-3DE7FCFB9230}">
                <p14:media xmlns:p14="http://schemas.microsoft.com/office/powerpoint/2010/main" r:embed="rId27"/>
              </p:ext>
            </p:extLst>
          </p:nvPr>
        </p:nvPicPr>
        <p:blipFill>
          <a:blip r:embed="rId44"/>
          <a:stretch>
            <a:fillRect/>
          </a:stretch>
        </p:blipFill>
        <p:spPr>
          <a:xfrm>
            <a:off x="3944371" y="3357032"/>
            <a:ext cx="360000" cy="360000"/>
          </a:xfrm>
          <a:prstGeom prst="rect">
            <a:avLst/>
          </a:prstGeom>
        </p:spPr>
      </p:pic>
      <p:pic>
        <p:nvPicPr>
          <p:cNvPr id="20" name="47ha wêna">
            <a:hlinkClick r:id="" action="ppaction://media"/>
            <a:extLst>
              <a:ext uri="{FF2B5EF4-FFF2-40B4-BE49-F238E27FC236}">
                <a16:creationId xmlns:a16="http://schemas.microsoft.com/office/drawing/2014/main" id="{549E51D3-A63C-4258-B794-9B496EC894FF}"/>
              </a:ext>
            </a:extLst>
          </p:cNvPr>
          <p:cNvPicPr>
            <a:picLocks noChangeAspect="1"/>
          </p:cNvPicPr>
          <p:nvPr>
            <a:audioFile r:link="rId30"/>
            <p:extLst>
              <p:ext uri="{DAA4B4D4-6D71-4841-9C94-3DE7FCFB9230}">
                <p14:media xmlns:p14="http://schemas.microsoft.com/office/powerpoint/2010/main" r:embed="rId29"/>
              </p:ext>
            </p:extLst>
          </p:nvPr>
        </p:nvPicPr>
        <p:blipFill>
          <a:blip r:embed="rId44"/>
          <a:stretch>
            <a:fillRect/>
          </a:stretch>
        </p:blipFill>
        <p:spPr>
          <a:xfrm>
            <a:off x="6840292" y="3357032"/>
            <a:ext cx="360000" cy="360000"/>
          </a:xfrm>
          <a:prstGeom prst="rect">
            <a:avLst/>
          </a:prstGeom>
        </p:spPr>
      </p:pic>
      <p:pic>
        <p:nvPicPr>
          <p:cNvPr id="21" name="47hb vowel">
            <a:hlinkClick r:id="" action="ppaction://media"/>
            <a:extLst>
              <a:ext uri="{FF2B5EF4-FFF2-40B4-BE49-F238E27FC236}">
                <a16:creationId xmlns:a16="http://schemas.microsoft.com/office/drawing/2014/main" id="{F8D60C43-0B99-4A0C-8486-0EA2E9C533EF}"/>
              </a:ext>
            </a:extLst>
          </p:cNvPr>
          <p:cNvPicPr>
            <a:picLocks noChangeAspect="1"/>
          </p:cNvPicPr>
          <p:nvPr>
            <a:audioFile r:link="rId32"/>
            <p:extLst>
              <p:ext uri="{DAA4B4D4-6D71-4841-9C94-3DE7FCFB9230}">
                <p14:media xmlns:p14="http://schemas.microsoft.com/office/powerpoint/2010/main" r:embed="rId31"/>
              </p:ext>
            </p:extLst>
          </p:nvPr>
        </p:nvPicPr>
        <p:blipFill>
          <a:blip r:embed="rId44"/>
          <a:stretch>
            <a:fillRect/>
          </a:stretch>
        </p:blipFill>
        <p:spPr>
          <a:xfrm>
            <a:off x="7380312" y="3357032"/>
            <a:ext cx="360000" cy="360000"/>
          </a:xfrm>
          <a:prstGeom prst="rect">
            <a:avLst/>
          </a:prstGeom>
        </p:spPr>
      </p:pic>
      <p:pic>
        <p:nvPicPr>
          <p:cNvPr id="22" name="47ia ena (this, 9)">
            <a:hlinkClick r:id="" action="ppaction://media"/>
            <a:extLst>
              <a:ext uri="{FF2B5EF4-FFF2-40B4-BE49-F238E27FC236}">
                <a16:creationId xmlns:a16="http://schemas.microsoft.com/office/drawing/2014/main" id="{69B9D905-EF08-4617-9011-852D4C07DDF5}"/>
              </a:ext>
            </a:extLst>
          </p:cNvPr>
          <p:cNvPicPr>
            <a:picLocks noChangeAspect="1"/>
          </p:cNvPicPr>
          <p:nvPr>
            <a:audioFile r:link="rId34"/>
            <p:extLst>
              <p:ext uri="{DAA4B4D4-6D71-4841-9C94-3DE7FCFB9230}">
                <p14:media xmlns:p14="http://schemas.microsoft.com/office/powerpoint/2010/main" r:embed="rId33"/>
              </p:ext>
            </p:extLst>
          </p:nvPr>
        </p:nvPicPr>
        <p:blipFill>
          <a:blip r:embed="rId44"/>
          <a:stretch>
            <a:fillRect/>
          </a:stretch>
        </p:blipFill>
        <p:spPr>
          <a:xfrm>
            <a:off x="3491920" y="4041068"/>
            <a:ext cx="360000" cy="360000"/>
          </a:xfrm>
          <a:prstGeom prst="rect">
            <a:avLst/>
          </a:prstGeom>
        </p:spPr>
      </p:pic>
      <p:pic>
        <p:nvPicPr>
          <p:cNvPr id="23" name="47ib vowel">
            <a:hlinkClick r:id="" action="ppaction://media"/>
            <a:extLst>
              <a:ext uri="{FF2B5EF4-FFF2-40B4-BE49-F238E27FC236}">
                <a16:creationId xmlns:a16="http://schemas.microsoft.com/office/drawing/2014/main" id="{546AB0EA-EF58-465E-BDD3-A68BFE1F51DD}"/>
              </a:ext>
            </a:extLst>
          </p:cNvPr>
          <p:cNvPicPr>
            <a:picLocks noChangeAspect="1"/>
          </p:cNvPicPr>
          <p:nvPr>
            <a:audioFile r:link="rId36"/>
            <p:extLst>
              <p:ext uri="{DAA4B4D4-6D71-4841-9C94-3DE7FCFB9230}">
                <p14:media xmlns:p14="http://schemas.microsoft.com/office/powerpoint/2010/main" r:embed="rId35"/>
              </p:ext>
            </p:extLst>
          </p:nvPr>
        </p:nvPicPr>
        <p:blipFill>
          <a:blip r:embed="rId44"/>
          <a:stretch>
            <a:fillRect/>
          </a:stretch>
        </p:blipFill>
        <p:spPr>
          <a:xfrm>
            <a:off x="3944371" y="4041068"/>
            <a:ext cx="360000" cy="360000"/>
          </a:xfrm>
          <a:prstGeom prst="rect">
            <a:avLst/>
          </a:prstGeom>
        </p:spPr>
      </p:pic>
      <p:pic>
        <p:nvPicPr>
          <p:cNvPr id="24" name="47ja êma (stop)">
            <a:hlinkClick r:id="" action="ppaction://media"/>
            <a:extLst>
              <a:ext uri="{FF2B5EF4-FFF2-40B4-BE49-F238E27FC236}">
                <a16:creationId xmlns:a16="http://schemas.microsoft.com/office/drawing/2014/main" id="{1D8D2324-46B4-4254-9785-654A0B4DB2AD}"/>
              </a:ext>
            </a:extLst>
          </p:cNvPr>
          <p:cNvPicPr>
            <a:picLocks noChangeAspect="1"/>
          </p:cNvPicPr>
          <p:nvPr>
            <a:audioFile r:link="rId38"/>
            <p:extLst>
              <p:ext uri="{DAA4B4D4-6D71-4841-9C94-3DE7FCFB9230}">
                <p14:media xmlns:p14="http://schemas.microsoft.com/office/powerpoint/2010/main" r:embed="rId37"/>
              </p:ext>
            </p:extLst>
          </p:nvPr>
        </p:nvPicPr>
        <p:blipFill>
          <a:blip r:embed="rId44"/>
          <a:stretch>
            <a:fillRect/>
          </a:stretch>
        </p:blipFill>
        <p:spPr>
          <a:xfrm>
            <a:off x="6840292" y="4041068"/>
            <a:ext cx="360000" cy="360000"/>
          </a:xfrm>
          <a:prstGeom prst="rect">
            <a:avLst/>
          </a:prstGeom>
        </p:spPr>
      </p:pic>
      <p:pic>
        <p:nvPicPr>
          <p:cNvPr id="25" name="47jb vowel">
            <a:hlinkClick r:id="" action="ppaction://media"/>
            <a:extLst>
              <a:ext uri="{FF2B5EF4-FFF2-40B4-BE49-F238E27FC236}">
                <a16:creationId xmlns:a16="http://schemas.microsoft.com/office/drawing/2014/main" id="{10D6437B-11C9-4E13-8AC3-292EC2B9FC06}"/>
              </a:ext>
            </a:extLst>
          </p:cNvPr>
          <p:cNvPicPr>
            <a:picLocks noChangeAspect="1"/>
          </p:cNvPicPr>
          <p:nvPr>
            <a:audioFile r:link="rId40"/>
            <p:extLst>
              <p:ext uri="{DAA4B4D4-6D71-4841-9C94-3DE7FCFB9230}">
                <p14:media xmlns:p14="http://schemas.microsoft.com/office/powerpoint/2010/main" r:embed="rId39"/>
              </p:ext>
            </p:extLst>
          </p:nvPr>
        </p:nvPicPr>
        <p:blipFill>
          <a:blip r:embed="rId44"/>
          <a:stretch>
            <a:fillRect/>
          </a:stretch>
        </p:blipFill>
        <p:spPr>
          <a:xfrm>
            <a:off x="7380312" y="4041068"/>
            <a:ext cx="360000" cy="360000"/>
          </a:xfrm>
          <a:prstGeom prst="rect">
            <a:avLst/>
          </a:prstGeom>
        </p:spPr>
      </p:pic>
      <p:pic>
        <p:nvPicPr>
          <p:cNvPr id="26" name="47k syllables">
            <a:hlinkClick r:id="" action="ppaction://media"/>
            <a:extLst>
              <a:ext uri="{FF2B5EF4-FFF2-40B4-BE49-F238E27FC236}">
                <a16:creationId xmlns:a16="http://schemas.microsoft.com/office/drawing/2014/main" id="{5A0A3923-0C65-49E2-A882-95EAE7E95FCA}"/>
              </a:ext>
            </a:extLst>
          </p:cNvPr>
          <p:cNvPicPr>
            <a:picLocks noChangeAspect="1"/>
          </p:cNvPicPr>
          <p:nvPr>
            <a:audioFile r:link="rId42"/>
            <p:extLst>
              <p:ext uri="{DAA4B4D4-6D71-4841-9C94-3DE7FCFB9230}">
                <p14:media xmlns:p14="http://schemas.microsoft.com/office/powerpoint/2010/main" r:embed="rId41"/>
              </p:ext>
            </p:extLst>
          </p:nvPr>
        </p:nvPicPr>
        <p:blipFill>
          <a:blip r:embed="rId44"/>
          <a:stretch>
            <a:fillRect/>
          </a:stretch>
        </p:blipFill>
        <p:spPr>
          <a:xfrm>
            <a:off x="1810539" y="5469806"/>
            <a:ext cx="609600" cy="609600"/>
          </a:xfrm>
          <a:prstGeom prst="rect">
            <a:avLst/>
          </a:prstGeom>
        </p:spPr>
      </p:pic>
    </p:spTree>
    <p:extLst>
      <p:ext uri="{BB962C8B-B14F-4D97-AF65-F5344CB8AC3E}">
        <p14:creationId xmlns:p14="http://schemas.microsoft.com/office/powerpoint/2010/main" val="103095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5"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0"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2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01"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96"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5" fill="hold"/>
                                        <p:tgtEl>
                                          <p:spTgt spid="11"/>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8"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45" fill="hold"/>
                                        <p:tgtEl>
                                          <p:spTgt spid="1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64" fill="hold"/>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64" fill="hold"/>
                                        <p:tgtEl>
                                          <p:spTgt spid="15"/>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20" fill="hold"/>
                                        <p:tgtEl>
                                          <p:spTgt spid="17"/>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987" fill="hold"/>
                                        <p:tgtEl>
                                          <p:spTgt spid="18"/>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60" fill="hold"/>
                                        <p:tgtEl>
                                          <p:spTgt spid="20"/>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92" fill="hold"/>
                                        <p:tgtEl>
                                          <p:spTgt spid="19"/>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45" fill="hold"/>
                                        <p:tgtEl>
                                          <p:spTgt spid="21"/>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923" fill="hold"/>
                                        <p:tgtEl>
                                          <p:spTgt spid="22"/>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787" fill="hold"/>
                                        <p:tgtEl>
                                          <p:spTgt spid="24"/>
                                        </p:tgtEl>
                                      </p:cBhvr>
                                    </p:cmd>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239" fill="hold"/>
                                        <p:tgtEl>
                                          <p:spTgt spid="23"/>
                                        </p:tgtEl>
                                      </p:cBhvr>
                                    </p:cmd>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198" fill="hold"/>
                                        <p:tgtEl>
                                          <p:spTgt spid="25"/>
                                        </p:tgtEl>
                                      </p:cBhvr>
                                    </p:cmd>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5503"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6"/>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audio>
              <p:cMediaNode vol="80000">
                <p:cTn id="90" fill="hold" display="0">
                  <p:stCondLst>
                    <p:cond delay="indefinite"/>
                  </p:stCondLst>
                  <p:endCondLst>
                    <p:cond evt="onStopAudio" delay="0">
                      <p:tgtEl>
                        <p:sldTgt/>
                      </p:tgtEl>
                    </p:cond>
                  </p:endCondLst>
                </p:cTn>
                <p:tgtEl>
                  <p:spTgt spid="9"/>
                </p:tgtEl>
              </p:cMediaNode>
            </p:audio>
            <p:audio>
              <p:cMediaNode vol="80000">
                <p:cTn id="91" fill="hold" display="0">
                  <p:stCondLst>
                    <p:cond delay="indefinite"/>
                  </p:stCondLst>
                  <p:endCondLst>
                    <p:cond evt="onStopAudio" delay="0">
                      <p:tgtEl>
                        <p:sldTgt/>
                      </p:tgtEl>
                    </p:cond>
                  </p:endCondLst>
                </p:cTn>
                <p:tgtEl>
                  <p:spTgt spid="10"/>
                </p:tgtEl>
              </p:cMediaNode>
            </p:audio>
            <p:audio>
              <p:cMediaNode vol="80000">
                <p:cTn id="92" fill="hold" display="0">
                  <p:stCondLst>
                    <p:cond delay="indefinite"/>
                  </p:stCondLst>
                  <p:endCondLst>
                    <p:cond evt="onStopAudio" delay="0">
                      <p:tgtEl>
                        <p:sldTgt/>
                      </p:tgtEl>
                    </p:cond>
                  </p:endCondLst>
                </p:cTn>
                <p:tgtEl>
                  <p:spTgt spid="11"/>
                </p:tgtEl>
              </p:cMediaNode>
            </p:audio>
            <p:audio>
              <p:cMediaNode vol="80000">
                <p:cTn id="93" fill="hold" display="0">
                  <p:stCondLst>
                    <p:cond delay="indefinite"/>
                  </p:stCondLst>
                  <p:endCondLst>
                    <p:cond evt="onStopAudio" delay="0">
                      <p:tgtEl>
                        <p:sldTgt/>
                      </p:tgtEl>
                    </p:cond>
                  </p:endCondLst>
                </p:cTn>
                <p:tgtEl>
                  <p:spTgt spid="12"/>
                </p:tgtEl>
              </p:cMediaNode>
            </p:audio>
            <p:audio>
              <p:cMediaNode vol="80000">
                <p:cTn id="94" fill="hold" display="0">
                  <p:stCondLst>
                    <p:cond delay="indefinite"/>
                  </p:stCondLst>
                  <p:endCondLst>
                    <p:cond evt="onStopAudio" delay="0">
                      <p:tgtEl>
                        <p:sldTgt/>
                      </p:tgtEl>
                    </p:cond>
                  </p:endCondLst>
                </p:cTn>
                <p:tgtEl>
                  <p:spTgt spid="13"/>
                </p:tgtEl>
              </p:cMediaNode>
            </p:audio>
            <p:audio>
              <p:cMediaNode vol="80000">
                <p:cTn id="95" fill="hold" display="0">
                  <p:stCondLst>
                    <p:cond delay="indefinite"/>
                  </p:stCondLst>
                  <p:endCondLst>
                    <p:cond evt="onStopAudio" delay="0">
                      <p:tgtEl>
                        <p:sldTgt/>
                      </p:tgtEl>
                    </p:cond>
                  </p:endCondLst>
                </p:cTn>
                <p:tgtEl>
                  <p:spTgt spid="14"/>
                </p:tgtEl>
              </p:cMediaNode>
            </p:audio>
            <p:audio>
              <p:cMediaNode vol="80000">
                <p:cTn id="96" fill="hold" display="0">
                  <p:stCondLst>
                    <p:cond delay="indefinite"/>
                  </p:stCondLst>
                  <p:endCondLst>
                    <p:cond evt="onStopAudio" delay="0">
                      <p:tgtEl>
                        <p:sldTgt/>
                      </p:tgtEl>
                    </p:cond>
                  </p:endCondLst>
                </p:cTn>
                <p:tgtEl>
                  <p:spTgt spid="15"/>
                </p:tgtEl>
              </p:cMediaNode>
            </p:audio>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audio>
              <p:cMediaNode vol="80000">
                <p:cTn id="101" fill="hold" display="0">
                  <p:stCondLst>
                    <p:cond delay="indefinite"/>
                  </p:stCondLst>
                  <p:endCondLst>
                    <p:cond evt="onStopAudio" delay="0">
                      <p:tgtEl>
                        <p:sldTgt/>
                      </p:tgtEl>
                    </p:cond>
                  </p:endCondLst>
                </p:cTn>
                <p:tgtEl>
                  <p:spTgt spid="20"/>
                </p:tgtEl>
              </p:cMediaNode>
            </p:audio>
            <p:audio>
              <p:cMediaNode vol="80000">
                <p:cTn id="102" fill="hold" display="0">
                  <p:stCondLst>
                    <p:cond delay="indefinite"/>
                  </p:stCondLst>
                  <p:endCondLst>
                    <p:cond evt="onStopAudio" delay="0">
                      <p:tgtEl>
                        <p:sldTgt/>
                      </p:tgtEl>
                    </p:cond>
                  </p:endCondLst>
                </p:cTn>
                <p:tgtEl>
                  <p:spTgt spid="21"/>
                </p:tgtEl>
              </p:cMediaNode>
            </p:audio>
            <p:audio>
              <p:cMediaNode vol="80000">
                <p:cTn id="103" fill="hold" display="0">
                  <p:stCondLst>
                    <p:cond delay="indefinite"/>
                  </p:stCondLst>
                  <p:endCondLst>
                    <p:cond evt="onStopAudio" delay="0">
                      <p:tgtEl>
                        <p:sldTgt/>
                      </p:tgtEl>
                    </p:cond>
                  </p:endCondLst>
                </p:cTn>
                <p:tgtEl>
                  <p:spTgt spid="22"/>
                </p:tgtEl>
              </p:cMediaNode>
            </p:audio>
            <p:audio>
              <p:cMediaNode vol="80000">
                <p:cTn id="104" fill="hold" display="0">
                  <p:stCondLst>
                    <p:cond delay="indefinite"/>
                  </p:stCondLst>
                  <p:endCondLst>
                    <p:cond evt="onStopAudio" delay="0">
                      <p:tgtEl>
                        <p:sldTgt/>
                      </p:tgtEl>
                    </p:cond>
                  </p:endCondLst>
                </p:cTn>
                <p:tgtEl>
                  <p:spTgt spid="23"/>
                </p:tgtEl>
              </p:cMediaNode>
            </p:audio>
            <p:audio>
              <p:cMediaNode vol="80000">
                <p:cTn id="105" fill="hold" display="0">
                  <p:stCondLst>
                    <p:cond delay="indefinite"/>
                  </p:stCondLst>
                  <p:endCondLst>
                    <p:cond evt="onStopAudio" delay="0">
                      <p:tgtEl>
                        <p:sldTgt/>
                      </p:tgtEl>
                    </p:cond>
                  </p:endCondLst>
                </p:cTn>
                <p:tgtEl>
                  <p:spTgt spid="24"/>
                </p:tgtEl>
              </p:cMediaNode>
            </p:audio>
            <p:audio>
              <p:cMediaNode vol="80000">
                <p:cTn id="106" fill="hold" display="0">
                  <p:stCondLst>
                    <p:cond delay="indefinite"/>
                  </p:stCondLst>
                  <p:endCondLst>
                    <p:cond evt="onStopAudio" delay="0">
                      <p:tgtEl>
                        <p:sldTgt/>
                      </p:tgtEl>
                    </p:cond>
                  </p:endCondLst>
                </p:cTn>
                <p:tgtEl>
                  <p:spTgt spid="25"/>
                </p:tgtEl>
              </p:cMediaNode>
            </p:audio>
            <p:audio>
              <p:cMediaNode vol="80000">
                <p:cTn id="107" fill="hold" display="0">
                  <p:stCondLst>
                    <p:cond delay="indefinite"/>
                  </p:stCondLst>
                  <p:endCondLst>
                    <p:cond evt="onStopAudio" delay="0">
                      <p:tgtEl>
                        <p:sldTgt/>
                      </p:tgtEl>
                    </p:cond>
                  </p:endCondLst>
                </p:cTn>
                <p:tgtEl>
                  <p:spTgt spid="2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Contrast in identical or similar environments</a:t>
            </a:r>
          </a:p>
          <a:p>
            <a:pPr>
              <a:spcAft>
                <a:spcPts val="400"/>
              </a:spcAft>
            </a:pPr>
            <a:r>
              <a:rPr lang="az-Latn-AZ"/>
              <a:t>/ʊ/:/o/	</a:t>
            </a:r>
          </a:p>
          <a:p>
            <a:pPr lvl="0">
              <a:spcAft>
                <a:spcPts val="0"/>
              </a:spcAft>
            </a:pPr>
            <a:r>
              <a:rPr lang="az-Latn-AZ" sz="1800" b="1" i="1">
                <a:solidFill>
                  <a:srgbClr val="002060"/>
                </a:solidFill>
              </a:rPr>
              <a:t>o</a:t>
            </a:r>
            <a:r>
              <a:rPr lang="az-Latn-AZ" sz="1800" i="1">
                <a:solidFill>
                  <a:prstClr val="black"/>
                </a:solidFill>
              </a:rPr>
              <a:t>   </a:t>
            </a:r>
            <a:r>
              <a:rPr lang="de-DE" sz="1800">
                <a:solidFill>
                  <a:prstClr val="black"/>
                </a:solidFill>
              </a:rPr>
              <a:t>(subject marker 1)</a:t>
            </a:r>
            <a:r>
              <a:rPr lang="az-Latn-AZ" sz="1800">
                <a:solidFill>
                  <a:prstClr val="black"/>
                </a:solidFill>
              </a:rPr>
              <a:t>													</a:t>
            </a:r>
            <a:r>
              <a:rPr lang="az-Latn-AZ" sz="1800" b="1" i="1">
                <a:solidFill>
                  <a:srgbClr val="002060"/>
                </a:solidFill>
              </a:rPr>
              <a:t>o</a:t>
            </a:r>
            <a:r>
              <a:rPr lang="az-Latn-AZ" sz="1800" i="1">
                <a:solidFill>
                  <a:prstClr val="black"/>
                </a:solidFill>
              </a:rPr>
              <a:t> </a:t>
            </a:r>
            <a:r>
              <a:rPr lang="de-DE" sz="1800">
                <a:solidFill>
                  <a:prstClr val="black"/>
                </a:solidFill>
              </a:rPr>
              <a:t>(basic demonstrative </a:t>
            </a:r>
            <a:r>
              <a:rPr lang="az-Latn-AZ" sz="1800">
                <a:solidFill>
                  <a:prstClr val="black"/>
                </a:solidFill>
              </a:rPr>
              <a:t>3)					</a:t>
            </a:r>
            <a:endParaRPr lang="az-Latn-AZ" sz="1800" b="1" i="1">
              <a:solidFill>
                <a:prstClr val="black"/>
              </a:solidFill>
            </a:endParaRPr>
          </a:p>
          <a:p>
            <a:pPr lvl="0">
              <a:spcAft>
                <a:spcPts val="900"/>
              </a:spcAft>
            </a:pPr>
            <a:r>
              <a:rPr lang="az-Latn-AZ" sz="1800">
                <a:solidFill>
                  <a:srgbClr val="002060"/>
                </a:solidFill>
              </a:rPr>
              <a:t>[ʔ</a:t>
            </a:r>
            <a:r>
              <a:rPr lang="az-Latn-AZ" sz="1800" b="1">
                <a:solidFill>
                  <a:srgbClr val="002060"/>
                </a:solidFill>
              </a:rPr>
              <a:t>ʊ</a:t>
            </a:r>
            <a:r>
              <a:rPr lang="az-Latn-AZ" sz="1800">
                <a:solidFill>
                  <a:srgbClr val="002060"/>
                </a:solidFill>
              </a:rPr>
              <a:t>́]	</a:t>
            </a:r>
            <a:r>
              <a:rPr lang="az-Latn-AZ" sz="1800">
                <a:solidFill>
                  <a:prstClr val="black"/>
                </a:solidFill>
              </a:rPr>
              <a:t>																						</a:t>
            </a:r>
            <a:r>
              <a:rPr lang="az-Latn-AZ" sz="1800">
                <a:solidFill>
                  <a:srgbClr val="002060"/>
                </a:solidFill>
              </a:rPr>
              <a:t>[ʔ</a:t>
            </a:r>
            <a:r>
              <a:rPr lang="az-Latn-AZ" sz="1800" b="1">
                <a:solidFill>
                  <a:srgbClr val="002060"/>
                </a:solidFill>
              </a:rPr>
              <a:t>ó</a:t>
            </a:r>
            <a:r>
              <a:rPr lang="az-Latn-AZ" sz="1800">
                <a:solidFill>
                  <a:srgbClr val="002060"/>
                </a:solidFill>
              </a:rPr>
              <a:t>]</a:t>
            </a:r>
          </a:p>
          <a:p>
            <a:pPr lvl="0">
              <a:spcAft>
                <a:spcPts val="0"/>
              </a:spcAft>
            </a:pPr>
            <a:r>
              <a:rPr lang="az-Latn-AZ" sz="1800" i="1">
                <a:solidFill>
                  <a:srgbClr val="002060"/>
                </a:solidFill>
              </a:rPr>
              <a:t>k</a:t>
            </a:r>
            <a:r>
              <a:rPr lang="az-Latn-AZ" sz="1800" b="1" i="1">
                <a:solidFill>
                  <a:srgbClr val="002060"/>
                </a:solidFill>
              </a:rPr>
              <a:t>o</a:t>
            </a:r>
            <a:r>
              <a:rPr lang="az-Latn-AZ" sz="1800" i="1">
                <a:solidFill>
                  <a:srgbClr val="002060"/>
                </a:solidFill>
              </a:rPr>
              <a:t>ko</a:t>
            </a:r>
            <a:r>
              <a:rPr lang="az-Latn-AZ" sz="1800" i="1">
                <a:solidFill>
                  <a:prstClr val="black"/>
                </a:solidFill>
              </a:rPr>
              <a:t>   </a:t>
            </a:r>
            <a:r>
              <a:rPr lang="az-Latn-AZ" sz="1800">
                <a:solidFill>
                  <a:prstClr val="black"/>
                </a:solidFill>
              </a:rPr>
              <a:t>"chicken"																	</a:t>
            </a:r>
            <a:r>
              <a:rPr lang="az-Latn-AZ" sz="1800" i="1">
                <a:solidFill>
                  <a:srgbClr val="002060"/>
                </a:solidFill>
              </a:rPr>
              <a:t>k</a:t>
            </a:r>
            <a:r>
              <a:rPr lang="az-Latn-AZ" sz="1800" b="1" i="1">
                <a:solidFill>
                  <a:srgbClr val="002060"/>
                </a:solidFill>
              </a:rPr>
              <a:t>o</a:t>
            </a:r>
            <a:r>
              <a:rPr lang="az-Latn-AZ" sz="1800" i="1">
                <a:solidFill>
                  <a:srgbClr val="002060"/>
                </a:solidFill>
              </a:rPr>
              <a:t>ko! </a:t>
            </a:r>
            <a:r>
              <a:rPr lang="az-Latn-AZ" sz="1800">
                <a:solidFill>
                  <a:prstClr val="black"/>
                </a:solidFill>
              </a:rPr>
              <a:t>"knock-knock!" (interj.)					</a:t>
            </a:r>
            <a:endParaRPr lang="az-Latn-AZ" sz="1800" b="1" i="1">
              <a:solidFill>
                <a:prstClr val="black"/>
              </a:solidFill>
            </a:endParaRPr>
          </a:p>
          <a:p>
            <a:pPr lvl="0">
              <a:spcAft>
                <a:spcPts val="900"/>
              </a:spcAft>
            </a:pPr>
            <a:r>
              <a:rPr lang="az-Latn-AZ" sz="1800">
                <a:solidFill>
                  <a:srgbClr val="002060"/>
                </a:solidFill>
              </a:rPr>
              <a:t>[k</a:t>
            </a:r>
            <a:r>
              <a:rPr lang="az-Latn-AZ" sz="1800" b="1">
                <a:solidFill>
                  <a:srgbClr val="002060"/>
                </a:solidFill>
              </a:rPr>
              <a:t>ʊ́:</a:t>
            </a:r>
            <a:r>
              <a:rPr lang="az-Latn-AZ" sz="1800">
                <a:solidFill>
                  <a:srgbClr val="002060"/>
                </a:solidFill>
              </a:rPr>
              <a:t>.kʊ̀]	</a:t>
            </a:r>
            <a:r>
              <a:rPr lang="az-Latn-AZ" sz="1800">
                <a:solidFill>
                  <a:prstClr val="black"/>
                </a:solidFill>
              </a:rPr>
              <a:t>																				</a:t>
            </a:r>
            <a:r>
              <a:rPr lang="az-Latn-AZ" sz="1800">
                <a:solidFill>
                  <a:srgbClr val="002060"/>
                </a:solidFill>
              </a:rPr>
              <a:t>[k</a:t>
            </a:r>
            <a:r>
              <a:rPr lang="az-Latn-AZ" sz="1800" b="1">
                <a:solidFill>
                  <a:srgbClr val="002060"/>
                </a:solidFill>
              </a:rPr>
              <a:t>ó:</a:t>
            </a:r>
            <a:r>
              <a:rPr lang="az-Latn-AZ" sz="1800">
                <a:solidFill>
                  <a:srgbClr val="002060"/>
                </a:solidFill>
              </a:rPr>
              <a:t>.kò]</a:t>
            </a:r>
          </a:p>
          <a:p>
            <a:pPr lvl="0">
              <a:spcAft>
                <a:spcPts val="0"/>
              </a:spcAft>
            </a:pPr>
            <a:r>
              <a:rPr lang="az-Latn-AZ" sz="1800" i="1">
                <a:solidFill>
                  <a:srgbClr val="002060"/>
                </a:solidFill>
              </a:rPr>
              <a:t>b</a:t>
            </a:r>
            <a:r>
              <a:rPr lang="az-Latn-AZ" sz="1800" b="1" i="1">
                <a:solidFill>
                  <a:srgbClr val="002060"/>
                </a:solidFill>
              </a:rPr>
              <a:t>o</a:t>
            </a:r>
            <a:r>
              <a:rPr lang="az-Latn-AZ" sz="1800" i="1">
                <a:solidFill>
                  <a:srgbClr val="002060"/>
                </a:solidFill>
              </a:rPr>
              <a:t>nya </a:t>
            </a:r>
            <a:r>
              <a:rPr lang="az-Latn-AZ" sz="1800" i="1">
                <a:solidFill>
                  <a:prstClr val="black"/>
                </a:solidFill>
              </a:rPr>
              <a:t> </a:t>
            </a:r>
            <a:r>
              <a:rPr lang="az-Latn-AZ" sz="1800">
                <a:solidFill>
                  <a:prstClr val="black"/>
                </a:solidFill>
              </a:rPr>
              <a:t>"slowness"																</a:t>
            </a:r>
            <a:r>
              <a:rPr lang="az-Latn-AZ" sz="1800" i="1">
                <a:solidFill>
                  <a:srgbClr val="002060"/>
                </a:solidFill>
              </a:rPr>
              <a:t>b</a:t>
            </a:r>
            <a:r>
              <a:rPr lang="az-Latn-AZ" sz="1800" b="1" i="1">
                <a:solidFill>
                  <a:srgbClr val="002060"/>
                </a:solidFill>
              </a:rPr>
              <a:t>o</a:t>
            </a:r>
            <a:r>
              <a:rPr lang="az-Latn-AZ" sz="1800" i="1">
                <a:solidFill>
                  <a:srgbClr val="002060"/>
                </a:solidFill>
              </a:rPr>
              <a:t>nya! </a:t>
            </a:r>
            <a:r>
              <a:rPr lang="az-Latn-AZ" sz="1800">
                <a:solidFill>
                  <a:prstClr val="black"/>
                </a:solidFill>
              </a:rPr>
              <a:t>"blink (your eyes)!"					</a:t>
            </a:r>
            <a:endParaRPr lang="az-Latn-AZ" sz="1800" b="1" i="1">
              <a:solidFill>
                <a:prstClr val="black"/>
              </a:solidFill>
            </a:endParaRPr>
          </a:p>
          <a:p>
            <a:pPr lvl="0">
              <a:spcAft>
                <a:spcPts val="900"/>
              </a:spcAft>
            </a:pPr>
            <a:r>
              <a:rPr lang="az-Latn-AZ" sz="1800">
                <a:solidFill>
                  <a:srgbClr val="002060"/>
                </a:solidFill>
              </a:rPr>
              <a:t>[b</a:t>
            </a:r>
            <a:r>
              <a:rPr lang="az-Latn-AZ" sz="1800" b="1">
                <a:solidFill>
                  <a:srgbClr val="002060"/>
                </a:solidFill>
              </a:rPr>
              <a:t>ʊ̀:</a:t>
            </a:r>
            <a:r>
              <a:rPr lang="az-Latn-AZ" sz="1800">
                <a:solidFill>
                  <a:srgbClr val="002060"/>
                </a:solidFill>
              </a:rPr>
              <a:t>.ɲà]</a:t>
            </a:r>
            <a:r>
              <a:rPr lang="az-Latn-AZ" sz="1800">
                <a:solidFill>
                  <a:prstClr val="black"/>
                </a:solidFill>
              </a:rPr>
              <a:t>																					</a:t>
            </a:r>
            <a:r>
              <a:rPr lang="az-Latn-AZ" sz="1800">
                <a:solidFill>
                  <a:srgbClr val="002060"/>
                </a:solidFill>
              </a:rPr>
              <a:t>[b</a:t>
            </a:r>
            <a:r>
              <a:rPr lang="az-Latn-AZ" sz="1800" b="1">
                <a:solidFill>
                  <a:srgbClr val="002060"/>
                </a:solidFill>
              </a:rPr>
              <a:t>ò:</a:t>
            </a:r>
            <a:r>
              <a:rPr lang="az-Latn-AZ" sz="1800">
                <a:solidFill>
                  <a:srgbClr val="002060"/>
                </a:solidFill>
              </a:rPr>
              <a:t>.ɲá]</a:t>
            </a:r>
          </a:p>
          <a:p>
            <a:pPr lvl="0">
              <a:spcAft>
                <a:spcPts val="0"/>
              </a:spcAft>
            </a:pPr>
            <a:r>
              <a:rPr lang="az-Latn-AZ" sz="1800" i="1">
                <a:solidFill>
                  <a:srgbClr val="002060"/>
                </a:solidFill>
              </a:rPr>
              <a:t>tl</a:t>
            </a:r>
            <a:r>
              <a:rPr lang="az-Latn-AZ" sz="1800" b="1" i="1">
                <a:solidFill>
                  <a:srgbClr val="002060"/>
                </a:solidFill>
              </a:rPr>
              <a:t>o</a:t>
            </a:r>
            <a:r>
              <a:rPr lang="az-Latn-AZ" sz="1800" i="1">
                <a:solidFill>
                  <a:srgbClr val="002060"/>
                </a:solidFill>
              </a:rPr>
              <a:t>tlile</a:t>
            </a:r>
            <a:r>
              <a:rPr lang="az-Latn-AZ" sz="1800" i="1">
                <a:solidFill>
                  <a:prstClr val="black"/>
                </a:solidFill>
              </a:rPr>
              <a:t>   </a:t>
            </a:r>
            <a:r>
              <a:rPr lang="az-Latn-AZ" sz="1800">
                <a:solidFill>
                  <a:prstClr val="black"/>
                </a:solidFill>
              </a:rPr>
              <a:t>"has respected"													</a:t>
            </a:r>
            <a:r>
              <a:rPr lang="az-Latn-AZ" sz="1800" i="1">
                <a:solidFill>
                  <a:srgbClr val="002060"/>
                </a:solidFill>
              </a:rPr>
              <a:t>tl</a:t>
            </a:r>
            <a:r>
              <a:rPr lang="az-Latn-AZ" sz="1800" b="1" i="1">
                <a:solidFill>
                  <a:srgbClr val="002060"/>
                </a:solidFill>
              </a:rPr>
              <a:t>o</a:t>
            </a:r>
            <a:r>
              <a:rPr lang="az-Latn-AZ" sz="1800" i="1">
                <a:solidFill>
                  <a:srgbClr val="002060"/>
                </a:solidFill>
              </a:rPr>
              <a:t>tlile</a:t>
            </a:r>
            <a:r>
              <a:rPr lang="az-Latn-AZ" sz="1800" i="1">
                <a:solidFill>
                  <a:prstClr val="black"/>
                </a:solidFill>
              </a:rPr>
              <a:t>   </a:t>
            </a:r>
            <a:r>
              <a:rPr lang="az-Latn-AZ" sz="1800">
                <a:solidFill>
                  <a:prstClr val="black"/>
                </a:solidFill>
              </a:rPr>
              <a:t>"has chatted" 					</a:t>
            </a:r>
            <a:endParaRPr lang="az-Latn-AZ" sz="1800" b="1" i="1">
              <a:solidFill>
                <a:prstClr val="black"/>
              </a:solidFill>
            </a:endParaRPr>
          </a:p>
          <a:p>
            <a:pPr lvl="0">
              <a:spcAft>
                <a:spcPts val="900"/>
              </a:spcAft>
            </a:pPr>
            <a:r>
              <a:rPr lang="az-Latn-AZ" sz="1800">
                <a:solidFill>
                  <a:srgbClr val="002060"/>
                </a:solidFill>
              </a:rPr>
              <a:t>[tɬ</a:t>
            </a:r>
            <a:r>
              <a:rPr lang="az-Latn-AZ" sz="1800" b="1">
                <a:solidFill>
                  <a:srgbClr val="002060"/>
                </a:solidFill>
              </a:rPr>
              <a:t>ʊ̀</a:t>
            </a:r>
            <a:r>
              <a:rPr lang="az-Latn-AZ" sz="1800">
                <a:solidFill>
                  <a:srgbClr val="002060"/>
                </a:solidFill>
              </a:rPr>
              <a:t>.tɬì:.lè]	</a:t>
            </a:r>
            <a:r>
              <a:rPr lang="az-Latn-AZ" sz="1800">
                <a:solidFill>
                  <a:prstClr val="black"/>
                </a:solidFill>
              </a:rPr>
              <a:t>																			</a:t>
            </a:r>
            <a:r>
              <a:rPr lang="az-Latn-AZ" sz="1800">
                <a:solidFill>
                  <a:srgbClr val="002060"/>
                </a:solidFill>
              </a:rPr>
              <a:t>[tɬ</a:t>
            </a:r>
            <a:r>
              <a:rPr lang="az-Latn-AZ" sz="1800" b="1">
                <a:solidFill>
                  <a:srgbClr val="002060"/>
                </a:solidFill>
              </a:rPr>
              <a:t>ò</a:t>
            </a:r>
            <a:r>
              <a:rPr lang="az-Latn-AZ" sz="1800">
                <a:solidFill>
                  <a:srgbClr val="002060"/>
                </a:solidFill>
              </a:rPr>
              <a:t>.tɬì:.lè]</a:t>
            </a:r>
          </a:p>
          <a:p>
            <a:endParaRPr lang="az-Latn-AZ"/>
          </a:p>
          <a:p>
            <a:r>
              <a:rPr lang="az-Latn-AZ"/>
              <a:t>(cf. abstract syllables read by BJM</a:t>
            </a:r>
            <a:r>
              <a:rPr lang="az-Latn-AZ">
                <a:sym typeface="Wingdings" panose="05000000000000000000" pitchFamily="2" charset="2"/>
              </a:rPr>
              <a:t>:)</a:t>
            </a:r>
            <a:endParaRPr lang="az-Latn-AZ"/>
          </a:p>
          <a:p>
            <a:r>
              <a:rPr lang="az-Latn-AZ">
                <a:solidFill>
                  <a:srgbClr val="002060"/>
                </a:solidFill>
              </a:rPr>
              <a:t>[bʊ:]-	[bo:]</a:t>
            </a:r>
          </a:p>
          <a:p>
            <a:r>
              <a:rPr lang="az-Latn-AZ">
                <a:solidFill>
                  <a:srgbClr val="002060"/>
                </a:solidFill>
              </a:rPr>
              <a:t>[lʊ:]	- 	[lo:]</a:t>
            </a:r>
          </a:p>
          <a:p>
            <a:r>
              <a:rPr lang="az-Latn-AZ">
                <a:solidFill>
                  <a:srgbClr val="002060"/>
                </a:solidFill>
              </a:rPr>
              <a:t>[sʊ:]	-	[so:]</a:t>
            </a:r>
          </a:p>
          <a:p>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a:t>Word pairs articulated by</a:t>
            </a:r>
            <a:r>
              <a:rPr lang="az-Latn-AZ"/>
              <a:t> speakers</a:t>
            </a:r>
            <a:r>
              <a:rPr lang="de-DE"/>
              <a:t> </a:t>
            </a:r>
            <a:r>
              <a:rPr lang="az-Latn-AZ"/>
              <a:t>BJM, TJO, DM, PMM</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49</a:t>
            </a:fld>
            <a:endParaRPr lang="en-US" altLang="de-DE"/>
          </a:p>
        </p:txBody>
      </p:sp>
      <p:pic>
        <p:nvPicPr>
          <p:cNvPr id="6" name="48aa (SUBJ1)">
            <a:hlinkClick r:id="" action="ppaction://media"/>
            <a:extLst>
              <a:ext uri="{FF2B5EF4-FFF2-40B4-BE49-F238E27FC236}">
                <a16:creationId xmlns:a16="http://schemas.microsoft.com/office/drawing/2014/main" id="{52146C0D-814E-4466-94FD-16EB3E56C35E}"/>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2951820" y="1340808"/>
            <a:ext cx="360000" cy="360000"/>
          </a:xfrm>
          <a:prstGeom prst="rect">
            <a:avLst/>
          </a:prstGeom>
        </p:spPr>
      </p:pic>
      <p:pic>
        <p:nvPicPr>
          <p:cNvPr id="7" name="48ba o (DEM3)">
            <a:hlinkClick r:id="" action="ppaction://media"/>
            <a:extLst>
              <a:ext uri="{FF2B5EF4-FFF2-40B4-BE49-F238E27FC236}">
                <a16:creationId xmlns:a16="http://schemas.microsoft.com/office/drawing/2014/main" id="{EAAC35EC-2BFA-4F42-9547-FEC0FF61FF74}"/>
              </a:ext>
            </a:extLst>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7776396" y="1340808"/>
            <a:ext cx="360000" cy="360000"/>
          </a:xfrm>
          <a:prstGeom prst="rect">
            <a:avLst/>
          </a:prstGeom>
        </p:spPr>
      </p:pic>
      <p:pic>
        <p:nvPicPr>
          <p:cNvPr id="8" name="48ca koko (chicken)">
            <a:hlinkClick r:id="" action="ppaction://media"/>
            <a:extLst>
              <a:ext uri="{FF2B5EF4-FFF2-40B4-BE49-F238E27FC236}">
                <a16:creationId xmlns:a16="http://schemas.microsoft.com/office/drawing/2014/main" id="{B50E96DF-9BA7-46D7-981D-3B38A9FF5E1B}"/>
              </a:ext>
            </a:extLst>
          </p:cNvPr>
          <p:cNvPicPr>
            <a:picLocks noChangeAspect="1"/>
          </p:cNvPicPr>
          <p:nvPr>
            <a:audioFile r:link="rId6"/>
            <p:extLst>
              <p:ext uri="{DAA4B4D4-6D71-4841-9C94-3DE7FCFB9230}">
                <p14:media xmlns:p14="http://schemas.microsoft.com/office/powerpoint/2010/main" r:embed="rId5"/>
              </p:ext>
            </p:extLst>
          </p:nvPr>
        </p:nvPicPr>
        <p:blipFill>
          <a:blip r:embed="rId32"/>
          <a:stretch>
            <a:fillRect/>
          </a:stretch>
        </p:blipFill>
        <p:spPr>
          <a:xfrm>
            <a:off x="2951860" y="1988880"/>
            <a:ext cx="360000" cy="360000"/>
          </a:xfrm>
          <a:prstGeom prst="rect">
            <a:avLst/>
          </a:prstGeom>
        </p:spPr>
      </p:pic>
      <p:pic>
        <p:nvPicPr>
          <p:cNvPr id="9" name="48cb vowel">
            <a:hlinkClick r:id="" action="ppaction://media"/>
            <a:extLst>
              <a:ext uri="{FF2B5EF4-FFF2-40B4-BE49-F238E27FC236}">
                <a16:creationId xmlns:a16="http://schemas.microsoft.com/office/drawing/2014/main" id="{24FE3634-9E6C-49AC-B754-AE4729D19FCD}"/>
              </a:ext>
            </a:extLst>
          </p:cNvPr>
          <p:cNvPicPr>
            <a:picLocks noChangeAspect="1"/>
          </p:cNvPicPr>
          <p:nvPr>
            <a:audioFile r:link="rId8"/>
            <p:extLst>
              <p:ext uri="{DAA4B4D4-6D71-4841-9C94-3DE7FCFB9230}">
                <p14:media xmlns:p14="http://schemas.microsoft.com/office/powerpoint/2010/main" r:embed="rId7"/>
              </p:ext>
            </p:extLst>
          </p:nvPr>
        </p:nvPicPr>
        <p:blipFill>
          <a:blip r:embed="rId32"/>
          <a:stretch>
            <a:fillRect/>
          </a:stretch>
        </p:blipFill>
        <p:spPr>
          <a:xfrm>
            <a:off x="3533044" y="1988880"/>
            <a:ext cx="360000" cy="360000"/>
          </a:xfrm>
          <a:prstGeom prst="rect">
            <a:avLst/>
          </a:prstGeom>
        </p:spPr>
      </p:pic>
      <p:pic>
        <p:nvPicPr>
          <p:cNvPr id="10" name="48da koko (knock-knock)">
            <a:hlinkClick r:id="" action="ppaction://media"/>
            <a:extLst>
              <a:ext uri="{FF2B5EF4-FFF2-40B4-BE49-F238E27FC236}">
                <a16:creationId xmlns:a16="http://schemas.microsoft.com/office/drawing/2014/main" id="{479B5A80-8719-453F-A8EE-27A1210B03F8}"/>
              </a:ext>
            </a:extLst>
          </p:cNvPr>
          <p:cNvPicPr>
            <a:picLocks noChangeAspect="1"/>
          </p:cNvPicPr>
          <p:nvPr>
            <a:audioFile r:link="rId10"/>
            <p:extLst>
              <p:ext uri="{DAA4B4D4-6D71-4841-9C94-3DE7FCFB9230}">
                <p14:media xmlns:p14="http://schemas.microsoft.com/office/powerpoint/2010/main" r:embed="rId9"/>
              </p:ext>
            </p:extLst>
          </p:nvPr>
        </p:nvPicPr>
        <p:blipFill>
          <a:blip r:embed="rId32"/>
          <a:stretch>
            <a:fillRect/>
          </a:stretch>
        </p:blipFill>
        <p:spPr>
          <a:xfrm>
            <a:off x="7776396" y="1988880"/>
            <a:ext cx="360000" cy="360000"/>
          </a:xfrm>
          <a:prstGeom prst="rect">
            <a:avLst/>
          </a:prstGeom>
        </p:spPr>
      </p:pic>
      <p:pic>
        <p:nvPicPr>
          <p:cNvPr id="11" name="48db vowel">
            <a:hlinkClick r:id="" action="ppaction://media"/>
            <a:extLst>
              <a:ext uri="{FF2B5EF4-FFF2-40B4-BE49-F238E27FC236}">
                <a16:creationId xmlns:a16="http://schemas.microsoft.com/office/drawing/2014/main" id="{B310A9CB-9108-41CC-AF2A-1176B8D6B522}"/>
              </a:ext>
            </a:extLst>
          </p:cNvPr>
          <p:cNvPicPr>
            <a:picLocks noChangeAspect="1"/>
          </p:cNvPicPr>
          <p:nvPr>
            <a:audioFile r:link="rId12"/>
            <p:extLst>
              <p:ext uri="{DAA4B4D4-6D71-4841-9C94-3DE7FCFB9230}">
                <p14:media xmlns:p14="http://schemas.microsoft.com/office/powerpoint/2010/main" r:embed="rId11"/>
              </p:ext>
            </p:extLst>
          </p:nvPr>
        </p:nvPicPr>
        <p:blipFill>
          <a:blip r:embed="rId32"/>
          <a:stretch>
            <a:fillRect/>
          </a:stretch>
        </p:blipFill>
        <p:spPr>
          <a:xfrm>
            <a:off x="8280452" y="1988880"/>
            <a:ext cx="360000" cy="360000"/>
          </a:xfrm>
          <a:prstGeom prst="rect">
            <a:avLst/>
          </a:prstGeom>
        </p:spPr>
      </p:pic>
      <p:pic>
        <p:nvPicPr>
          <p:cNvPr id="12" name="48ea bonya slowness">
            <a:hlinkClick r:id="" action="ppaction://media"/>
            <a:extLst>
              <a:ext uri="{FF2B5EF4-FFF2-40B4-BE49-F238E27FC236}">
                <a16:creationId xmlns:a16="http://schemas.microsoft.com/office/drawing/2014/main" id="{2205C456-9198-450B-8C43-55309BF58A44}"/>
              </a:ext>
            </a:extLst>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2951860" y="2672956"/>
            <a:ext cx="360000" cy="360000"/>
          </a:xfrm>
          <a:prstGeom prst="rect">
            <a:avLst/>
          </a:prstGeom>
        </p:spPr>
      </p:pic>
      <p:pic>
        <p:nvPicPr>
          <p:cNvPr id="13" name="48eb vowel">
            <a:hlinkClick r:id="" action="ppaction://media"/>
            <a:extLst>
              <a:ext uri="{FF2B5EF4-FFF2-40B4-BE49-F238E27FC236}">
                <a16:creationId xmlns:a16="http://schemas.microsoft.com/office/drawing/2014/main" id="{E31A3B9A-838A-4D08-BDD3-AD7F4307E3B2}"/>
              </a:ext>
            </a:extLst>
          </p:cNvPr>
          <p:cNvPicPr>
            <a:picLocks noChangeAspect="1"/>
          </p:cNvPicPr>
          <p:nvPr>
            <a:audioFile r:link="rId16"/>
            <p:extLst>
              <p:ext uri="{DAA4B4D4-6D71-4841-9C94-3DE7FCFB9230}">
                <p14:media xmlns:p14="http://schemas.microsoft.com/office/powerpoint/2010/main" r:embed="rId15"/>
              </p:ext>
            </p:extLst>
          </p:nvPr>
        </p:nvPicPr>
        <p:blipFill>
          <a:blip r:embed="rId32"/>
          <a:stretch>
            <a:fillRect/>
          </a:stretch>
        </p:blipFill>
        <p:spPr>
          <a:xfrm>
            <a:off x="3527924" y="2672956"/>
            <a:ext cx="360000" cy="360000"/>
          </a:xfrm>
          <a:prstGeom prst="rect">
            <a:avLst/>
          </a:prstGeom>
        </p:spPr>
      </p:pic>
      <p:pic>
        <p:nvPicPr>
          <p:cNvPr id="14" name="48fa bonya - blink">
            <a:hlinkClick r:id="" action="ppaction://media"/>
            <a:extLst>
              <a:ext uri="{FF2B5EF4-FFF2-40B4-BE49-F238E27FC236}">
                <a16:creationId xmlns:a16="http://schemas.microsoft.com/office/drawing/2014/main" id="{D0F017B7-3924-472D-A0A0-29652F62D25F}"/>
              </a:ext>
            </a:extLst>
          </p:cNvPr>
          <p:cNvPicPr>
            <a:picLocks noChangeAspect="1"/>
          </p:cNvPicPr>
          <p:nvPr>
            <a:audioFile r:link="rId18"/>
            <p:extLst>
              <p:ext uri="{DAA4B4D4-6D71-4841-9C94-3DE7FCFB9230}">
                <p14:media xmlns:p14="http://schemas.microsoft.com/office/powerpoint/2010/main" r:embed="rId17"/>
              </p:ext>
            </p:extLst>
          </p:nvPr>
        </p:nvPicPr>
        <p:blipFill>
          <a:blip r:embed="rId32"/>
          <a:stretch>
            <a:fillRect/>
          </a:stretch>
        </p:blipFill>
        <p:spPr>
          <a:xfrm>
            <a:off x="7776396" y="2672956"/>
            <a:ext cx="360000" cy="360000"/>
          </a:xfrm>
          <a:prstGeom prst="rect">
            <a:avLst/>
          </a:prstGeom>
        </p:spPr>
      </p:pic>
      <p:pic>
        <p:nvPicPr>
          <p:cNvPr id="15" name="48fb vowel">
            <a:hlinkClick r:id="" action="ppaction://media"/>
            <a:extLst>
              <a:ext uri="{FF2B5EF4-FFF2-40B4-BE49-F238E27FC236}">
                <a16:creationId xmlns:a16="http://schemas.microsoft.com/office/drawing/2014/main" id="{FF1CDF4B-E380-46F4-BEDD-EB33041F3A03}"/>
              </a:ext>
            </a:extLst>
          </p:cNvPr>
          <p:cNvPicPr>
            <a:picLocks noChangeAspect="1"/>
          </p:cNvPicPr>
          <p:nvPr>
            <a:audioFile r:link="rId20"/>
            <p:extLst>
              <p:ext uri="{DAA4B4D4-6D71-4841-9C94-3DE7FCFB9230}">
                <p14:media xmlns:p14="http://schemas.microsoft.com/office/powerpoint/2010/main" r:embed="rId19"/>
              </p:ext>
            </p:extLst>
          </p:nvPr>
        </p:nvPicPr>
        <p:blipFill>
          <a:blip r:embed="rId32"/>
          <a:stretch>
            <a:fillRect/>
          </a:stretch>
        </p:blipFill>
        <p:spPr>
          <a:xfrm>
            <a:off x="8280452" y="2672956"/>
            <a:ext cx="360000" cy="360000"/>
          </a:xfrm>
          <a:prstGeom prst="rect">
            <a:avLst/>
          </a:prstGeom>
        </p:spPr>
      </p:pic>
      <p:pic>
        <p:nvPicPr>
          <p:cNvPr id="16" name="48ga tlotlile - respected">
            <a:hlinkClick r:id="" action="ppaction://media"/>
            <a:extLst>
              <a:ext uri="{FF2B5EF4-FFF2-40B4-BE49-F238E27FC236}">
                <a16:creationId xmlns:a16="http://schemas.microsoft.com/office/drawing/2014/main" id="{6B1FE95B-4BBF-4622-A252-859C2D994779}"/>
              </a:ext>
            </a:extLst>
          </p:cNvPr>
          <p:cNvPicPr>
            <a:picLocks noChangeAspect="1"/>
          </p:cNvPicPr>
          <p:nvPr>
            <a:audioFile r:link="rId22"/>
            <p:extLst>
              <p:ext uri="{DAA4B4D4-6D71-4841-9C94-3DE7FCFB9230}">
                <p14:media xmlns:p14="http://schemas.microsoft.com/office/powerpoint/2010/main" r:embed="rId21"/>
              </p:ext>
            </p:extLst>
          </p:nvPr>
        </p:nvPicPr>
        <p:blipFill>
          <a:blip r:embed="rId32"/>
          <a:stretch>
            <a:fillRect/>
          </a:stretch>
        </p:blipFill>
        <p:spPr>
          <a:xfrm>
            <a:off x="2951860" y="3321028"/>
            <a:ext cx="360000" cy="360000"/>
          </a:xfrm>
          <a:prstGeom prst="rect">
            <a:avLst/>
          </a:prstGeom>
        </p:spPr>
      </p:pic>
      <p:pic>
        <p:nvPicPr>
          <p:cNvPr id="17" name="48gb vowel U">
            <a:hlinkClick r:id="" action="ppaction://media"/>
            <a:extLst>
              <a:ext uri="{FF2B5EF4-FFF2-40B4-BE49-F238E27FC236}">
                <a16:creationId xmlns:a16="http://schemas.microsoft.com/office/drawing/2014/main" id="{70D8E251-CF13-4E39-A6B9-879F4AC11863}"/>
              </a:ext>
            </a:extLst>
          </p:cNvPr>
          <p:cNvPicPr>
            <a:picLocks noChangeAspect="1"/>
          </p:cNvPicPr>
          <p:nvPr>
            <a:audioFile r:link="rId24"/>
            <p:extLst>
              <p:ext uri="{DAA4B4D4-6D71-4841-9C94-3DE7FCFB9230}">
                <p14:media xmlns:p14="http://schemas.microsoft.com/office/powerpoint/2010/main" r:embed="rId23"/>
              </p:ext>
            </p:extLst>
          </p:nvPr>
        </p:nvPicPr>
        <p:blipFill>
          <a:blip r:embed="rId32"/>
          <a:stretch>
            <a:fillRect/>
          </a:stretch>
        </p:blipFill>
        <p:spPr>
          <a:xfrm>
            <a:off x="3527924" y="3321028"/>
            <a:ext cx="360000" cy="360000"/>
          </a:xfrm>
          <a:prstGeom prst="rect">
            <a:avLst/>
          </a:prstGeom>
        </p:spPr>
      </p:pic>
      <p:pic>
        <p:nvPicPr>
          <p:cNvPr id="18" name="48ha tlotlile chatted">
            <a:hlinkClick r:id="" action="ppaction://media"/>
            <a:extLst>
              <a:ext uri="{FF2B5EF4-FFF2-40B4-BE49-F238E27FC236}">
                <a16:creationId xmlns:a16="http://schemas.microsoft.com/office/drawing/2014/main" id="{A71248D1-1648-4A69-B856-955535B069D1}"/>
              </a:ext>
            </a:extLst>
          </p:cNvPr>
          <p:cNvPicPr>
            <a:picLocks noChangeAspect="1"/>
          </p:cNvPicPr>
          <p:nvPr>
            <a:audioFile r:link="rId26"/>
            <p:extLst>
              <p:ext uri="{DAA4B4D4-6D71-4841-9C94-3DE7FCFB9230}">
                <p14:media xmlns:p14="http://schemas.microsoft.com/office/powerpoint/2010/main" r:embed="rId25"/>
              </p:ext>
            </p:extLst>
          </p:nvPr>
        </p:nvPicPr>
        <p:blipFill>
          <a:blip r:embed="rId32"/>
          <a:stretch>
            <a:fillRect/>
          </a:stretch>
        </p:blipFill>
        <p:spPr>
          <a:xfrm>
            <a:off x="7776396" y="3321028"/>
            <a:ext cx="360000" cy="360000"/>
          </a:xfrm>
          <a:prstGeom prst="rect">
            <a:avLst/>
          </a:prstGeom>
        </p:spPr>
      </p:pic>
      <p:pic>
        <p:nvPicPr>
          <p:cNvPr id="19" name="48hb vowel o">
            <a:hlinkClick r:id="" action="ppaction://media"/>
            <a:extLst>
              <a:ext uri="{FF2B5EF4-FFF2-40B4-BE49-F238E27FC236}">
                <a16:creationId xmlns:a16="http://schemas.microsoft.com/office/drawing/2014/main" id="{AB2168F6-81A6-4931-AB5F-59D2BEC93E3D}"/>
              </a:ext>
            </a:extLst>
          </p:cNvPr>
          <p:cNvPicPr>
            <a:picLocks noChangeAspect="1"/>
          </p:cNvPicPr>
          <p:nvPr>
            <a:audioFile r:link="rId28"/>
            <p:extLst>
              <p:ext uri="{DAA4B4D4-6D71-4841-9C94-3DE7FCFB9230}">
                <p14:media xmlns:p14="http://schemas.microsoft.com/office/powerpoint/2010/main" r:embed="rId27"/>
              </p:ext>
            </p:extLst>
          </p:nvPr>
        </p:nvPicPr>
        <p:blipFill>
          <a:blip r:embed="rId32"/>
          <a:stretch>
            <a:fillRect/>
          </a:stretch>
        </p:blipFill>
        <p:spPr>
          <a:xfrm>
            <a:off x="8280452" y="3321028"/>
            <a:ext cx="360000" cy="360000"/>
          </a:xfrm>
          <a:prstGeom prst="rect">
            <a:avLst/>
          </a:prstGeom>
        </p:spPr>
      </p:pic>
      <p:pic>
        <p:nvPicPr>
          <p:cNvPr id="23" name="48i syllables">
            <a:hlinkClick r:id="" action="ppaction://media"/>
            <a:extLst>
              <a:ext uri="{FF2B5EF4-FFF2-40B4-BE49-F238E27FC236}">
                <a16:creationId xmlns:a16="http://schemas.microsoft.com/office/drawing/2014/main" id="{CE9DFD27-BF3A-4857-92EC-0A7E8FC8A3CE}"/>
              </a:ext>
            </a:extLst>
          </p:cNvPr>
          <p:cNvPicPr>
            <a:picLocks noChangeAspect="1"/>
          </p:cNvPicPr>
          <p:nvPr>
            <a:audioFile r:link="rId30"/>
            <p:extLst>
              <p:ext uri="{DAA4B4D4-6D71-4841-9C94-3DE7FCFB9230}">
                <p14:media xmlns:p14="http://schemas.microsoft.com/office/powerpoint/2010/main" r:embed="rId29"/>
              </p:ext>
            </p:extLst>
          </p:nvPr>
        </p:nvPicPr>
        <p:blipFill>
          <a:blip r:embed="rId32"/>
          <a:stretch>
            <a:fillRect/>
          </a:stretch>
        </p:blipFill>
        <p:spPr>
          <a:xfrm>
            <a:off x="1691680" y="4690077"/>
            <a:ext cx="609600" cy="609600"/>
          </a:xfrm>
          <a:prstGeom prst="rect">
            <a:avLst/>
          </a:prstGeom>
        </p:spPr>
      </p:pic>
    </p:spTree>
    <p:extLst>
      <p:ext uri="{BB962C8B-B14F-4D97-AF65-F5344CB8AC3E}">
        <p14:creationId xmlns:p14="http://schemas.microsoft.com/office/powerpoint/2010/main" val="236281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33"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37"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13" fill="hold"/>
                                        <p:tgtEl>
                                          <p:spTgt spid="9"/>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8"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094"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90"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00" fill="hold"/>
                                        <p:tgtEl>
                                          <p:spTgt spid="13"/>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19" fill="hold"/>
                                        <p:tgtEl>
                                          <p:spTgt spid="15"/>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042" fill="hold"/>
                                        <p:tgtEl>
                                          <p:spTgt spid="16"/>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76" fill="hold"/>
                                        <p:tgtEl>
                                          <p:spTgt spid="18"/>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8" fill="hold"/>
                                        <p:tgtEl>
                                          <p:spTgt spid="17"/>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22"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78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8"/>
                </p:tgtEl>
              </p:cMediaNode>
            </p:audio>
            <p:audio>
              <p:cMediaNode vol="80000">
                <p:cTn id="66" fill="hold" display="0">
                  <p:stCondLst>
                    <p:cond delay="indefinite"/>
                  </p:stCondLst>
                  <p:endCondLst>
                    <p:cond evt="onStopAudio" delay="0">
                      <p:tgtEl>
                        <p:sldTgt/>
                      </p:tgtEl>
                    </p:cond>
                  </p:endCondLst>
                </p:cTn>
                <p:tgtEl>
                  <p:spTgt spid="9"/>
                </p:tgtEl>
              </p:cMediaNode>
            </p:audio>
            <p:audio>
              <p:cMediaNode vol="80000">
                <p:cTn id="67" fill="hold" display="0">
                  <p:stCondLst>
                    <p:cond delay="indefinite"/>
                  </p:stCondLst>
                  <p:endCondLst>
                    <p:cond evt="onStopAudio" delay="0">
                      <p:tgtEl>
                        <p:sldTgt/>
                      </p:tgtEl>
                    </p:cond>
                  </p:endCondLst>
                </p:cTn>
                <p:tgtEl>
                  <p:spTgt spid="10"/>
                </p:tgtEl>
              </p:cMediaNode>
            </p:audio>
            <p:audio>
              <p:cMediaNode vol="80000">
                <p:cTn id="68" fill="hold" display="0">
                  <p:stCondLst>
                    <p:cond delay="indefinite"/>
                  </p:stCondLst>
                  <p:endCondLst>
                    <p:cond evt="onStopAudio" delay="0">
                      <p:tgtEl>
                        <p:sldTgt/>
                      </p:tgtEl>
                    </p:cond>
                  </p:endCondLst>
                </p:cTn>
                <p:tgtEl>
                  <p:spTgt spid="11"/>
                </p:tgtEl>
              </p:cMediaNode>
            </p:audio>
            <p:audio>
              <p:cMediaNode vol="80000">
                <p:cTn id="69" fill="hold" display="0">
                  <p:stCondLst>
                    <p:cond delay="indefinite"/>
                  </p:stCondLst>
                  <p:endCondLst>
                    <p:cond evt="onStopAudio" delay="0">
                      <p:tgtEl>
                        <p:sldTgt/>
                      </p:tgtEl>
                    </p:cond>
                  </p:endCondLst>
                </p:cTn>
                <p:tgtEl>
                  <p:spTgt spid="12"/>
                </p:tgtEl>
              </p:cMediaNode>
            </p:audio>
            <p:audio>
              <p:cMediaNode vol="80000">
                <p:cTn id="70" fill="hold" display="0">
                  <p:stCondLst>
                    <p:cond delay="indefinite"/>
                  </p:stCondLst>
                  <p:endCondLst>
                    <p:cond evt="onStopAudio" delay="0">
                      <p:tgtEl>
                        <p:sldTgt/>
                      </p:tgtEl>
                    </p:cond>
                  </p:endCondLst>
                </p:cTn>
                <p:tgtEl>
                  <p:spTgt spid="13"/>
                </p:tgtEl>
              </p:cMediaNode>
            </p:audio>
            <p:audio>
              <p:cMediaNode vol="80000">
                <p:cTn id="71" fill="hold" display="0">
                  <p:stCondLst>
                    <p:cond delay="indefinite"/>
                  </p:stCondLst>
                  <p:endCondLst>
                    <p:cond evt="onStopAudio" delay="0">
                      <p:tgtEl>
                        <p:sldTgt/>
                      </p:tgtEl>
                    </p:cond>
                  </p:endCondLst>
                </p:cTn>
                <p:tgtEl>
                  <p:spTgt spid="14"/>
                </p:tgtEl>
              </p:cMediaNode>
            </p:audio>
            <p:audio>
              <p:cMediaNode vol="80000">
                <p:cTn id="72" fill="hold" display="0">
                  <p:stCondLst>
                    <p:cond delay="indefinite"/>
                  </p:stCondLst>
                  <p:endCondLst>
                    <p:cond evt="onStopAudio" delay="0">
                      <p:tgtEl>
                        <p:sldTgt/>
                      </p:tgtEl>
                    </p:cond>
                  </p:endCondLst>
                </p:cTn>
                <p:tgtEl>
                  <p:spTgt spid="15"/>
                </p:tgtEl>
              </p:cMediaNode>
            </p:audio>
            <p:audio>
              <p:cMediaNode vol="80000">
                <p:cTn id="73" fill="hold" display="0">
                  <p:stCondLst>
                    <p:cond delay="indefinite"/>
                  </p:stCondLst>
                  <p:endCondLst>
                    <p:cond evt="onStopAudio" delay="0">
                      <p:tgtEl>
                        <p:sldTgt/>
                      </p:tgtEl>
                    </p:cond>
                  </p:endCondLst>
                </p:cTn>
                <p:tgtEl>
                  <p:spTgt spid="16"/>
                </p:tgtEl>
              </p:cMediaNode>
            </p:audio>
            <p:audio>
              <p:cMediaNode vol="80000">
                <p:cTn id="74" fill="hold" display="0">
                  <p:stCondLst>
                    <p:cond delay="indefinite"/>
                  </p:stCondLst>
                  <p:endCondLst>
                    <p:cond evt="onStopAudio" delay="0">
                      <p:tgtEl>
                        <p:sldTgt/>
                      </p:tgtEl>
                    </p:cond>
                  </p:endCondLst>
                </p:cTn>
                <p:tgtEl>
                  <p:spTgt spid="17"/>
                </p:tgtEl>
              </p:cMediaNode>
            </p:audio>
            <p:audio>
              <p:cMediaNode vol="80000">
                <p:cTn id="75" fill="hold" display="0">
                  <p:stCondLst>
                    <p:cond delay="indefinite"/>
                  </p:stCondLst>
                  <p:endCondLst>
                    <p:cond evt="onStopAudio" delay="0">
                      <p:tgtEl>
                        <p:sldTgt/>
                      </p:tgtEl>
                    </p:cond>
                  </p:endCondLst>
                </p:cTn>
                <p:tgtEl>
                  <p:spTgt spid="18"/>
                </p:tgtEl>
              </p:cMediaNode>
            </p:audio>
            <p:audio>
              <p:cMediaNode vol="80000">
                <p:cTn id="76" fill="hold" display="0">
                  <p:stCondLst>
                    <p:cond delay="indefinite"/>
                  </p:stCondLst>
                  <p:endCondLst>
                    <p:cond evt="onStopAudio" delay="0">
                      <p:tgtEl>
                        <p:sldTgt/>
                      </p:tgtEl>
                    </p:cond>
                  </p:endCondLst>
                </p:cTn>
                <p:tgtEl>
                  <p:spTgt spid="19"/>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The 7</a:t>
            </a:r>
            <a:r>
              <a:rPr lang="de-DE"/>
              <a:t>-vowel </a:t>
            </a:r>
            <a:r>
              <a:rPr lang="az-Latn-AZ"/>
              <a:t>analysis </a:t>
            </a:r>
            <a:r>
              <a:rPr lang="de-DE"/>
              <a:t>applied to</a:t>
            </a:r>
            <a:r>
              <a:rPr lang="az-Latn-AZ"/>
              <a:t> Setswana (Cole 1955: 7-15)</a:t>
            </a:r>
          </a:p>
          <a:p>
            <a:pPr>
              <a:buFont typeface="Arial" panose="020B0604020202020204" pitchFamily="34" charset="0"/>
              <a:buChar char="•"/>
            </a:pPr>
            <a:r>
              <a:rPr lang="az-Latn-AZ" sz="1800"/>
              <a:t>The raised allophones [ı, </a:t>
            </a:r>
            <a:r>
              <a:rPr lang="el-GR" sz="1800"/>
              <a:t>ω</a:t>
            </a:r>
            <a:r>
              <a:rPr lang="az-Latn-AZ" sz="1800"/>
              <a:t>] </a:t>
            </a:r>
            <a:r>
              <a:rPr lang="de-DE" sz="1800"/>
              <a:t>(~ [</a:t>
            </a:r>
            <a:r>
              <a:rPr lang="az-Latn-AZ" sz="1800"/>
              <a:t>ɪ̝, ʊ̝</a:t>
            </a:r>
            <a:r>
              <a:rPr lang="de-DE" sz="1800"/>
              <a:t>]) </a:t>
            </a:r>
            <a:r>
              <a:rPr lang="az-Latn-AZ" sz="1800"/>
              <a:t>of the 'semi-close' vowels /ɪ, ʊ/ occur when followed by</a:t>
            </a:r>
          </a:p>
          <a:p>
            <a:pPr lvl="1">
              <a:buFont typeface="Symbol" panose="05050102010706020507" pitchFamily="18" charset="2"/>
              <a:buChar char="-"/>
            </a:pPr>
            <a:r>
              <a:rPr lang="az-Latn-AZ"/>
              <a:t>the vowels /i, u/ in the next syllable, e.g. </a:t>
            </a:r>
            <a:r>
              <a:rPr lang="az-Latn-AZ">
                <a:solidFill>
                  <a:srgbClr val="002060"/>
                </a:solidFill>
              </a:rPr>
              <a:t>[-l</a:t>
            </a:r>
            <a:r>
              <a:rPr lang="az-Latn-AZ" b="1">
                <a:solidFill>
                  <a:srgbClr val="002060"/>
                </a:solidFill>
              </a:rPr>
              <a:t>ɪ</a:t>
            </a:r>
            <a:r>
              <a:rPr lang="az-Latn-AZ">
                <a:solidFill>
                  <a:srgbClr val="002060"/>
                </a:solidFill>
              </a:rPr>
              <a:t>ɸa]</a:t>
            </a:r>
            <a:r>
              <a:rPr lang="az-Latn-AZ"/>
              <a:t> "pay a fine" → </a:t>
            </a:r>
            <a:r>
              <a:rPr lang="az-Latn-AZ">
                <a:solidFill>
                  <a:srgbClr val="002060"/>
                </a:solidFill>
              </a:rPr>
              <a:t>[m</a:t>
            </a:r>
            <a:r>
              <a:rPr lang="el-GR">
                <a:solidFill>
                  <a:srgbClr val="002060"/>
                </a:solidFill>
              </a:rPr>
              <a:t>ω</a:t>
            </a:r>
            <a:r>
              <a:rPr lang="az-Latn-AZ">
                <a:solidFill>
                  <a:srgbClr val="002060"/>
                </a:solidFill>
              </a:rPr>
              <a:t>l</a:t>
            </a:r>
            <a:r>
              <a:rPr lang="az-Latn-AZ" b="1">
                <a:solidFill>
                  <a:srgbClr val="002060"/>
                </a:solidFill>
              </a:rPr>
              <a:t>ı</a:t>
            </a:r>
            <a:r>
              <a:rPr lang="az-Latn-AZ">
                <a:solidFill>
                  <a:srgbClr val="002060"/>
                </a:solidFill>
              </a:rPr>
              <a:t>ɸi]</a:t>
            </a:r>
            <a:r>
              <a:rPr lang="az-Latn-AZ"/>
              <a:t> "payer"</a:t>
            </a:r>
          </a:p>
          <a:p>
            <a:pPr lvl="1">
              <a:buFont typeface="Symbol" panose="05050102010706020507" pitchFamily="18" charset="2"/>
              <a:buChar char="-"/>
            </a:pPr>
            <a:r>
              <a:rPr lang="az-Latn-AZ"/>
              <a:t>the locative suffix </a:t>
            </a:r>
            <a:r>
              <a:rPr lang="az-Latn-AZ" i="1">
                <a:solidFill>
                  <a:srgbClr val="002060"/>
                </a:solidFill>
              </a:rPr>
              <a:t>–(i)ng</a:t>
            </a:r>
            <a:r>
              <a:rPr lang="az-Latn-AZ"/>
              <a:t>, e.g. </a:t>
            </a:r>
            <a:r>
              <a:rPr lang="az-Latn-AZ">
                <a:solidFill>
                  <a:srgbClr val="002060"/>
                </a:solidFill>
              </a:rPr>
              <a:t>[mʊtʰʊ]</a:t>
            </a:r>
            <a:r>
              <a:rPr lang="az-Latn-AZ"/>
              <a:t> "person" → </a:t>
            </a:r>
            <a:r>
              <a:rPr lang="az-Latn-AZ">
                <a:solidFill>
                  <a:srgbClr val="002060"/>
                </a:solidFill>
              </a:rPr>
              <a:t>[m</a:t>
            </a:r>
            <a:r>
              <a:rPr lang="el-GR">
                <a:solidFill>
                  <a:srgbClr val="002060"/>
                </a:solidFill>
              </a:rPr>
              <a:t>ω</a:t>
            </a:r>
            <a:r>
              <a:rPr lang="az-Latn-AZ">
                <a:solidFill>
                  <a:srgbClr val="002060"/>
                </a:solidFill>
              </a:rPr>
              <a:t>tʰ</a:t>
            </a:r>
            <a:r>
              <a:rPr lang="el-GR">
                <a:solidFill>
                  <a:srgbClr val="002060"/>
                </a:solidFill>
              </a:rPr>
              <a:t>ω</a:t>
            </a:r>
            <a:r>
              <a:rPr lang="az-Latn-AZ">
                <a:solidFill>
                  <a:srgbClr val="002060"/>
                </a:solidFill>
              </a:rPr>
              <a:t>ŋ] </a:t>
            </a:r>
            <a:r>
              <a:rPr lang="az-Latn-AZ"/>
              <a:t>(locative of </a:t>
            </a:r>
            <a:r>
              <a:rPr lang="az-Latn-AZ" i="1">
                <a:solidFill>
                  <a:srgbClr val="002060"/>
                </a:solidFill>
              </a:rPr>
              <a:t>motho</a:t>
            </a:r>
            <a:r>
              <a:rPr lang="az-Latn-AZ"/>
              <a:t>)</a:t>
            </a:r>
          </a:p>
          <a:p>
            <a:pPr>
              <a:buFont typeface="Arial" panose="020B0604020202020204" pitchFamily="34" charset="0"/>
              <a:buChar char="•"/>
            </a:pPr>
            <a:endParaRPr lang="az-Latn-AZ" sz="1800"/>
          </a:p>
          <a:p>
            <a:pPr>
              <a:buFont typeface="Arial" panose="020B0604020202020204" pitchFamily="34" charset="0"/>
              <a:buChar char="•"/>
            </a:pPr>
            <a:r>
              <a:rPr lang="az-Latn-AZ" sz="1800"/>
              <a:t>Conditioning for the raised allophones [e, o] of the 'semi-open' vowels /ɛ, ɔ/, however, is very complex. [e, o] occur when followed by</a:t>
            </a:r>
          </a:p>
          <a:p>
            <a:pPr lvl="1">
              <a:buFont typeface="Symbol" panose="05050102010706020507" pitchFamily="18" charset="2"/>
              <a:buChar char="-"/>
            </a:pPr>
            <a:r>
              <a:rPr lang="az-Latn-AZ"/>
              <a:t>the vowels /i, ɪ, u, ʊ/ in the next syllable, e.g. </a:t>
            </a:r>
            <a:r>
              <a:rPr lang="az-Latn-AZ">
                <a:solidFill>
                  <a:srgbClr val="002060"/>
                </a:solidFill>
              </a:rPr>
              <a:t>[-r</a:t>
            </a:r>
            <a:r>
              <a:rPr lang="az-Latn-AZ" b="1">
                <a:solidFill>
                  <a:srgbClr val="002060"/>
                </a:solidFill>
              </a:rPr>
              <a:t>ɛ</a:t>
            </a:r>
            <a:r>
              <a:rPr lang="az-Latn-AZ">
                <a:solidFill>
                  <a:srgbClr val="002060"/>
                </a:solidFill>
              </a:rPr>
              <a:t>kʼa] </a:t>
            </a:r>
            <a:r>
              <a:rPr lang="az-Latn-AZ"/>
              <a:t>"buy" → </a:t>
            </a:r>
            <a:r>
              <a:rPr lang="az-Latn-AZ">
                <a:solidFill>
                  <a:srgbClr val="002060"/>
                </a:solidFill>
              </a:rPr>
              <a:t>[mʊr</a:t>
            </a:r>
            <a:r>
              <a:rPr lang="az-Latn-AZ" b="1">
                <a:solidFill>
                  <a:srgbClr val="002060"/>
                </a:solidFill>
              </a:rPr>
              <a:t>e</a:t>
            </a:r>
            <a:r>
              <a:rPr lang="az-Latn-AZ">
                <a:solidFill>
                  <a:srgbClr val="002060"/>
                </a:solidFill>
              </a:rPr>
              <a:t>kʼi]</a:t>
            </a:r>
            <a:r>
              <a:rPr lang="az-Latn-AZ"/>
              <a:t> "buyer"</a:t>
            </a:r>
          </a:p>
          <a:p>
            <a:pPr lvl="1">
              <a:buFont typeface="Symbol" panose="05050102010706020507" pitchFamily="18" charset="2"/>
              <a:buChar char="-"/>
            </a:pPr>
            <a:r>
              <a:rPr lang="az-Latn-AZ"/>
              <a:t>a syllabic nasal consonant /m, n, ɲ, ŋ/, e.g. </a:t>
            </a:r>
            <a:r>
              <a:rPr lang="az-Latn-AZ">
                <a:solidFill>
                  <a:srgbClr val="002060"/>
                </a:solidFill>
              </a:rPr>
              <a:t>[-tɬʰ</a:t>
            </a:r>
            <a:r>
              <a:rPr lang="az-Latn-AZ" b="1">
                <a:solidFill>
                  <a:srgbClr val="002060"/>
                </a:solidFill>
              </a:rPr>
              <a:t>o</a:t>
            </a:r>
            <a:r>
              <a:rPr lang="az-Latn-AZ">
                <a:solidFill>
                  <a:srgbClr val="002060"/>
                </a:solidFill>
              </a:rPr>
              <a:t>mpʰa] </a:t>
            </a:r>
            <a:r>
              <a:rPr lang="az-Latn-AZ"/>
              <a:t>"respect, honour", with very few exceptions e.g. </a:t>
            </a:r>
            <a:r>
              <a:rPr lang="az-Latn-AZ">
                <a:solidFill>
                  <a:srgbClr val="002060"/>
                </a:solidFill>
              </a:rPr>
              <a:t>[tʼ</a:t>
            </a:r>
            <a:r>
              <a:rPr lang="az-Latn-AZ" b="1">
                <a:solidFill>
                  <a:srgbClr val="002060"/>
                </a:solidFill>
              </a:rPr>
              <a:t>ɔ</a:t>
            </a:r>
            <a:r>
              <a:rPr lang="az-Latn-AZ">
                <a:solidFill>
                  <a:srgbClr val="002060"/>
                </a:solidFill>
              </a:rPr>
              <a:t>ntʼ</a:t>
            </a:r>
            <a:r>
              <a:rPr lang="az-Latn-AZ" b="1">
                <a:solidFill>
                  <a:srgbClr val="002060"/>
                </a:solidFill>
              </a:rPr>
              <a:t>ɔ</a:t>
            </a:r>
            <a:r>
              <a:rPr lang="az-Latn-AZ">
                <a:solidFill>
                  <a:srgbClr val="002060"/>
                </a:solidFill>
              </a:rPr>
              <a:t>lɔ] </a:t>
            </a:r>
            <a:r>
              <a:rPr lang="az-Latn-AZ"/>
              <a:t>"core of a matter, tip of a root"</a:t>
            </a:r>
          </a:p>
          <a:p>
            <a:pPr lvl="1">
              <a:buFont typeface="Symbol" panose="05050102010706020507" pitchFamily="18" charset="2"/>
              <a:buChar char="-"/>
            </a:pPr>
            <a:r>
              <a:rPr lang="az-Latn-AZ"/>
              <a:t>/s, ts, tsʰ, ʃ, tʃ, tʃʰ/ "if these are the products of palatalization due to the causative suffix </a:t>
            </a:r>
            <a:r>
              <a:rPr lang="az-Latn-AZ" i="1">
                <a:solidFill>
                  <a:srgbClr val="002060"/>
                </a:solidFill>
              </a:rPr>
              <a:t>–ya</a:t>
            </a:r>
            <a:r>
              <a:rPr lang="az-Latn-AZ"/>
              <a:t>", e.g. </a:t>
            </a:r>
            <a:r>
              <a:rPr lang="az-Latn-AZ">
                <a:solidFill>
                  <a:srgbClr val="002060"/>
                </a:solidFill>
              </a:rPr>
              <a:t>[-tɬʼ</a:t>
            </a:r>
            <a:r>
              <a:rPr lang="az-Latn-AZ" b="1">
                <a:solidFill>
                  <a:srgbClr val="002060"/>
                </a:solidFill>
              </a:rPr>
              <a:t>ɔ</a:t>
            </a:r>
            <a:r>
              <a:rPr lang="az-Latn-AZ">
                <a:solidFill>
                  <a:srgbClr val="002060"/>
                </a:solidFill>
              </a:rPr>
              <a:t>la] </a:t>
            </a:r>
            <a:r>
              <a:rPr lang="az-Latn-AZ"/>
              <a:t>"anoint oneself" → </a:t>
            </a:r>
            <a:r>
              <a:rPr lang="az-Latn-AZ">
                <a:solidFill>
                  <a:srgbClr val="002060"/>
                </a:solidFill>
              </a:rPr>
              <a:t>[-tɬʼ</a:t>
            </a:r>
            <a:r>
              <a:rPr lang="az-Latn-AZ" b="1">
                <a:solidFill>
                  <a:srgbClr val="002060"/>
                </a:solidFill>
              </a:rPr>
              <a:t>o</a:t>
            </a:r>
            <a:r>
              <a:rPr lang="az-Latn-AZ">
                <a:solidFill>
                  <a:srgbClr val="002060"/>
                </a:solidFill>
              </a:rPr>
              <a:t>tsʼa] </a:t>
            </a:r>
            <a:r>
              <a:rPr lang="az-Latn-AZ"/>
              <a:t>"anoint a person", but </a:t>
            </a:r>
            <a:r>
              <a:rPr lang="az-Latn-AZ">
                <a:solidFill>
                  <a:srgbClr val="002060"/>
                </a:solidFill>
              </a:rPr>
              <a:t>[‑</a:t>
            </a:r>
            <a:r>
              <a:rPr lang="az-Latn-AZ" b="1">
                <a:solidFill>
                  <a:srgbClr val="002060"/>
                </a:solidFill>
              </a:rPr>
              <a:t>ɔ</a:t>
            </a:r>
            <a:r>
              <a:rPr lang="az-Latn-AZ">
                <a:solidFill>
                  <a:srgbClr val="002060"/>
                </a:solidFill>
              </a:rPr>
              <a:t>tsʼɛla] </a:t>
            </a:r>
            <a:r>
              <a:rPr lang="az-Latn-AZ"/>
              <a:t>"be drowsy, doze" (underived /ts/) </a:t>
            </a:r>
          </a:p>
          <a:p>
            <a:pPr lvl="1">
              <a:buFont typeface="Charis SIL" panose="02000500060000020004" pitchFamily="2" charset="0"/>
              <a:buChar char="+"/>
            </a:pPr>
            <a:r>
              <a:rPr lang="az-Latn-AZ"/>
              <a:t>/ɛ/ is usually raised to [e] when followed by /tɬ/, e.g. </a:t>
            </a:r>
            <a:r>
              <a:rPr lang="az-Latn-AZ">
                <a:solidFill>
                  <a:srgbClr val="002060"/>
                </a:solidFill>
              </a:rPr>
              <a:t>[lɪ</a:t>
            </a:r>
            <a:r>
              <a:rPr lang="el-GR">
                <a:solidFill>
                  <a:srgbClr val="002060"/>
                </a:solidFill>
              </a:rPr>
              <a:t>χ</a:t>
            </a:r>
            <a:r>
              <a:rPr lang="az-Latn-AZ" b="1">
                <a:solidFill>
                  <a:srgbClr val="002060"/>
                </a:solidFill>
              </a:rPr>
              <a:t>e</a:t>
            </a:r>
            <a:r>
              <a:rPr lang="az-Latn-AZ">
                <a:solidFill>
                  <a:srgbClr val="002060"/>
                </a:solidFill>
              </a:rPr>
              <a:t>tɬʼa] </a:t>
            </a:r>
            <a:r>
              <a:rPr lang="az-Latn-AZ"/>
              <a:t>"shoulder", with very few exceptions ([</a:t>
            </a:r>
            <a:r>
              <a:rPr lang="az-Latn-AZ">
                <a:solidFill>
                  <a:srgbClr val="002060"/>
                </a:solidFill>
              </a:rPr>
              <a:t>pʼ</a:t>
            </a:r>
            <a:r>
              <a:rPr lang="az-Latn-AZ" b="1">
                <a:solidFill>
                  <a:srgbClr val="002060"/>
                </a:solidFill>
              </a:rPr>
              <a:t>ɛ</a:t>
            </a:r>
            <a:r>
              <a:rPr lang="az-Latn-AZ">
                <a:solidFill>
                  <a:srgbClr val="002060"/>
                </a:solidFill>
              </a:rPr>
              <a:t>tɬʼɛkɛ] </a:t>
            </a:r>
            <a:r>
              <a:rPr lang="az-Latn-AZ"/>
              <a:t>"bateleur eagle") (/ɔ/  is not raised before /tɬ/)</a:t>
            </a:r>
          </a:p>
          <a:p>
            <a:pPr lvl="1">
              <a:buFont typeface="Charis SIL" panose="02000500060000020004" pitchFamily="2" charset="0"/>
              <a:buChar char="+"/>
            </a:pPr>
            <a:r>
              <a:rPr lang="az-Latn-AZ"/>
              <a:t>raised [e, o] </a:t>
            </a:r>
            <a:r>
              <a:rPr lang="az-Latn-AZ" i="1"/>
              <a:t>progressively</a:t>
            </a:r>
            <a:r>
              <a:rPr lang="az-Latn-AZ"/>
              <a:t> assimilates final /ɛ, ɔ/, e.g. </a:t>
            </a:r>
            <a:r>
              <a:rPr lang="az-Latn-AZ">
                <a:solidFill>
                  <a:srgbClr val="002060"/>
                </a:solidFill>
              </a:rPr>
              <a:t>[-betlʼa] </a:t>
            </a:r>
            <a:r>
              <a:rPr lang="az-Latn-AZ"/>
              <a:t>"carve" + </a:t>
            </a:r>
            <a:r>
              <a:rPr lang="az-Latn-AZ">
                <a:solidFill>
                  <a:srgbClr val="002060"/>
                </a:solidFill>
              </a:rPr>
              <a:t>*-ɔ </a:t>
            </a:r>
            <a:r>
              <a:rPr lang="az-Latn-AZ"/>
              <a:t>→ </a:t>
            </a:r>
            <a:r>
              <a:rPr lang="az-Latn-AZ">
                <a:solidFill>
                  <a:srgbClr val="002060"/>
                </a:solidFill>
              </a:rPr>
              <a:t>[pʼetɬʼ</a:t>
            </a:r>
            <a:r>
              <a:rPr lang="az-Latn-AZ" b="1">
                <a:solidFill>
                  <a:srgbClr val="002060"/>
                </a:solidFill>
              </a:rPr>
              <a:t>o</a:t>
            </a:r>
            <a:r>
              <a:rPr lang="az-Latn-AZ">
                <a:solidFill>
                  <a:srgbClr val="002060"/>
                </a:solidFill>
              </a:rPr>
              <a:t>] </a:t>
            </a:r>
            <a:r>
              <a:rPr lang="az-Latn-AZ"/>
              <a:t>"adze"  </a:t>
            </a:r>
          </a:p>
          <a:p>
            <a:pPr lvl="1">
              <a:buFont typeface="Symbol" panose="05050102010706020507" pitchFamily="18" charset="2"/>
              <a:buChar char="-"/>
            </a:pPr>
            <a:endParaRPr lang="az-Latn-AZ"/>
          </a:p>
          <a:p>
            <a:pPr lvl="1">
              <a:buFont typeface="Symbol" panose="05050102010706020507" pitchFamily="18" charset="2"/>
              <a:buChar char="-"/>
            </a:pPr>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5</a:t>
            </a:fld>
            <a:endParaRPr lang="en-US" altLang="de-DE"/>
          </a:p>
        </p:txBody>
      </p:sp>
    </p:spTree>
    <p:extLst>
      <p:ext uri="{BB962C8B-B14F-4D97-AF65-F5344CB8AC3E}">
        <p14:creationId xmlns:p14="http://schemas.microsoft.com/office/powerpoint/2010/main" val="107189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barn(inVertical)">
                                      <p:cBhvr>
                                        <p:cTn id="7" dur="500"/>
                                        <p:tgtEl>
                                          <p:spTgt spid="4">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6" end="6"/>
                                            </p:txEl>
                                          </p:spTgt>
                                        </p:tgtEl>
                                        <p:attrNameLst>
                                          <p:attrName>style.visibility</p:attrName>
                                        </p:attrNameLst>
                                      </p:cBhvr>
                                      <p:to>
                                        <p:strVal val="visible"/>
                                      </p:to>
                                    </p:set>
                                    <p:animEffect transition="in" filter="barn(inVertical)">
                                      <p:cBhvr>
                                        <p:cTn id="10" dur="500"/>
                                        <p:tgtEl>
                                          <p:spTgt spid="4">
                                            <p:txEl>
                                              <p:pRg st="6" end="6"/>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barn(inVertical)">
                                      <p:cBhvr>
                                        <p:cTn id="13" dur="500"/>
                                        <p:tgtEl>
                                          <p:spTgt spid="4">
                                            <p:txEl>
                                              <p:pRg st="7" end="7"/>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8" end="8"/>
                                            </p:txEl>
                                          </p:spTgt>
                                        </p:tgtEl>
                                        <p:attrNameLst>
                                          <p:attrName>style.visibility</p:attrName>
                                        </p:attrNameLst>
                                      </p:cBhvr>
                                      <p:to>
                                        <p:strVal val="visible"/>
                                      </p:to>
                                    </p:set>
                                    <p:animEffect transition="in" filter="barn(inVertical)">
                                      <p:cBhvr>
                                        <p:cTn id="16" dur="500"/>
                                        <p:tgtEl>
                                          <p:spTgt spid="4">
                                            <p:txEl>
                                              <p:pRg st="8" end="8"/>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barn(inVertical)">
                                      <p:cBhvr>
                                        <p:cTn id="19" dur="500"/>
                                        <p:tgtEl>
                                          <p:spTgt spid="4">
                                            <p:txEl>
                                              <p:pRg st="9" end="9"/>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animEffect transition="in" filter="barn(inVertical)">
                                      <p:cBhvr>
                                        <p:cTn id="2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Contrast in identical or similar environments</a:t>
            </a:r>
          </a:p>
          <a:p>
            <a:pPr>
              <a:spcAft>
                <a:spcPts val="400"/>
              </a:spcAft>
            </a:pPr>
            <a:r>
              <a:rPr lang="az-Latn-AZ"/>
              <a:t>/o/:/ɔ/</a:t>
            </a:r>
            <a:r>
              <a:rPr lang="az-Latn-AZ" sz="1800"/>
              <a:t>	</a:t>
            </a:r>
          </a:p>
          <a:p>
            <a:pPr lvl="0">
              <a:spcAft>
                <a:spcPts val="0"/>
              </a:spcAft>
            </a:pPr>
            <a:r>
              <a:rPr lang="az-Latn-AZ" sz="1800" i="1">
                <a:solidFill>
                  <a:srgbClr val="002060"/>
                </a:solidFill>
              </a:rPr>
              <a:t>k</a:t>
            </a:r>
            <a:r>
              <a:rPr lang="az-Latn-AZ" sz="1800" b="1" i="1">
                <a:solidFill>
                  <a:srgbClr val="002060"/>
                </a:solidFill>
              </a:rPr>
              <a:t>o</a:t>
            </a:r>
            <a:r>
              <a:rPr lang="az-Latn-AZ" sz="1800" i="1">
                <a:solidFill>
                  <a:srgbClr val="002060"/>
                </a:solidFill>
              </a:rPr>
              <a:t>ko! </a:t>
            </a:r>
            <a:r>
              <a:rPr lang="az-Latn-AZ" sz="1800">
                <a:solidFill>
                  <a:prstClr val="black"/>
                </a:solidFill>
              </a:rPr>
              <a:t>"knock-knock!" (interj.) 									</a:t>
            </a:r>
            <a:r>
              <a:rPr lang="az-Latn-AZ" sz="1800" i="1">
                <a:solidFill>
                  <a:srgbClr val="002060"/>
                </a:solidFill>
              </a:rPr>
              <a:t>lek</a:t>
            </a:r>
            <a:r>
              <a:rPr lang="az-Latn-AZ" sz="1800" b="1" i="1">
                <a:solidFill>
                  <a:srgbClr val="002060"/>
                </a:solidFill>
              </a:rPr>
              <a:t>ô</a:t>
            </a:r>
            <a:r>
              <a:rPr lang="az-Latn-AZ" sz="1800" i="1">
                <a:solidFill>
                  <a:srgbClr val="002060"/>
                </a:solidFill>
              </a:rPr>
              <a:t>kô </a:t>
            </a:r>
            <a:r>
              <a:rPr lang="az-Latn-AZ" sz="1800">
                <a:solidFill>
                  <a:prstClr val="black"/>
                </a:solidFill>
              </a:rPr>
              <a:t>"group of people"					</a:t>
            </a:r>
            <a:endParaRPr lang="az-Latn-AZ" sz="1800" b="1" i="1">
              <a:solidFill>
                <a:prstClr val="black"/>
              </a:solidFill>
            </a:endParaRPr>
          </a:p>
          <a:p>
            <a:pPr>
              <a:spcAft>
                <a:spcPts val="900"/>
              </a:spcAft>
            </a:pPr>
            <a:r>
              <a:rPr lang="az-Latn-AZ" sz="1800">
                <a:solidFill>
                  <a:srgbClr val="002060"/>
                </a:solidFill>
              </a:rPr>
              <a:t>[k</a:t>
            </a:r>
            <a:r>
              <a:rPr lang="az-Latn-AZ" sz="1800" b="1">
                <a:solidFill>
                  <a:srgbClr val="002060"/>
                </a:solidFill>
              </a:rPr>
              <a:t>ó:</a:t>
            </a:r>
            <a:r>
              <a:rPr lang="az-Latn-AZ" sz="1800">
                <a:solidFill>
                  <a:srgbClr val="002060"/>
                </a:solidFill>
              </a:rPr>
              <a:t>.kò]		</a:t>
            </a:r>
            <a:r>
              <a:rPr lang="az-Latn-AZ" sz="1800">
                <a:solidFill>
                  <a:prstClr val="black"/>
                </a:solidFill>
              </a:rPr>
              <a:t>																			</a:t>
            </a:r>
            <a:r>
              <a:rPr lang="az-Latn-AZ" sz="1800">
                <a:solidFill>
                  <a:srgbClr val="002060"/>
                </a:solidFill>
              </a:rPr>
              <a:t>[lɪ̀.k</a:t>
            </a:r>
            <a:r>
              <a:rPr lang="az-Latn-AZ" sz="1800" b="1">
                <a:solidFill>
                  <a:srgbClr val="002060"/>
                </a:solidFill>
              </a:rPr>
              <a:t>ɔ́:</a:t>
            </a:r>
            <a:r>
              <a:rPr lang="az-Latn-AZ" sz="1800">
                <a:solidFill>
                  <a:srgbClr val="002060"/>
                </a:solidFill>
              </a:rPr>
              <a:t>.kɔ̀]</a:t>
            </a:r>
          </a:p>
          <a:p>
            <a:pPr lvl="0">
              <a:spcAft>
                <a:spcPts val="0"/>
              </a:spcAft>
            </a:pPr>
            <a:r>
              <a:rPr lang="az-Latn-AZ" sz="1800" i="1">
                <a:solidFill>
                  <a:srgbClr val="002060"/>
                </a:solidFill>
              </a:rPr>
              <a:t>b</a:t>
            </a:r>
            <a:r>
              <a:rPr lang="az-Latn-AZ" sz="1800" b="1" i="1">
                <a:solidFill>
                  <a:srgbClr val="002060"/>
                </a:solidFill>
              </a:rPr>
              <a:t>o</a:t>
            </a:r>
            <a:r>
              <a:rPr lang="az-Latn-AZ" sz="1800" i="1">
                <a:solidFill>
                  <a:srgbClr val="002060"/>
                </a:solidFill>
              </a:rPr>
              <a:t>na </a:t>
            </a:r>
            <a:r>
              <a:rPr lang="az-Latn-AZ" sz="1800" i="1">
                <a:solidFill>
                  <a:prstClr val="black"/>
                </a:solidFill>
              </a:rPr>
              <a:t>  </a:t>
            </a:r>
            <a:r>
              <a:rPr lang="az-Latn-AZ" sz="1800">
                <a:solidFill>
                  <a:prstClr val="black"/>
                </a:solidFill>
              </a:rPr>
              <a:t>"this one" (14, variant)									</a:t>
            </a:r>
            <a:r>
              <a:rPr lang="az-Latn-AZ" sz="1800" i="1">
                <a:solidFill>
                  <a:srgbClr val="002060"/>
                </a:solidFill>
              </a:rPr>
              <a:t>b</a:t>
            </a:r>
            <a:r>
              <a:rPr lang="az-Latn-AZ" sz="1800" b="1" i="1">
                <a:solidFill>
                  <a:srgbClr val="002060"/>
                </a:solidFill>
              </a:rPr>
              <a:t>ô</a:t>
            </a:r>
            <a:r>
              <a:rPr lang="az-Latn-AZ" sz="1800" i="1">
                <a:solidFill>
                  <a:srgbClr val="002060"/>
                </a:solidFill>
              </a:rPr>
              <a:t>na! </a:t>
            </a:r>
            <a:r>
              <a:rPr lang="az-Latn-AZ" sz="1800">
                <a:solidFill>
                  <a:prstClr val="black"/>
                </a:solidFill>
              </a:rPr>
              <a:t>"see!"					</a:t>
            </a:r>
            <a:endParaRPr lang="az-Latn-AZ" sz="1800" b="1" i="1">
              <a:solidFill>
                <a:prstClr val="black"/>
              </a:solidFill>
            </a:endParaRPr>
          </a:p>
          <a:p>
            <a:pPr lvl="0">
              <a:spcAft>
                <a:spcPts val="900"/>
              </a:spcAft>
            </a:pPr>
            <a:r>
              <a:rPr lang="az-Latn-AZ" sz="1800">
                <a:solidFill>
                  <a:srgbClr val="002060"/>
                </a:solidFill>
              </a:rPr>
              <a:t>[b</a:t>
            </a:r>
            <a:r>
              <a:rPr lang="az-Latn-AZ" sz="1800" b="1">
                <a:solidFill>
                  <a:srgbClr val="002060"/>
                </a:solidFill>
              </a:rPr>
              <a:t>ó:</a:t>
            </a:r>
            <a:r>
              <a:rPr lang="az-Latn-AZ" sz="1800">
                <a:solidFill>
                  <a:srgbClr val="002060"/>
                </a:solidFill>
              </a:rPr>
              <a:t>.nà]																					[b</a:t>
            </a:r>
            <a:r>
              <a:rPr lang="az-Latn-AZ" sz="1800" b="1">
                <a:solidFill>
                  <a:srgbClr val="002060"/>
                </a:solidFill>
              </a:rPr>
              <a:t>ɔ́</a:t>
            </a:r>
            <a:r>
              <a:rPr lang="az-Latn-AZ" sz="1800">
                <a:solidFill>
                  <a:srgbClr val="002060"/>
                </a:solidFill>
              </a:rPr>
              <a:t>:.nà]</a:t>
            </a:r>
            <a:endParaRPr lang="de-DE" sz="1800">
              <a:solidFill>
                <a:srgbClr val="002060"/>
              </a:solidFill>
            </a:endParaRPr>
          </a:p>
          <a:p>
            <a:pPr lvl="0">
              <a:spcAft>
                <a:spcPts val="0"/>
              </a:spcAft>
            </a:pPr>
            <a:r>
              <a:rPr lang="az-Latn-AZ" sz="1800" i="1">
                <a:solidFill>
                  <a:srgbClr val="002060"/>
                </a:solidFill>
              </a:rPr>
              <a:t>b</a:t>
            </a:r>
            <a:r>
              <a:rPr lang="az-Latn-AZ" sz="1800" b="1" i="1">
                <a:solidFill>
                  <a:srgbClr val="002060"/>
                </a:solidFill>
              </a:rPr>
              <a:t>o</a:t>
            </a:r>
            <a:r>
              <a:rPr lang="az-Latn-AZ" sz="1800" i="1">
                <a:solidFill>
                  <a:srgbClr val="002060"/>
                </a:solidFill>
              </a:rPr>
              <a:t> </a:t>
            </a:r>
            <a:r>
              <a:rPr lang="az-Latn-AZ" sz="1800" i="1">
                <a:solidFill>
                  <a:prstClr val="black"/>
                </a:solidFill>
              </a:rPr>
              <a:t>  </a:t>
            </a:r>
            <a:r>
              <a:rPr lang="az-Latn-AZ" sz="1800">
                <a:solidFill>
                  <a:prstClr val="black"/>
                </a:solidFill>
              </a:rPr>
              <a:t>(</a:t>
            </a:r>
            <a:r>
              <a:rPr lang="de-DE" sz="1800">
                <a:solidFill>
                  <a:prstClr val="black"/>
                </a:solidFill>
              </a:rPr>
              <a:t>basic demonstrative </a:t>
            </a:r>
            <a:r>
              <a:rPr lang="az-Latn-AZ" sz="1800">
                <a:solidFill>
                  <a:prstClr val="black"/>
                </a:solidFill>
              </a:rPr>
              <a:t>14</a:t>
            </a:r>
            <a:r>
              <a:rPr lang="de-DE" sz="1800">
                <a:solidFill>
                  <a:prstClr val="black"/>
                </a:solidFill>
              </a:rPr>
              <a:t>, variant</a:t>
            </a:r>
            <a:r>
              <a:rPr lang="az-Latn-AZ" sz="1800">
                <a:solidFill>
                  <a:prstClr val="black"/>
                </a:solidFill>
              </a:rPr>
              <a:t>)				</a:t>
            </a:r>
            <a:r>
              <a:rPr lang="de-DE" sz="1800" i="1">
                <a:solidFill>
                  <a:srgbClr val="002060"/>
                </a:solidFill>
              </a:rPr>
              <a:t>p</a:t>
            </a:r>
            <a:r>
              <a:rPr lang="az-Latn-AZ" sz="1800" b="1" i="1">
                <a:solidFill>
                  <a:srgbClr val="002060"/>
                </a:solidFill>
              </a:rPr>
              <a:t>ô</a:t>
            </a:r>
            <a:r>
              <a:rPr lang="az-Latn-AZ" sz="1800" i="1">
                <a:solidFill>
                  <a:srgbClr val="002060"/>
                </a:solidFill>
              </a:rPr>
              <a:t>! </a:t>
            </a:r>
            <a:r>
              <a:rPr lang="az-Latn-AZ" sz="1800">
                <a:solidFill>
                  <a:prstClr val="black"/>
                </a:solidFill>
              </a:rPr>
              <a:t>ideo. "hitting"					</a:t>
            </a:r>
            <a:endParaRPr lang="az-Latn-AZ" sz="1800" b="1" i="1">
              <a:solidFill>
                <a:prstClr val="black"/>
              </a:solidFill>
            </a:endParaRPr>
          </a:p>
          <a:p>
            <a:pPr lvl="0">
              <a:spcAft>
                <a:spcPts val="900"/>
              </a:spcAft>
            </a:pPr>
            <a:r>
              <a:rPr lang="az-Latn-AZ" sz="1800">
                <a:solidFill>
                  <a:srgbClr val="002060"/>
                </a:solidFill>
              </a:rPr>
              <a:t>[b</a:t>
            </a:r>
            <a:r>
              <a:rPr lang="az-Latn-AZ" sz="1800" b="1">
                <a:solidFill>
                  <a:srgbClr val="002060"/>
                </a:solidFill>
              </a:rPr>
              <a:t>ó</a:t>
            </a:r>
            <a:r>
              <a:rPr lang="az-Latn-AZ" sz="1800">
                <a:solidFill>
                  <a:srgbClr val="002060"/>
                </a:solidFill>
              </a:rPr>
              <a:t>]																					</a:t>
            </a:r>
            <a:r>
              <a:rPr lang="de-DE" sz="1800">
                <a:solidFill>
                  <a:srgbClr val="002060"/>
                </a:solidFill>
              </a:rPr>
              <a:t>		</a:t>
            </a:r>
            <a:r>
              <a:rPr lang="az-Latn-AZ" sz="1800">
                <a:solidFill>
                  <a:srgbClr val="002060"/>
                </a:solidFill>
              </a:rPr>
              <a:t>[</a:t>
            </a:r>
            <a:r>
              <a:rPr lang="de-DE" sz="1800">
                <a:solidFill>
                  <a:srgbClr val="002060"/>
                </a:solidFill>
              </a:rPr>
              <a:t>p</a:t>
            </a:r>
            <a:r>
              <a:rPr lang="az-Latn-AZ" sz="1800" b="1">
                <a:solidFill>
                  <a:srgbClr val="002060"/>
                </a:solidFill>
              </a:rPr>
              <a:t>ɔ́</a:t>
            </a:r>
            <a:r>
              <a:rPr lang="az-Latn-AZ" sz="1800">
                <a:solidFill>
                  <a:srgbClr val="002060"/>
                </a:solidFill>
              </a:rPr>
              <a:t>]</a:t>
            </a:r>
          </a:p>
          <a:p>
            <a:pPr lvl="0">
              <a:spcAft>
                <a:spcPts val="0"/>
              </a:spcAft>
            </a:pPr>
            <a:r>
              <a:rPr lang="az-Latn-AZ" sz="1800" i="1">
                <a:solidFill>
                  <a:srgbClr val="002060"/>
                </a:solidFill>
              </a:rPr>
              <a:t>sep</a:t>
            </a:r>
            <a:r>
              <a:rPr lang="az-Latn-AZ" sz="1800" b="1" i="1">
                <a:solidFill>
                  <a:srgbClr val="002060"/>
                </a:solidFill>
              </a:rPr>
              <a:t>o</a:t>
            </a:r>
            <a:r>
              <a:rPr lang="az-Latn-AZ" sz="1800" i="1">
                <a:solidFill>
                  <a:srgbClr val="002060"/>
                </a:solidFill>
              </a:rPr>
              <a:t>ro  </a:t>
            </a:r>
            <a:r>
              <a:rPr lang="az-Latn-AZ" sz="1800" i="1">
                <a:solidFill>
                  <a:prstClr val="black"/>
                </a:solidFill>
              </a:rPr>
              <a:t> </a:t>
            </a:r>
            <a:r>
              <a:rPr lang="az-Latn-AZ" sz="1800">
                <a:solidFill>
                  <a:prstClr val="black"/>
                </a:solidFill>
              </a:rPr>
              <a:t>"trail"																		</a:t>
            </a:r>
            <a:r>
              <a:rPr lang="az-Latn-AZ" sz="1800" i="1">
                <a:solidFill>
                  <a:srgbClr val="002060"/>
                </a:solidFill>
              </a:rPr>
              <a:t>mok</a:t>
            </a:r>
            <a:r>
              <a:rPr lang="az-Latn-AZ" sz="1800" b="1" i="1">
                <a:solidFill>
                  <a:srgbClr val="002060"/>
                </a:solidFill>
              </a:rPr>
              <a:t>ô</a:t>
            </a:r>
            <a:r>
              <a:rPr lang="az-Latn-AZ" sz="1800" i="1">
                <a:solidFill>
                  <a:srgbClr val="002060"/>
                </a:solidFill>
              </a:rPr>
              <a:t>rô </a:t>
            </a:r>
            <a:r>
              <a:rPr lang="az-Latn-AZ" sz="1800">
                <a:solidFill>
                  <a:prstClr val="black"/>
                </a:solidFill>
              </a:rPr>
              <a:t>"boat"					</a:t>
            </a:r>
            <a:endParaRPr lang="az-Latn-AZ" sz="1800" b="1" i="1">
              <a:solidFill>
                <a:prstClr val="black"/>
              </a:solidFill>
            </a:endParaRPr>
          </a:p>
          <a:p>
            <a:pPr lvl="0">
              <a:spcAft>
                <a:spcPts val="900"/>
              </a:spcAft>
            </a:pPr>
            <a:r>
              <a:rPr lang="az-Latn-AZ" sz="1800">
                <a:solidFill>
                  <a:srgbClr val="002060"/>
                </a:solidFill>
              </a:rPr>
              <a:t>[</a:t>
            </a:r>
            <a:r>
              <a:rPr lang="en-ZA" sz="1800">
                <a:solidFill>
                  <a:srgbClr val="002060"/>
                </a:solidFill>
              </a:rPr>
              <a:t>sɪ</a:t>
            </a:r>
            <a:r>
              <a:rPr lang="az-Latn-AZ" sz="1800">
                <a:solidFill>
                  <a:srgbClr val="002060"/>
                </a:solidFill>
              </a:rPr>
              <a:t>̀.</a:t>
            </a:r>
            <a:r>
              <a:rPr lang="en-ZA" sz="1800">
                <a:solidFill>
                  <a:srgbClr val="002060"/>
                </a:solidFill>
              </a:rPr>
              <a:t>p</a:t>
            </a:r>
            <a:r>
              <a:rPr lang="en-ZA" sz="1800" b="1">
                <a:solidFill>
                  <a:srgbClr val="002060"/>
                </a:solidFill>
              </a:rPr>
              <a:t>ó</a:t>
            </a:r>
            <a:r>
              <a:rPr lang="az-Latn-AZ" sz="1800" b="1">
                <a:solidFill>
                  <a:srgbClr val="002060"/>
                </a:solidFill>
              </a:rPr>
              <a:t>:</a:t>
            </a:r>
            <a:r>
              <a:rPr lang="az-Latn-AZ" sz="1800">
                <a:solidFill>
                  <a:srgbClr val="002060"/>
                </a:solidFill>
              </a:rPr>
              <a:t>.</a:t>
            </a:r>
            <a:r>
              <a:rPr lang="en-ZA" sz="1800">
                <a:solidFill>
                  <a:srgbClr val="002060"/>
                </a:solidFill>
              </a:rPr>
              <a:t>ro</a:t>
            </a:r>
            <a:r>
              <a:rPr lang="az-Latn-AZ" sz="1800">
                <a:solidFill>
                  <a:srgbClr val="002060"/>
                </a:solidFill>
              </a:rPr>
              <a:t>̀]</a:t>
            </a:r>
            <a:r>
              <a:rPr lang="az-Latn-AZ" sz="1800">
                <a:solidFill>
                  <a:prstClr val="black"/>
                </a:solidFill>
              </a:rPr>
              <a:t>																				</a:t>
            </a:r>
            <a:r>
              <a:rPr lang="az-Latn-AZ" sz="1800">
                <a:solidFill>
                  <a:srgbClr val="002060"/>
                </a:solidFill>
              </a:rPr>
              <a:t>[mʊ̀.k</a:t>
            </a:r>
            <a:r>
              <a:rPr lang="az-Latn-AZ" sz="1800" b="1">
                <a:solidFill>
                  <a:srgbClr val="002060"/>
                </a:solidFill>
              </a:rPr>
              <a:t>ɔ́:</a:t>
            </a:r>
            <a:r>
              <a:rPr lang="az-Latn-AZ" sz="1800">
                <a:solidFill>
                  <a:srgbClr val="002060"/>
                </a:solidFill>
              </a:rPr>
              <a:t>.rɔ̀]</a:t>
            </a:r>
          </a:p>
          <a:p>
            <a:pPr lvl="0">
              <a:spcAft>
                <a:spcPts val="900"/>
              </a:spcAft>
            </a:pPr>
            <a:endParaRPr lang="az-Latn-AZ" sz="1800">
              <a:solidFill>
                <a:prstClr val="black"/>
              </a:solidFill>
            </a:endParaRPr>
          </a:p>
          <a:p>
            <a:pPr lvl="0">
              <a:spcAft>
                <a:spcPts val="900"/>
              </a:spcAft>
            </a:pPr>
            <a:endParaRPr lang="az-Latn-AZ" sz="1800">
              <a:solidFill>
                <a:prstClr val="black"/>
              </a:solidFill>
            </a:endParaRPr>
          </a:p>
          <a:p>
            <a:r>
              <a:rPr lang="az-Latn-AZ"/>
              <a:t>(cf. abstract syllables read by BJM</a:t>
            </a:r>
            <a:r>
              <a:rPr lang="az-Latn-AZ">
                <a:sym typeface="Wingdings" panose="05000000000000000000" pitchFamily="2" charset="2"/>
              </a:rPr>
              <a:t>:)</a:t>
            </a:r>
            <a:endParaRPr lang="az-Latn-AZ"/>
          </a:p>
          <a:p>
            <a:r>
              <a:rPr lang="az-Latn-AZ">
                <a:solidFill>
                  <a:srgbClr val="002060"/>
                </a:solidFill>
              </a:rPr>
              <a:t>[bo:]-	[bɔ:]</a:t>
            </a:r>
          </a:p>
          <a:p>
            <a:r>
              <a:rPr lang="az-Latn-AZ">
                <a:solidFill>
                  <a:srgbClr val="002060"/>
                </a:solidFill>
              </a:rPr>
              <a:t>[lo:]	- 	[lɔ:]</a:t>
            </a:r>
          </a:p>
          <a:p>
            <a:r>
              <a:rPr lang="az-Latn-AZ">
                <a:solidFill>
                  <a:srgbClr val="002060"/>
                </a:solidFill>
              </a:rPr>
              <a:t>[so:]	-	[sɔ:]</a:t>
            </a:r>
          </a:p>
          <a:p>
            <a:pPr lvl="0">
              <a:spcAft>
                <a:spcPts val="900"/>
              </a:spcAft>
            </a:pPr>
            <a:endParaRPr lang="az-Latn-AZ" sz="1800">
              <a:solidFill>
                <a:prstClr val="black"/>
              </a:solidFill>
            </a:endParaRPr>
          </a:p>
          <a:p>
            <a:r>
              <a:rPr lang="az-Latn-AZ" sz="1800"/>
              <a:t>				</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a:t>Word pairs articulated by</a:t>
            </a:r>
            <a:r>
              <a:rPr lang="az-Latn-AZ"/>
              <a:t> speakers</a:t>
            </a:r>
            <a:r>
              <a:rPr lang="de-DE"/>
              <a:t> </a:t>
            </a:r>
            <a:r>
              <a:rPr lang="az-Latn-AZ"/>
              <a:t>BJM, OD, </a:t>
            </a:r>
            <a:r>
              <a:rPr lang="de-DE"/>
              <a:t>BJM, </a:t>
            </a:r>
            <a:r>
              <a:rPr lang="az-Latn-AZ"/>
              <a:t>LL.</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50</a:t>
            </a:fld>
            <a:endParaRPr lang="en-US" altLang="de-DE"/>
          </a:p>
        </p:txBody>
      </p:sp>
      <p:pic>
        <p:nvPicPr>
          <p:cNvPr id="6" name="49aa koko knock">
            <a:hlinkClick r:id="" action="ppaction://media"/>
            <a:extLst>
              <a:ext uri="{FF2B5EF4-FFF2-40B4-BE49-F238E27FC236}">
                <a16:creationId xmlns:a16="http://schemas.microsoft.com/office/drawing/2014/main" id="{F2197B5D-7B34-4DB2-93A9-A5F1B6A08429}"/>
              </a:ext>
            </a:extLst>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3347904" y="1340768"/>
            <a:ext cx="360000" cy="360000"/>
          </a:xfrm>
          <a:prstGeom prst="rect">
            <a:avLst/>
          </a:prstGeom>
        </p:spPr>
      </p:pic>
      <p:pic>
        <p:nvPicPr>
          <p:cNvPr id="7" name="49ab vowel o">
            <a:hlinkClick r:id="" action="ppaction://media"/>
            <a:extLst>
              <a:ext uri="{FF2B5EF4-FFF2-40B4-BE49-F238E27FC236}">
                <a16:creationId xmlns:a16="http://schemas.microsoft.com/office/drawing/2014/main" id="{094531B4-89A4-4104-B408-0C4F889C254D}"/>
              </a:ext>
            </a:extLst>
          </p:cNvPr>
          <p:cNvPicPr>
            <a:picLocks noChangeAspect="1"/>
          </p:cNvPicPr>
          <p:nvPr>
            <a:audioFile r:link="rId4"/>
            <p:extLst>
              <p:ext uri="{DAA4B4D4-6D71-4841-9C94-3DE7FCFB9230}">
                <p14:media xmlns:p14="http://schemas.microsoft.com/office/powerpoint/2010/main" r:embed="rId3"/>
              </p:ext>
            </p:extLst>
          </p:nvPr>
        </p:nvPicPr>
        <p:blipFill>
          <a:blip r:embed="rId32"/>
          <a:stretch>
            <a:fillRect/>
          </a:stretch>
        </p:blipFill>
        <p:spPr>
          <a:xfrm>
            <a:off x="3887924" y="1340768"/>
            <a:ext cx="360000" cy="360000"/>
          </a:xfrm>
          <a:prstGeom prst="rect">
            <a:avLst/>
          </a:prstGeom>
        </p:spPr>
      </p:pic>
      <p:pic>
        <p:nvPicPr>
          <p:cNvPr id="8" name="49ba lekoko">
            <a:hlinkClick r:id="" action="ppaction://media"/>
            <a:extLst>
              <a:ext uri="{FF2B5EF4-FFF2-40B4-BE49-F238E27FC236}">
                <a16:creationId xmlns:a16="http://schemas.microsoft.com/office/drawing/2014/main" id="{1A908926-7512-44BA-843A-F37990C9A944}"/>
              </a:ext>
            </a:extLst>
          </p:cNvPr>
          <p:cNvPicPr>
            <a:picLocks noChangeAspect="1"/>
          </p:cNvPicPr>
          <p:nvPr>
            <a:audioFile r:link="rId6"/>
            <p:extLst>
              <p:ext uri="{DAA4B4D4-6D71-4841-9C94-3DE7FCFB9230}">
                <p14:media xmlns:p14="http://schemas.microsoft.com/office/powerpoint/2010/main" r:embed="rId5"/>
              </p:ext>
            </p:extLst>
          </p:nvPr>
        </p:nvPicPr>
        <p:blipFill>
          <a:blip r:embed="rId32"/>
          <a:stretch>
            <a:fillRect/>
          </a:stretch>
        </p:blipFill>
        <p:spPr>
          <a:xfrm>
            <a:off x="7344348" y="1340768"/>
            <a:ext cx="360000" cy="360000"/>
          </a:xfrm>
          <a:prstGeom prst="rect">
            <a:avLst/>
          </a:prstGeom>
        </p:spPr>
      </p:pic>
      <p:pic>
        <p:nvPicPr>
          <p:cNvPr id="9" name="49bb vowel O">
            <a:hlinkClick r:id="" action="ppaction://media"/>
            <a:extLst>
              <a:ext uri="{FF2B5EF4-FFF2-40B4-BE49-F238E27FC236}">
                <a16:creationId xmlns:a16="http://schemas.microsoft.com/office/drawing/2014/main" id="{608BE4DC-FFD6-4F6A-8D79-76624C1276A3}"/>
              </a:ext>
            </a:extLst>
          </p:cNvPr>
          <p:cNvPicPr>
            <a:picLocks noChangeAspect="1"/>
          </p:cNvPicPr>
          <p:nvPr>
            <a:audioFile r:link="rId8"/>
            <p:extLst>
              <p:ext uri="{DAA4B4D4-6D71-4841-9C94-3DE7FCFB9230}">
                <p14:media xmlns:p14="http://schemas.microsoft.com/office/powerpoint/2010/main" r:embed="rId7"/>
              </p:ext>
            </p:extLst>
          </p:nvPr>
        </p:nvPicPr>
        <p:blipFill>
          <a:blip r:embed="rId32"/>
          <a:stretch>
            <a:fillRect/>
          </a:stretch>
        </p:blipFill>
        <p:spPr>
          <a:xfrm>
            <a:off x="7884368" y="1340768"/>
            <a:ext cx="360000" cy="360000"/>
          </a:xfrm>
          <a:prstGeom prst="rect">
            <a:avLst/>
          </a:prstGeom>
        </p:spPr>
      </p:pic>
      <p:pic>
        <p:nvPicPr>
          <p:cNvPr id="11" name="49ca bona this">
            <a:hlinkClick r:id="" action="ppaction://media"/>
            <a:extLst>
              <a:ext uri="{FF2B5EF4-FFF2-40B4-BE49-F238E27FC236}">
                <a16:creationId xmlns:a16="http://schemas.microsoft.com/office/drawing/2014/main" id="{28DE89B4-46AE-4298-9980-E682C493FB96}"/>
              </a:ext>
            </a:extLst>
          </p:cNvPr>
          <p:cNvPicPr>
            <a:picLocks noChangeAspect="1"/>
          </p:cNvPicPr>
          <p:nvPr>
            <a:audioFile r:link="rId10"/>
            <p:extLst>
              <p:ext uri="{DAA4B4D4-6D71-4841-9C94-3DE7FCFB9230}">
                <p14:media xmlns:p14="http://schemas.microsoft.com/office/powerpoint/2010/main" r:embed="rId9"/>
              </p:ext>
            </p:extLst>
          </p:nvPr>
        </p:nvPicPr>
        <p:blipFill>
          <a:blip r:embed="rId32"/>
          <a:stretch>
            <a:fillRect/>
          </a:stretch>
        </p:blipFill>
        <p:spPr>
          <a:xfrm>
            <a:off x="3347904" y="1988880"/>
            <a:ext cx="360000" cy="360000"/>
          </a:xfrm>
          <a:prstGeom prst="rect">
            <a:avLst/>
          </a:prstGeom>
        </p:spPr>
      </p:pic>
      <p:pic>
        <p:nvPicPr>
          <p:cNvPr id="12" name="49cb vowel o">
            <a:hlinkClick r:id="" action="ppaction://media"/>
            <a:extLst>
              <a:ext uri="{FF2B5EF4-FFF2-40B4-BE49-F238E27FC236}">
                <a16:creationId xmlns:a16="http://schemas.microsoft.com/office/drawing/2014/main" id="{DB340474-2C8D-487E-96F9-B299C96E85A7}"/>
              </a:ext>
            </a:extLst>
          </p:cNvPr>
          <p:cNvPicPr>
            <a:picLocks noChangeAspect="1"/>
          </p:cNvPicPr>
          <p:nvPr>
            <a:audioFile r:link="rId12"/>
            <p:extLst>
              <p:ext uri="{DAA4B4D4-6D71-4841-9C94-3DE7FCFB9230}">
                <p14:media xmlns:p14="http://schemas.microsoft.com/office/powerpoint/2010/main" r:embed="rId11"/>
              </p:ext>
            </p:extLst>
          </p:nvPr>
        </p:nvPicPr>
        <p:blipFill>
          <a:blip r:embed="rId32"/>
          <a:stretch>
            <a:fillRect/>
          </a:stretch>
        </p:blipFill>
        <p:spPr>
          <a:xfrm>
            <a:off x="3887924" y="1988880"/>
            <a:ext cx="360000" cy="360000"/>
          </a:xfrm>
          <a:prstGeom prst="rect">
            <a:avLst/>
          </a:prstGeom>
        </p:spPr>
      </p:pic>
      <p:pic>
        <p:nvPicPr>
          <p:cNvPr id="13" name="49da bona see">
            <a:hlinkClick r:id="" action="ppaction://media"/>
            <a:extLst>
              <a:ext uri="{FF2B5EF4-FFF2-40B4-BE49-F238E27FC236}">
                <a16:creationId xmlns:a16="http://schemas.microsoft.com/office/drawing/2014/main" id="{568929FD-A313-47F0-A24C-F3BE0B0F2F98}"/>
              </a:ext>
            </a:extLst>
          </p:cNvPr>
          <p:cNvPicPr>
            <a:picLocks noChangeAspect="1"/>
          </p:cNvPicPr>
          <p:nvPr>
            <a:audioFile r:link="rId14"/>
            <p:extLst>
              <p:ext uri="{DAA4B4D4-6D71-4841-9C94-3DE7FCFB9230}">
                <p14:media xmlns:p14="http://schemas.microsoft.com/office/powerpoint/2010/main" r:embed="rId13"/>
              </p:ext>
            </p:extLst>
          </p:nvPr>
        </p:nvPicPr>
        <p:blipFill>
          <a:blip r:embed="rId32"/>
          <a:stretch>
            <a:fillRect/>
          </a:stretch>
        </p:blipFill>
        <p:spPr>
          <a:xfrm>
            <a:off x="7344348" y="1988880"/>
            <a:ext cx="360000" cy="360000"/>
          </a:xfrm>
          <a:prstGeom prst="rect">
            <a:avLst/>
          </a:prstGeom>
        </p:spPr>
      </p:pic>
      <p:pic>
        <p:nvPicPr>
          <p:cNvPr id="14" name="49db vowel O">
            <a:hlinkClick r:id="" action="ppaction://media"/>
            <a:extLst>
              <a:ext uri="{FF2B5EF4-FFF2-40B4-BE49-F238E27FC236}">
                <a16:creationId xmlns:a16="http://schemas.microsoft.com/office/drawing/2014/main" id="{1809C939-7604-4D90-8772-E3043369F7DD}"/>
              </a:ext>
            </a:extLst>
          </p:cNvPr>
          <p:cNvPicPr>
            <a:picLocks noChangeAspect="1"/>
          </p:cNvPicPr>
          <p:nvPr>
            <a:audioFile r:link="rId16"/>
            <p:extLst>
              <p:ext uri="{DAA4B4D4-6D71-4841-9C94-3DE7FCFB9230}">
                <p14:media xmlns:p14="http://schemas.microsoft.com/office/powerpoint/2010/main" r:embed="rId15"/>
              </p:ext>
            </p:extLst>
          </p:nvPr>
        </p:nvPicPr>
        <p:blipFill>
          <a:blip r:embed="rId32"/>
          <a:stretch>
            <a:fillRect/>
          </a:stretch>
        </p:blipFill>
        <p:spPr>
          <a:xfrm>
            <a:off x="7884368" y="1988880"/>
            <a:ext cx="360000" cy="360000"/>
          </a:xfrm>
          <a:prstGeom prst="rect">
            <a:avLst/>
          </a:prstGeom>
        </p:spPr>
      </p:pic>
      <p:pic>
        <p:nvPicPr>
          <p:cNvPr id="15" name="49ea seporo">
            <a:hlinkClick r:id="" action="ppaction://media"/>
            <a:extLst>
              <a:ext uri="{FF2B5EF4-FFF2-40B4-BE49-F238E27FC236}">
                <a16:creationId xmlns:a16="http://schemas.microsoft.com/office/drawing/2014/main" id="{4A574E44-262A-4A56-8090-E96D5B4BEB04}"/>
              </a:ext>
            </a:extLst>
          </p:cNvPr>
          <p:cNvPicPr>
            <a:picLocks noChangeAspect="1"/>
          </p:cNvPicPr>
          <p:nvPr>
            <a:audioFile r:link="rId18"/>
            <p:extLst>
              <p:ext uri="{DAA4B4D4-6D71-4841-9C94-3DE7FCFB9230}">
                <p14:media xmlns:p14="http://schemas.microsoft.com/office/powerpoint/2010/main" r:embed="rId17"/>
              </p:ext>
            </p:extLst>
          </p:nvPr>
        </p:nvPicPr>
        <p:blipFill>
          <a:blip r:embed="rId32"/>
          <a:stretch>
            <a:fillRect/>
          </a:stretch>
        </p:blipFill>
        <p:spPr>
          <a:xfrm>
            <a:off x="3347904" y="3321028"/>
            <a:ext cx="360000" cy="360000"/>
          </a:xfrm>
          <a:prstGeom prst="rect">
            <a:avLst/>
          </a:prstGeom>
        </p:spPr>
      </p:pic>
      <p:pic>
        <p:nvPicPr>
          <p:cNvPr id="16" name="49eb vowel o">
            <a:hlinkClick r:id="" action="ppaction://media"/>
            <a:extLst>
              <a:ext uri="{FF2B5EF4-FFF2-40B4-BE49-F238E27FC236}">
                <a16:creationId xmlns:a16="http://schemas.microsoft.com/office/drawing/2014/main" id="{E5FF221B-A4F9-4DFB-B6AC-ADFA8C57C782}"/>
              </a:ext>
            </a:extLst>
          </p:cNvPr>
          <p:cNvPicPr>
            <a:picLocks noChangeAspect="1"/>
          </p:cNvPicPr>
          <p:nvPr>
            <a:audioFile r:link="rId20"/>
            <p:extLst>
              <p:ext uri="{DAA4B4D4-6D71-4841-9C94-3DE7FCFB9230}">
                <p14:media xmlns:p14="http://schemas.microsoft.com/office/powerpoint/2010/main" r:embed="rId19"/>
              </p:ext>
            </p:extLst>
          </p:nvPr>
        </p:nvPicPr>
        <p:blipFill>
          <a:blip r:embed="rId32"/>
          <a:stretch>
            <a:fillRect/>
          </a:stretch>
        </p:blipFill>
        <p:spPr>
          <a:xfrm>
            <a:off x="3887924" y="3321028"/>
            <a:ext cx="360000" cy="360000"/>
          </a:xfrm>
          <a:prstGeom prst="rect">
            <a:avLst/>
          </a:prstGeom>
        </p:spPr>
      </p:pic>
      <p:pic>
        <p:nvPicPr>
          <p:cNvPr id="17" name="49fa mokoro boat">
            <a:hlinkClick r:id="" action="ppaction://media"/>
            <a:extLst>
              <a:ext uri="{FF2B5EF4-FFF2-40B4-BE49-F238E27FC236}">
                <a16:creationId xmlns:a16="http://schemas.microsoft.com/office/drawing/2014/main" id="{99250D33-65B2-4B87-B1C8-3D048A6B76F0}"/>
              </a:ext>
            </a:extLst>
          </p:cNvPr>
          <p:cNvPicPr>
            <a:picLocks noChangeAspect="1"/>
          </p:cNvPicPr>
          <p:nvPr>
            <a:audioFile r:link="rId22"/>
            <p:extLst>
              <p:ext uri="{DAA4B4D4-6D71-4841-9C94-3DE7FCFB9230}">
                <p14:media xmlns:p14="http://schemas.microsoft.com/office/powerpoint/2010/main" r:embed="rId21"/>
              </p:ext>
            </p:extLst>
          </p:nvPr>
        </p:nvPicPr>
        <p:blipFill>
          <a:blip r:embed="rId32"/>
          <a:stretch>
            <a:fillRect/>
          </a:stretch>
        </p:blipFill>
        <p:spPr>
          <a:xfrm>
            <a:off x="7344348" y="3321028"/>
            <a:ext cx="360000" cy="360000"/>
          </a:xfrm>
          <a:prstGeom prst="rect">
            <a:avLst/>
          </a:prstGeom>
        </p:spPr>
      </p:pic>
      <p:pic>
        <p:nvPicPr>
          <p:cNvPr id="18" name="49fb vowel O">
            <a:hlinkClick r:id="" action="ppaction://media"/>
            <a:extLst>
              <a:ext uri="{FF2B5EF4-FFF2-40B4-BE49-F238E27FC236}">
                <a16:creationId xmlns:a16="http://schemas.microsoft.com/office/drawing/2014/main" id="{AD7319B3-8C47-4633-B5F9-B9405432C872}"/>
              </a:ext>
            </a:extLst>
          </p:cNvPr>
          <p:cNvPicPr>
            <a:picLocks noChangeAspect="1"/>
          </p:cNvPicPr>
          <p:nvPr>
            <a:audioFile r:link="rId24"/>
            <p:extLst>
              <p:ext uri="{DAA4B4D4-6D71-4841-9C94-3DE7FCFB9230}">
                <p14:media xmlns:p14="http://schemas.microsoft.com/office/powerpoint/2010/main" r:embed="rId23"/>
              </p:ext>
            </p:extLst>
          </p:nvPr>
        </p:nvPicPr>
        <p:blipFill>
          <a:blip r:embed="rId32"/>
          <a:stretch>
            <a:fillRect/>
          </a:stretch>
        </p:blipFill>
        <p:spPr>
          <a:xfrm>
            <a:off x="7884368" y="3321028"/>
            <a:ext cx="360000" cy="360000"/>
          </a:xfrm>
          <a:prstGeom prst="rect">
            <a:avLst/>
          </a:prstGeom>
        </p:spPr>
      </p:pic>
      <p:pic>
        <p:nvPicPr>
          <p:cNvPr id="19" name="49g syllables o-O">
            <a:hlinkClick r:id="" action="ppaction://media"/>
            <a:extLst>
              <a:ext uri="{FF2B5EF4-FFF2-40B4-BE49-F238E27FC236}">
                <a16:creationId xmlns:a16="http://schemas.microsoft.com/office/drawing/2014/main" id="{5CE248F2-B63E-4DC6-BCAD-6D0ED10EBBB0}"/>
              </a:ext>
            </a:extLst>
          </p:cNvPr>
          <p:cNvPicPr>
            <a:picLocks noChangeAspect="1"/>
          </p:cNvPicPr>
          <p:nvPr>
            <a:audioFile r:link="rId26"/>
            <p:extLst>
              <p:ext uri="{DAA4B4D4-6D71-4841-9C94-3DE7FCFB9230}">
                <p14:media xmlns:p14="http://schemas.microsoft.com/office/powerpoint/2010/main" r:embed="rId25"/>
              </p:ext>
            </p:extLst>
          </p:nvPr>
        </p:nvPicPr>
        <p:blipFill>
          <a:blip r:embed="rId32"/>
          <a:stretch>
            <a:fillRect/>
          </a:stretch>
        </p:blipFill>
        <p:spPr>
          <a:xfrm>
            <a:off x="1619672" y="5121188"/>
            <a:ext cx="609600" cy="609600"/>
          </a:xfrm>
          <a:prstGeom prst="rect">
            <a:avLst/>
          </a:prstGeom>
        </p:spPr>
      </p:pic>
      <p:pic>
        <p:nvPicPr>
          <p:cNvPr id="20" name="40n bo">
            <a:hlinkClick r:id="" action="ppaction://media"/>
            <a:extLst>
              <a:ext uri="{FF2B5EF4-FFF2-40B4-BE49-F238E27FC236}">
                <a16:creationId xmlns:a16="http://schemas.microsoft.com/office/drawing/2014/main" id="{09610FA8-1716-461A-9081-8358F5880786}"/>
              </a:ext>
            </a:extLst>
          </p:cNvPr>
          <p:cNvPicPr>
            <a:picLocks noChangeAspect="1"/>
          </p:cNvPicPr>
          <p:nvPr>
            <a:audioFile r:link="rId28"/>
            <p:extLst>
              <p:ext uri="{DAA4B4D4-6D71-4841-9C94-3DE7FCFB9230}">
                <p14:media xmlns:p14="http://schemas.microsoft.com/office/powerpoint/2010/main" r:embed="rId27"/>
              </p:ext>
            </p:extLst>
          </p:nvPr>
        </p:nvPicPr>
        <p:blipFill>
          <a:blip r:embed="rId32"/>
          <a:stretch>
            <a:fillRect/>
          </a:stretch>
        </p:blipFill>
        <p:spPr>
          <a:xfrm>
            <a:off x="3887924" y="2636992"/>
            <a:ext cx="360000" cy="360000"/>
          </a:xfrm>
          <a:prstGeom prst="rect">
            <a:avLst/>
          </a:prstGeom>
        </p:spPr>
      </p:pic>
      <p:pic>
        <p:nvPicPr>
          <p:cNvPr id="21" name="40p pô">
            <a:hlinkClick r:id="" action="ppaction://media"/>
            <a:extLst>
              <a:ext uri="{FF2B5EF4-FFF2-40B4-BE49-F238E27FC236}">
                <a16:creationId xmlns:a16="http://schemas.microsoft.com/office/drawing/2014/main" id="{B5F8AE61-458D-4356-9C3E-4897356C54BB}"/>
              </a:ext>
            </a:extLst>
          </p:cNvPr>
          <p:cNvPicPr>
            <a:picLocks noChangeAspect="1"/>
          </p:cNvPicPr>
          <p:nvPr>
            <a:audioFile r:link="rId30"/>
            <p:extLst>
              <p:ext uri="{DAA4B4D4-6D71-4841-9C94-3DE7FCFB9230}">
                <p14:media xmlns:p14="http://schemas.microsoft.com/office/powerpoint/2010/main" r:embed="rId29"/>
              </p:ext>
            </p:extLst>
          </p:nvPr>
        </p:nvPicPr>
        <p:blipFill>
          <a:blip r:embed="rId32"/>
          <a:stretch>
            <a:fillRect/>
          </a:stretch>
        </p:blipFill>
        <p:spPr>
          <a:xfrm>
            <a:off x="7884368" y="2636992"/>
            <a:ext cx="360000" cy="360000"/>
          </a:xfrm>
          <a:prstGeom prst="rect">
            <a:avLst/>
          </a:prstGeom>
        </p:spPr>
      </p:pic>
    </p:spTree>
    <p:extLst>
      <p:ext uri="{BB962C8B-B14F-4D97-AF65-F5344CB8AC3E}">
        <p14:creationId xmlns:p14="http://schemas.microsoft.com/office/powerpoint/2010/main" val="321996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1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6"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0"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62"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719" fill="hold"/>
                                        <p:tgtEl>
                                          <p:spTgt spid="13"/>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4"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12"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38" fill="hold"/>
                                        <p:tgtEl>
                                          <p:spTgt spid="20"/>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557" fill="hold"/>
                                        <p:tgtEl>
                                          <p:spTgt spid="21"/>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14" fill="hold"/>
                                        <p:tgtEl>
                                          <p:spTgt spid="15"/>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17" fill="hold"/>
                                        <p:tgtEl>
                                          <p:spTgt spid="17"/>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84" fill="hold"/>
                                        <p:tgtEl>
                                          <p:spTgt spid="16"/>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29" fill="hold"/>
                                        <p:tgtEl>
                                          <p:spTgt spid="18"/>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67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8"/>
                </p:tgtEl>
              </p:cMediaNode>
            </p:audio>
            <p:audio>
              <p:cMediaNode vol="80000">
                <p:cTn id="66" fill="hold" display="0">
                  <p:stCondLst>
                    <p:cond delay="indefinite"/>
                  </p:stCondLst>
                  <p:endCondLst>
                    <p:cond evt="onStopAudio" delay="0">
                      <p:tgtEl>
                        <p:sldTgt/>
                      </p:tgtEl>
                    </p:cond>
                  </p:endCondLst>
                </p:cTn>
                <p:tgtEl>
                  <p:spTgt spid="9"/>
                </p:tgtEl>
              </p:cMediaNode>
            </p:audio>
            <p:audio>
              <p:cMediaNode vol="80000">
                <p:cTn id="67" fill="hold" display="0">
                  <p:stCondLst>
                    <p:cond delay="indefinite"/>
                  </p:stCondLst>
                  <p:endCondLst>
                    <p:cond evt="onStopAudio" delay="0">
                      <p:tgtEl>
                        <p:sldTgt/>
                      </p:tgtEl>
                    </p:cond>
                  </p:endCondLst>
                </p:cTn>
                <p:tgtEl>
                  <p:spTgt spid="11"/>
                </p:tgtEl>
              </p:cMediaNode>
            </p:audio>
            <p:audio>
              <p:cMediaNode vol="80000">
                <p:cTn id="68" fill="hold" display="0">
                  <p:stCondLst>
                    <p:cond delay="indefinite"/>
                  </p:stCondLst>
                  <p:endCondLst>
                    <p:cond evt="onStopAudio" delay="0">
                      <p:tgtEl>
                        <p:sldTgt/>
                      </p:tgtEl>
                    </p:cond>
                  </p:endCondLst>
                </p:cTn>
                <p:tgtEl>
                  <p:spTgt spid="12"/>
                </p:tgtEl>
              </p:cMediaNode>
            </p:audio>
            <p:audio>
              <p:cMediaNode vol="80000">
                <p:cTn id="69" fill="hold" display="0">
                  <p:stCondLst>
                    <p:cond delay="indefinite"/>
                  </p:stCondLst>
                  <p:endCondLst>
                    <p:cond evt="onStopAudio" delay="0">
                      <p:tgtEl>
                        <p:sldTgt/>
                      </p:tgtEl>
                    </p:cond>
                  </p:endCondLst>
                </p:cTn>
                <p:tgtEl>
                  <p:spTgt spid="13"/>
                </p:tgtEl>
              </p:cMediaNode>
            </p:audio>
            <p:audio>
              <p:cMediaNode vol="80000">
                <p:cTn id="70" fill="hold" display="0">
                  <p:stCondLst>
                    <p:cond delay="indefinite"/>
                  </p:stCondLst>
                  <p:endCondLst>
                    <p:cond evt="onStopAudio" delay="0">
                      <p:tgtEl>
                        <p:sldTgt/>
                      </p:tgtEl>
                    </p:cond>
                  </p:endCondLst>
                </p:cTn>
                <p:tgtEl>
                  <p:spTgt spid="14"/>
                </p:tgtEl>
              </p:cMediaNode>
            </p:audio>
            <p:audio>
              <p:cMediaNode vol="80000">
                <p:cTn id="71" fill="hold" display="0">
                  <p:stCondLst>
                    <p:cond delay="indefinite"/>
                  </p:stCondLst>
                  <p:endCondLst>
                    <p:cond evt="onStopAudio" delay="0">
                      <p:tgtEl>
                        <p:sldTgt/>
                      </p:tgtEl>
                    </p:cond>
                  </p:endCondLst>
                </p:cTn>
                <p:tgtEl>
                  <p:spTgt spid="15"/>
                </p:tgtEl>
              </p:cMediaNode>
            </p:audio>
            <p:audio>
              <p:cMediaNode vol="80000">
                <p:cTn id="72" fill="hold" display="0">
                  <p:stCondLst>
                    <p:cond delay="indefinite"/>
                  </p:stCondLst>
                  <p:endCondLst>
                    <p:cond evt="onStopAudio" delay="0">
                      <p:tgtEl>
                        <p:sldTgt/>
                      </p:tgtEl>
                    </p:cond>
                  </p:endCondLst>
                </p:cTn>
                <p:tgtEl>
                  <p:spTgt spid="16"/>
                </p:tgtEl>
              </p:cMediaNode>
            </p:audio>
            <p:audio>
              <p:cMediaNode vol="80000">
                <p:cTn id="73" fill="hold" display="0">
                  <p:stCondLst>
                    <p:cond delay="indefinite"/>
                  </p:stCondLst>
                  <p:endCondLst>
                    <p:cond evt="onStopAudio" delay="0">
                      <p:tgtEl>
                        <p:sldTgt/>
                      </p:tgtEl>
                    </p:cond>
                  </p:endCondLst>
                </p:cTn>
                <p:tgtEl>
                  <p:spTgt spid="17"/>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audio>
              <p:cMediaNode vol="80000">
                <p:cTn id="76" fill="hold" display="0">
                  <p:stCondLst>
                    <p:cond delay="indefinite"/>
                  </p:stCondLst>
                  <p:endCondLst>
                    <p:cond evt="onStopAudio" delay="0">
                      <p:tgtEl>
                        <p:sldTgt/>
                      </p:tgtEl>
                    </p:cond>
                  </p:endCondLst>
                </p:cTn>
                <p:tgtEl>
                  <p:spTgt spid="20"/>
                </p:tgtEl>
              </p:cMediaNode>
            </p:audio>
            <p:audio>
              <p:cMediaNode vol="80000">
                <p:cTn id="77" fill="hold" display="0">
                  <p:stCondLst>
                    <p:cond delay="indefinite"/>
                  </p:stCondLst>
                  <p:endCondLst>
                    <p:cond evt="onStopAudio" delay="0">
                      <p:tgtEl>
                        <p:sldTgt/>
                      </p:tgtEl>
                    </p:cond>
                  </p:endCondLst>
                </p:cTn>
                <p:tgtEl>
                  <p:spTgt spid="2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Caveats to the assertion of 9 distinctive vowels in (central) Setswana</a:t>
            </a:r>
          </a:p>
          <a:p>
            <a:pPr>
              <a:buFont typeface="Arial" panose="020B0604020202020204" pitchFamily="34" charset="0"/>
              <a:buChar char="•"/>
            </a:pPr>
            <a:r>
              <a:rPr lang="az-Latn-AZ" sz="1800"/>
              <a:t>The relatively high predictability of close-mid vowels is evidence for their development out of former allophones of open-mid vowels. → It is clear that the 9-vowel system has </a:t>
            </a:r>
            <a:r>
              <a:rPr lang="az-Latn-AZ" sz="1800" i="1"/>
              <a:t>evolved</a:t>
            </a:r>
            <a:r>
              <a:rPr lang="az-Latn-AZ" sz="1800"/>
              <a:t> from a former 7-vowel system.</a:t>
            </a:r>
          </a:p>
          <a:p>
            <a:pPr>
              <a:buFont typeface="Arial" panose="020B0604020202020204" pitchFamily="34" charset="0"/>
              <a:buChar char="•"/>
            </a:pPr>
            <a:r>
              <a:rPr lang="az-Latn-AZ" sz="1800"/>
              <a:t>The functional load of close-mid vowels is limited, such that future vowel changes leading to a new 7-vowel system (with a potential merger of close-mid and near-close vowels) might take place at a low cost of rearrangement. </a:t>
            </a:r>
          </a:p>
          <a:p>
            <a:pPr>
              <a:buFont typeface="Arial" panose="020B0604020202020204" pitchFamily="34" charset="0"/>
              <a:buChar char="•"/>
            </a:pPr>
            <a:r>
              <a:rPr lang="az-Latn-AZ" sz="1800"/>
              <a:t>The system seems not to be fully stable. For a substantial number of recorded lexical items, variants across categories of mid vowels were observed, e.g.</a:t>
            </a:r>
          </a:p>
          <a:p>
            <a:pPr marL="180975" lvl="1" indent="0">
              <a:buNone/>
            </a:pPr>
            <a:r>
              <a:rPr lang="az-Latn-AZ" sz="1600"/>
              <a:t>	</a:t>
            </a:r>
            <a:r>
              <a:rPr lang="az-Latn-AZ" sz="1600" u="sng"/>
              <a:t>Main form (expected</a:t>
            </a:r>
            <a:r>
              <a:rPr lang="de-DE" sz="1600" u="sng"/>
              <a:t> and repeatedly found</a:t>
            </a:r>
            <a:r>
              <a:rPr lang="az-Latn-AZ" sz="1600" u="sng"/>
              <a:t>)		Variants observed</a:t>
            </a:r>
            <a:endParaRPr lang="az-Latn-AZ" sz="1600"/>
          </a:p>
          <a:p>
            <a:pPr>
              <a:spcAft>
                <a:spcPts val="0"/>
              </a:spcAft>
            </a:pPr>
            <a:r>
              <a:rPr lang="az-Latn-AZ" sz="1600"/>
              <a:t>		</a:t>
            </a:r>
            <a:r>
              <a:rPr lang="az-Latn-AZ" sz="1600" i="1">
                <a:solidFill>
                  <a:srgbClr val="002060"/>
                </a:solidFill>
              </a:rPr>
              <a:t>sefe </a:t>
            </a:r>
            <a:r>
              <a:rPr lang="az-Latn-AZ" sz="1600"/>
              <a:t>"which" (7)				</a:t>
            </a:r>
            <a:r>
              <a:rPr lang="az-Latn-AZ" sz="1600">
                <a:solidFill>
                  <a:srgbClr val="002060"/>
                </a:solidFill>
              </a:rPr>
              <a:t> 		[sɪ́.fɪ̀] </a:t>
            </a:r>
            <a:r>
              <a:rPr lang="az-Latn-AZ" sz="1600"/>
              <a:t>							</a:t>
            </a:r>
            <a:r>
              <a:rPr lang="az-Latn-AZ" sz="1600">
                <a:solidFill>
                  <a:srgbClr val="002060"/>
                </a:solidFill>
              </a:rPr>
              <a:t>[sɪ́.fɛ̀]</a:t>
            </a:r>
          </a:p>
          <a:p>
            <a:pPr>
              <a:spcAft>
                <a:spcPts val="0"/>
              </a:spcAft>
            </a:pPr>
            <a:r>
              <a:rPr lang="az-Latn-AZ" sz="1600"/>
              <a:t>		</a:t>
            </a:r>
            <a:r>
              <a:rPr lang="az-Latn-AZ" sz="1600" i="1">
                <a:solidFill>
                  <a:srgbClr val="002060"/>
                </a:solidFill>
              </a:rPr>
              <a:t>se sele </a:t>
            </a:r>
            <a:r>
              <a:rPr lang="az-Latn-AZ" sz="1600"/>
              <a:t>"different one" (7)	</a:t>
            </a:r>
            <a:r>
              <a:rPr lang="az-Latn-AZ" sz="1600">
                <a:solidFill>
                  <a:srgbClr val="002060"/>
                </a:solidFill>
              </a:rPr>
              <a:t>[sɪ́.sɪ̀:.lɪ́] </a:t>
            </a:r>
            <a:r>
              <a:rPr lang="de-DE" sz="1600">
                <a:solidFill>
                  <a:srgbClr val="002060"/>
                </a:solidFill>
              </a:rPr>
              <a:t>			</a:t>
            </a:r>
            <a:r>
              <a:rPr lang="az-Latn-AZ" sz="1600"/>
              <a:t>			</a:t>
            </a:r>
            <a:r>
              <a:rPr lang="az-Latn-AZ" sz="1600">
                <a:solidFill>
                  <a:srgbClr val="002060"/>
                </a:solidFill>
              </a:rPr>
              <a:t>[sɪ́.sɪ̀:.lɛ̀]</a:t>
            </a:r>
          </a:p>
          <a:p>
            <a:pPr>
              <a:spcAft>
                <a:spcPts val="0"/>
              </a:spcAft>
            </a:pPr>
            <a:r>
              <a:rPr lang="az-Latn-AZ" sz="1600"/>
              <a:t>		</a:t>
            </a:r>
            <a:r>
              <a:rPr lang="az-Latn-AZ" sz="1600" i="1">
                <a:solidFill>
                  <a:srgbClr val="002060"/>
                </a:solidFill>
              </a:rPr>
              <a:t>šena </a:t>
            </a:r>
            <a:r>
              <a:rPr lang="az-Latn-AZ" sz="1600"/>
              <a:t>"bare the teeth!"			</a:t>
            </a:r>
            <a:r>
              <a:rPr lang="az-Latn-AZ" sz="1600">
                <a:solidFill>
                  <a:srgbClr val="002060"/>
                </a:solidFill>
              </a:rPr>
              <a:t>[ʃɪ̀:.ná] </a:t>
            </a:r>
            <a:r>
              <a:rPr lang="de-DE" sz="1600">
                <a:solidFill>
                  <a:srgbClr val="002060"/>
                </a:solidFill>
              </a:rPr>
              <a:t>		</a:t>
            </a:r>
            <a:r>
              <a:rPr lang="az-Latn-AZ" sz="1600">
                <a:solidFill>
                  <a:srgbClr val="002060"/>
                </a:solidFill>
              </a:rPr>
              <a:t>		</a:t>
            </a:r>
            <a:r>
              <a:rPr lang="de-DE" sz="1600"/>
              <a:t>	</a:t>
            </a:r>
            <a:r>
              <a:rPr lang="az-Latn-AZ" sz="1600"/>
              <a:t>		</a:t>
            </a:r>
            <a:r>
              <a:rPr lang="az-Latn-AZ" sz="1600">
                <a:solidFill>
                  <a:srgbClr val="002060"/>
                </a:solidFill>
              </a:rPr>
              <a:t>[ʃɛ̀:.ná]</a:t>
            </a:r>
          </a:p>
          <a:p>
            <a:pPr>
              <a:spcAft>
                <a:spcPts val="0"/>
              </a:spcAft>
            </a:pPr>
            <a:r>
              <a:rPr lang="az-Latn-AZ" sz="1600" i="1"/>
              <a:t>		</a:t>
            </a:r>
            <a:r>
              <a:rPr lang="az-Latn-AZ" sz="1600" i="1">
                <a:solidFill>
                  <a:srgbClr val="002060"/>
                </a:solidFill>
              </a:rPr>
              <a:t>bolo </a:t>
            </a:r>
            <a:r>
              <a:rPr lang="az-Latn-AZ" sz="1600"/>
              <a:t>"ball"									</a:t>
            </a:r>
            <a:r>
              <a:rPr lang="az-Latn-AZ" sz="1600">
                <a:solidFill>
                  <a:srgbClr val="002060"/>
                </a:solidFill>
              </a:rPr>
              <a:t>[bʊ́:.lʊ̀] </a:t>
            </a:r>
            <a:r>
              <a:rPr lang="az-Latn-AZ" sz="1600"/>
              <a:t>						</a:t>
            </a:r>
            <a:r>
              <a:rPr lang="az-Latn-AZ" sz="1600">
                <a:solidFill>
                  <a:srgbClr val="002060"/>
                </a:solidFill>
              </a:rPr>
              <a:t>[bɔ́:.lɔ̀]</a:t>
            </a:r>
          </a:p>
          <a:p>
            <a:pPr>
              <a:spcAft>
                <a:spcPts val="0"/>
              </a:spcAft>
            </a:pPr>
            <a:r>
              <a:rPr lang="az-Latn-AZ" sz="1600"/>
              <a:t>		</a:t>
            </a:r>
            <a:r>
              <a:rPr lang="az-Latn-AZ" sz="1600" i="1">
                <a:solidFill>
                  <a:srgbClr val="002060"/>
                </a:solidFill>
              </a:rPr>
              <a:t>koko </a:t>
            </a:r>
            <a:r>
              <a:rPr lang="az-Latn-AZ" sz="1600"/>
              <a:t>"knock-knock!"			</a:t>
            </a:r>
            <a:r>
              <a:rPr lang="az-Latn-AZ" sz="1600">
                <a:solidFill>
                  <a:srgbClr val="002060"/>
                </a:solidFill>
              </a:rPr>
              <a:t>[kó:.kò] </a:t>
            </a:r>
            <a:r>
              <a:rPr lang="de-DE" sz="1600">
                <a:solidFill>
                  <a:srgbClr val="002060"/>
                </a:solidFill>
              </a:rPr>
              <a:t>	</a:t>
            </a:r>
            <a:r>
              <a:rPr lang="az-Latn-AZ" sz="1600"/>
              <a:t>					</a:t>
            </a:r>
            <a:r>
              <a:rPr lang="az-Latn-AZ" sz="1600">
                <a:solidFill>
                  <a:srgbClr val="002060"/>
                </a:solidFill>
              </a:rPr>
              <a:t>[kɔ́kò], [kɔ́.kɔ̀ɔ́], [kɔ́.kɔ̀]</a:t>
            </a:r>
          </a:p>
          <a:p>
            <a:pPr>
              <a:spcAft>
                <a:spcPts val="0"/>
              </a:spcAft>
            </a:pPr>
            <a:r>
              <a:rPr lang="az-Latn-AZ" sz="1600"/>
              <a:t>		</a:t>
            </a:r>
            <a:r>
              <a:rPr lang="az-Latn-AZ" sz="1600" i="1">
                <a:solidFill>
                  <a:srgbClr val="002060"/>
                </a:solidFill>
              </a:rPr>
              <a:t>seporo </a:t>
            </a:r>
            <a:r>
              <a:rPr lang="az-Latn-AZ" sz="1600"/>
              <a:t>"trail"							</a:t>
            </a:r>
            <a:r>
              <a:rPr lang="az-Latn-AZ" sz="1600">
                <a:solidFill>
                  <a:srgbClr val="002060"/>
                </a:solidFill>
              </a:rPr>
              <a:t>[sɪ̀.pó:.rò] </a:t>
            </a:r>
            <a:r>
              <a:rPr lang="de-DE" sz="1600">
                <a:solidFill>
                  <a:srgbClr val="002060"/>
                </a:solidFill>
              </a:rPr>
              <a:t>		</a:t>
            </a:r>
            <a:r>
              <a:rPr lang="az-Latn-AZ" sz="1600"/>
              <a:t>			</a:t>
            </a:r>
            <a:r>
              <a:rPr lang="az-Latn-AZ" sz="1600">
                <a:solidFill>
                  <a:srgbClr val="002060"/>
                </a:solidFill>
              </a:rPr>
              <a:t>[sɪ̀.pɔ́:.rɔ̀]</a:t>
            </a:r>
          </a:p>
          <a:p>
            <a:r>
              <a:rPr lang="az-Latn-AZ" sz="1600"/>
              <a:t>		</a:t>
            </a:r>
            <a:r>
              <a:rPr lang="az-Latn-AZ" sz="1600" i="1">
                <a:solidFill>
                  <a:srgbClr val="002060"/>
                </a:solidFill>
              </a:rPr>
              <a:t>mokôrô </a:t>
            </a:r>
            <a:r>
              <a:rPr lang="az-Latn-AZ" sz="1600"/>
              <a:t>"boat"							</a:t>
            </a:r>
            <a:r>
              <a:rPr lang="az-Latn-AZ" sz="1600">
                <a:solidFill>
                  <a:srgbClr val="002060"/>
                </a:solidFill>
              </a:rPr>
              <a:t>[mʊ̀.kɔ́:.rɔ̀]</a:t>
            </a:r>
            <a:r>
              <a:rPr lang="de-DE" sz="1600">
                <a:solidFill>
                  <a:srgbClr val="002060"/>
                </a:solidFill>
              </a:rPr>
              <a:t>	</a:t>
            </a:r>
            <a:r>
              <a:rPr lang="az-Latn-AZ" sz="1600"/>
              <a:t>				</a:t>
            </a:r>
            <a:r>
              <a:rPr lang="az-Latn-AZ" sz="1600">
                <a:solidFill>
                  <a:srgbClr val="002060"/>
                </a:solidFill>
              </a:rPr>
              <a:t>[mʊ̀.kó:.rò]</a:t>
            </a:r>
            <a:endParaRPr lang="de-DE" sz="1600">
              <a:solidFill>
                <a:srgbClr val="002060"/>
              </a:solidFill>
            </a:endParaRPr>
          </a:p>
          <a:p>
            <a:pPr marL="87313" indent="0"/>
            <a:r>
              <a:rPr lang="de-DE" sz="1800">
                <a:solidFill>
                  <a:srgbClr val="C00000"/>
                </a:solidFill>
              </a:rPr>
              <a:t>Th</a:t>
            </a:r>
            <a:r>
              <a:rPr lang="az-Latn-AZ" sz="1800">
                <a:solidFill>
                  <a:srgbClr val="C00000"/>
                </a:solidFill>
              </a:rPr>
              <a:t>e inter-speaker </a:t>
            </a:r>
            <a:r>
              <a:rPr lang="de-DE" sz="1800">
                <a:solidFill>
                  <a:srgbClr val="C00000"/>
                </a:solidFill>
              </a:rPr>
              <a:t>variation</a:t>
            </a:r>
            <a:r>
              <a:rPr lang="az-Latn-AZ" sz="1800">
                <a:solidFill>
                  <a:srgbClr val="C00000"/>
                </a:solidFill>
              </a:rPr>
              <a:t> </a:t>
            </a:r>
            <a:r>
              <a:rPr lang="de-DE" sz="1800">
                <a:solidFill>
                  <a:srgbClr val="C00000"/>
                </a:solidFill>
              </a:rPr>
              <a:t>such as between [</a:t>
            </a:r>
            <a:r>
              <a:rPr lang="az-Latn-AZ" sz="1800">
                <a:solidFill>
                  <a:srgbClr val="C00000"/>
                </a:solidFill>
              </a:rPr>
              <a:t>e</a:t>
            </a:r>
            <a:r>
              <a:rPr lang="de-DE" sz="1800">
                <a:solidFill>
                  <a:srgbClr val="C00000"/>
                </a:solidFill>
              </a:rPr>
              <a:t>] and [</a:t>
            </a:r>
            <a:r>
              <a:rPr lang="az-Latn-AZ" sz="1800">
                <a:solidFill>
                  <a:srgbClr val="C00000"/>
                </a:solidFill>
              </a:rPr>
              <a:t>ɛ] in a number of lexical items </a:t>
            </a:r>
            <a:r>
              <a:rPr lang="de-DE" sz="1800">
                <a:solidFill>
                  <a:srgbClr val="C00000"/>
                </a:solidFill>
              </a:rPr>
              <a:t>does not mean </a:t>
            </a:r>
            <a:r>
              <a:rPr lang="az-Latn-AZ" sz="1800">
                <a:solidFill>
                  <a:srgbClr val="C00000"/>
                </a:solidFill>
              </a:rPr>
              <a:t>that these sounds are allophones </a:t>
            </a:r>
            <a:r>
              <a:rPr lang="az-Latn-AZ" sz="1600">
                <a:solidFill>
                  <a:srgbClr val="C00000"/>
                </a:solidFill>
              </a:rPr>
              <a:t>(cf.</a:t>
            </a:r>
            <a:r>
              <a:rPr lang="de-DE" sz="1600">
                <a:solidFill>
                  <a:srgbClr val="C00000"/>
                </a:solidFill>
              </a:rPr>
              <a:t> also</a:t>
            </a:r>
            <a:r>
              <a:rPr lang="az-Latn-AZ" sz="1600">
                <a:solidFill>
                  <a:srgbClr val="C00000"/>
                </a:solidFill>
              </a:rPr>
              <a:t> </a:t>
            </a:r>
            <a:r>
              <a:rPr lang="az-Latn-AZ" sz="1600" i="1">
                <a:solidFill>
                  <a:srgbClr val="C00000"/>
                </a:solidFill>
              </a:rPr>
              <a:t>sa je</a:t>
            </a:r>
            <a:r>
              <a:rPr lang="az-Latn-AZ" sz="1600">
                <a:solidFill>
                  <a:srgbClr val="C00000"/>
                </a:solidFill>
              </a:rPr>
              <a:t> [sà:.dʒé] ~ </a:t>
            </a:r>
            <a:r>
              <a:rPr lang="az-Latn-AZ" sz="1600" i="1">
                <a:solidFill>
                  <a:srgbClr val="C00000"/>
                </a:solidFill>
              </a:rPr>
              <a:t>sa jê</a:t>
            </a:r>
            <a:r>
              <a:rPr lang="az-Latn-AZ" sz="1600">
                <a:solidFill>
                  <a:srgbClr val="C00000"/>
                </a:solidFill>
              </a:rPr>
              <a:t> [sà:.dʒɛ́] "donʼt eat!"). They are comparable to English </a:t>
            </a:r>
            <a:r>
              <a:rPr lang="az-Latn-AZ" sz="1600" i="1">
                <a:solidFill>
                  <a:srgbClr val="C00000"/>
                </a:solidFill>
              </a:rPr>
              <a:t>either </a:t>
            </a:r>
            <a:r>
              <a:rPr lang="az-Latn-AZ" sz="1600">
                <a:solidFill>
                  <a:srgbClr val="C00000"/>
                </a:solidFill>
              </a:rPr>
              <a:t>[ˈi:.ðər] ~ [ˈaɪ.ðər] or </a:t>
            </a:r>
            <a:r>
              <a:rPr lang="az-Latn-AZ" sz="1600" i="1">
                <a:solidFill>
                  <a:srgbClr val="C00000"/>
                </a:solidFill>
              </a:rPr>
              <a:t>ask </a:t>
            </a:r>
            <a:r>
              <a:rPr lang="az-Latn-AZ" sz="1600">
                <a:solidFill>
                  <a:srgbClr val="C00000"/>
                </a:solidFill>
              </a:rPr>
              <a:t>[æsk] ~ [ɑsk] where the respective vowels belong to different phonemes</a:t>
            </a:r>
            <a:r>
              <a:rPr lang="de-DE" sz="1600">
                <a:solidFill>
                  <a:srgbClr val="C00000"/>
                </a:solidFill>
              </a:rPr>
              <a:t> (as instances of lexical variation).</a:t>
            </a:r>
            <a:endParaRPr lang="de-DE" sz="1800">
              <a:solidFill>
                <a:srgbClr val="C00000"/>
              </a:solidFill>
            </a:endParaRP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r>
              <a:rPr lang="de-DE" sz="1000"/>
              <a:t>Word pairs: spe</a:t>
            </a:r>
            <a:r>
              <a:rPr lang="az-Latn-AZ" sz="1000"/>
              <a:t>a</a:t>
            </a:r>
            <a:r>
              <a:rPr lang="de-DE" sz="1000"/>
              <a:t>kers LL – LLN, OD – LLN, OD – PMM, </a:t>
            </a:r>
            <a:r>
              <a:rPr lang="az-Latn-AZ" sz="1000"/>
              <a:t>OD – IO, BJM – DM/LLN/OD, BJM – KM, BJM – BJM</a:t>
            </a:r>
            <a:endParaRPr lang="de-DE" sz="1000"/>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51</a:t>
            </a:fld>
            <a:endParaRPr lang="en-US" altLang="de-DE"/>
          </a:p>
        </p:txBody>
      </p:sp>
      <p:pic>
        <p:nvPicPr>
          <p:cNvPr id="6" name="50+1a sIfI (LL)">
            <a:hlinkClick r:id="" action="ppaction://media"/>
            <a:extLst>
              <a:ext uri="{FF2B5EF4-FFF2-40B4-BE49-F238E27FC236}">
                <a16:creationId xmlns:a16="http://schemas.microsoft.com/office/drawing/2014/main" id="{BAE8B9AB-930F-42CB-8190-D5A4D3B56F83}"/>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7056276" y="3717064"/>
            <a:ext cx="288000" cy="288000"/>
          </a:xfrm>
          <a:prstGeom prst="rect">
            <a:avLst/>
          </a:prstGeom>
        </p:spPr>
      </p:pic>
      <p:pic>
        <p:nvPicPr>
          <p:cNvPr id="7" name="50+1ab sIfE (LLN)">
            <a:hlinkClick r:id="" action="ppaction://media"/>
            <a:extLst>
              <a:ext uri="{FF2B5EF4-FFF2-40B4-BE49-F238E27FC236}">
                <a16:creationId xmlns:a16="http://schemas.microsoft.com/office/drawing/2014/main" id="{15116A5D-84B5-4440-B272-B279A232D1B3}"/>
              </a:ext>
            </a:extLst>
          </p:cNvPr>
          <p:cNvPicPr>
            <a:picLocks noChangeAspect="1"/>
          </p:cNvPicPr>
          <p:nvPr>
            <a:audioFile r:link="rId4"/>
            <p:extLst>
              <p:ext uri="{DAA4B4D4-6D71-4841-9C94-3DE7FCFB9230}">
                <p14:media xmlns:p14="http://schemas.microsoft.com/office/powerpoint/2010/main" r:embed="rId3"/>
              </p:ext>
            </p:extLst>
          </p:nvPr>
        </p:nvPicPr>
        <p:blipFill>
          <a:blip r:embed="rId35"/>
          <a:stretch>
            <a:fillRect/>
          </a:stretch>
        </p:blipFill>
        <p:spPr>
          <a:xfrm>
            <a:off x="7488324" y="3717064"/>
            <a:ext cx="288000" cy="288000"/>
          </a:xfrm>
          <a:prstGeom prst="rect">
            <a:avLst/>
          </a:prstGeom>
        </p:spPr>
      </p:pic>
      <p:pic>
        <p:nvPicPr>
          <p:cNvPr id="8" name="50+1ba sI sIlI (OD)">
            <a:hlinkClick r:id="" action="ppaction://media"/>
            <a:extLst>
              <a:ext uri="{FF2B5EF4-FFF2-40B4-BE49-F238E27FC236}">
                <a16:creationId xmlns:a16="http://schemas.microsoft.com/office/drawing/2014/main" id="{A3B1AACA-93BD-4287-B5E2-D8A6EB71E326}"/>
              </a:ext>
            </a:extLst>
          </p:cNvPr>
          <p:cNvPicPr>
            <a:picLocks noChangeAspect="1"/>
          </p:cNvPicPr>
          <p:nvPr>
            <a:audioFile r:link="rId6"/>
            <p:extLst>
              <p:ext uri="{DAA4B4D4-6D71-4841-9C94-3DE7FCFB9230}">
                <p14:media xmlns:p14="http://schemas.microsoft.com/office/powerpoint/2010/main" r:embed="rId5"/>
              </p:ext>
            </p:extLst>
          </p:nvPr>
        </p:nvPicPr>
        <p:blipFill>
          <a:blip r:embed="rId35"/>
          <a:stretch>
            <a:fillRect/>
          </a:stretch>
        </p:blipFill>
        <p:spPr>
          <a:xfrm>
            <a:off x="7056276" y="3969060"/>
            <a:ext cx="288000" cy="288000"/>
          </a:xfrm>
          <a:prstGeom prst="rect">
            <a:avLst/>
          </a:prstGeom>
        </p:spPr>
      </p:pic>
      <p:pic>
        <p:nvPicPr>
          <p:cNvPr id="9" name="50+1bb sI sIlE (LLN)">
            <a:hlinkClick r:id="" action="ppaction://media"/>
            <a:extLst>
              <a:ext uri="{FF2B5EF4-FFF2-40B4-BE49-F238E27FC236}">
                <a16:creationId xmlns:a16="http://schemas.microsoft.com/office/drawing/2014/main" id="{4EF5C6B2-66A7-4A50-B5BF-79FF0580A07A}"/>
              </a:ext>
            </a:extLst>
          </p:cNvPr>
          <p:cNvPicPr>
            <a:picLocks noChangeAspect="1"/>
          </p:cNvPicPr>
          <p:nvPr>
            <a:audioFile r:link="rId8"/>
            <p:extLst>
              <p:ext uri="{DAA4B4D4-6D71-4841-9C94-3DE7FCFB9230}">
                <p14:media xmlns:p14="http://schemas.microsoft.com/office/powerpoint/2010/main" r:embed="rId7"/>
              </p:ext>
            </p:extLst>
          </p:nvPr>
        </p:nvPicPr>
        <p:blipFill>
          <a:blip r:embed="rId35"/>
          <a:stretch>
            <a:fillRect/>
          </a:stretch>
        </p:blipFill>
        <p:spPr>
          <a:xfrm>
            <a:off x="7488324" y="3969060"/>
            <a:ext cx="288000" cy="288000"/>
          </a:xfrm>
          <a:prstGeom prst="rect">
            <a:avLst/>
          </a:prstGeom>
        </p:spPr>
      </p:pic>
      <p:pic>
        <p:nvPicPr>
          <p:cNvPr id="10" name="50+1ca SEna (OD,286)">
            <a:hlinkClick r:id="" action="ppaction://media"/>
            <a:extLst>
              <a:ext uri="{FF2B5EF4-FFF2-40B4-BE49-F238E27FC236}">
                <a16:creationId xmlns:a16="http://schemas.microsoft.com/office/drawing/2014/main" id="{47CDF254-A638-4F88-8EB5-AB7C20206D01}"/>
              </a:ext>
            </a:extLst>
          </p:cNvPr>
          <p:cNvPicPr>
            <a:picLocks noChangeAspect="1"/>
          </p:cNvPicPr>
          <p:nvPr>
            <a:audioFile r:link="rId10"/>
            <p:extLst>
              <p:ext uri="{DAA4B4D4-6D71-4841-9C94-3DE7FCFB9230}">
                <p14:media xmlns:p14="http://schemas.microsoft.com/office/powerpoint/2010/main" r:embed="rId9"/>
              </p:ext>
            </p:extLst>
          </p:nvPr>
        </p:nvPicPr>
        <p:blipFill>
          <a:blip r:embed="rId35"/>
          <a:stretch>
            <a:fillRect/>
          </a:stretch>
        </p:blipFill>
        <p:spPr>
          <a:xfrm>
            <a:off x="7488324" y="4221088"/>
            <a:ext cx="288000" cy="288000"/>
          </a:xfrm>
          <a:prstGeom prst="rect">
            <a:avLst/>
          </a:prstGeom>
        </p:spPr>
      </p:pic>
      <p:pic>
        <p:nvPicPr>
          <p:cNvPr id="11" name="50+1cb SIna (PMM,301)">
            <a:hlinkClick r:id="" action="ppaction://media"/>
            <a:extLst>
              <a:ext uri="{FF2B5EF4-FFF2-40B4-BE49-F238E27FC236}">
                <a16:creationId xmlns:a16="http://schemas.microsoft.com/office/drawing/2014/main" id="{2B89152A-56B7-4B5C-BBEE-C9B5CBE72C85}"/>
              </a:ext>
            </a:extLst>
          </p:cNvPr>
          <p:cNvPicPr>
            <a:picLocks noChangeAspect="1"/>
          </p:cNvPicPr>
          <p:nvPr>
            <a:audioFile r:link="rId12"/>
            <p:extLst>
              <p:ext uri="{DAA4B4D4-6D71-4841-9C94-3DE7FCFB9230}">
                <p14:media xmlns:p14="http://schemas.microsoft.com/office/powerpoint/2010/main" r:embed="rId11"/>
              </p:ext>
            </p:extLst>
          </p:nvPr>
        </p:nvPicPr>
        <p:blipFill>
          <a:blip r:embed="rId35"/>
          <a:stretch>
            <a:fillRect/>
          </a:stretch>
        </p:blipFill>
        <p:spPr>
          <a:xfrm>
            <a:off x="7056308" y="4221088"/>
            <a:ext cx="288000" cy="288000"/>
          </a:xfrm>
          <a:prstGeom prst="rect">
            <a:avLst/>
          </a:prstGeom>
        </p:spPr>
      </p:pic>
      <p:pic>
        <p:nvPicPr>
          <p:cNvPr id="12" name="50+1da bUlU (OD,114)">
            <a:hlinkClick r:id="" action="ppaction://media"/>
            <a:extLst>
              <a:ext uri="{FF2B5EF4-FFF2-40B4-BE49-F238E27FC236}">
                <a16:creationId xmlns:a16="http://schemas.microsoft.com/office/drawing/2014/main" id="{B2AB43CE-08F4-4A54-9D45-BC24371AD1E7}"/>
              </a:ext>
            </a:extLst>
          </p:cNvPr>
          <p:cNvPicPr>
            <a:picLocks noChangeAspect="1"/>
          </p:cNvPicPr>
          <p:nvPr>
            <a:audioFile r:link="rId14"/>
            <p:extLst>
              <p:ext uri="{DAA4B4D4-6D71-4841-9C94-3DE7FCFB9230}">
                <p14:media xmlns:p14="http://schemas.microsoft.com/office/powerpoint/2010/main" r:embed="rId13"/>
              </p:ext>
            </p:extLst>
          </p:nvPr>
        </p:nvPicPr>
        <p:blipFill>
          <a:blip r:embed="rId35"/>
          <a:stretch>
            <a:fillRect/>
          </a:stretch>
        </p:blipFill>
        <p:spPr>
          <a:xfrm>
            <a:off x="7056276" y="4473116"/>
            <a:ext cx="288000" cy="288000"/>
          </a:xfrm>
          <a:prstGeom prst="rect">
            <a:avLst/>
          </a:prstGeom>
        </p:spPr>
      </p:pic>
      <p:pic>
        <p:nvPicPr>
          <p:cNvPr id="13" name="50+1db bOlO (IO,124)">
            <a:hlinkClick r:id="" action="ppaction://media"/>
            <a:extLst>
              <a:ext uri="{FF2B5EF4-FFF2-40B4-BE49-F238E27FC236}">
                <a16:creationId xmlns:a16="http://schemas.microsoft.com/office/drawing/2014/main" id="{5BCEF5A4-0AC5-40CD-B24C-B98BC7956B75}"/>
              </a:ext>
            </a:extLst>
          </p:cNvPr>
          <p:cNvPicPr>
            <a:picLocks noChangeAspect="1"/>
          </p:cNvPicPr>
          <p:nvPr>
            <a:audioFile r:link="rId16"/>
            <p:extLst>
              <p:ext uri="{DAA4B4D4-6D71-4841-9C94-3DE7FCFB9230}">
                <p14:media xmlns:p14="http://schemas.microsoft.com/office/powerpoint/2010/main" r:embed="rId15"/>
              </p:ext>
            </p:extLst>
          </p:nvPr>
        </p:nvPicPr>
        <p:blipFill>
          <a:blip r:embed="rId35"/>
          <a:stretch>
            <a:fillRect/>
          </a:stretch>
        </p:blipFill>
        <p:spPr>
          <a:xfrm>
            <a:off x="7488324" y="4473116"/>
            <a:ext cx="288000" cy="288000"/>
          </a:xfrm>
          <a:prstGeom prst="rect">
            <a:avLst/>
          </a:prstGeom>
        </p:spPr>
      </p:pic>
      <p:pic>
        <p:nvPicPr>
          <p:cNvPr id="14" name="50+1ea koko (BJM,114)">
            <a:hlinkClick r:id="" action="ppaction://media"/>
            <a:extLst>
              <a:ext uri="{FF2B5EF4-FFF2-40B4-BE49-F238E27FC236}">
                <a16:creationId xmlns:a16="http://schemas.microsoft.com/office/drawing/2014/main" id="{9901BED2-3536-404D-8298-08741EF81C5C}"/>
              </a:ext>
            </a:extLst>
          </p:cNvPr>
          <p:cNvPicPr>
            <a:picLocks noChangeAspect="1"/>
          </p:cNvPicPr>
          <p:nvPr>
            <a:audioFile r:link="rId18"/>
            <p:extLst>
              <p:ext uri="{DAA4B4D4-6D71-4841-9C94-3DE7FCFB9230}">
                <p14:media xmlns:p14="http://schemas.microsoft.com/office/powerpoint/2010/main" r:embed="rId17"/>
              </p:ext>
            </p:extLst>
          </p:nvPr>
        </p:nvPicPr>
        <p:blipFill>
          <a:blip r:embed="rId35"/>
          <a:stretch>
            <a:fillRect/>
          </a:stretch>
        </p:blipFill>
        <p:spPr>
          <a:xfrm>
            <a:off x="7056276" y="4725144"/>
            <a:ext cx="288000" cy="288000"/>
          </a:xfrm>
          <a:prstGeom prst="rect">
            <a:avLst/>
          </a:prstGeom>
        </p:spPr>
      </p:pic>
      <p:pic>
        <p:nvPicPr>
          <p:cNvPr id="15" name="50+1eb kOko (DM,160)">
            <a:hlinkClick r:id="" action="ppaction://media"/>
            <a:extLst>
              <a:ext uri="{FF2B5EF4-FFF2-40B4-BE49-F238E27FC236}">
                <a16:creationId xmlns:a16="http://schemas.microsoft.com/office/drawing/2014/main" id="{EB08E6AC-F443-4A3A-920B-3BEFCE013BAC}"/>
              </a:ext>
            </a:extLst>
          </p:cNvPr>
          <p:cNvPicPr>
            <a:picLocks noChangeAspect="1"/>
          </p:cNvPicPr>
          <p:nvPr>
            <a:audioFile r:link="rId20"/>
            <p:extLst>
              <p:ext uri="{DAA4B4D4-6D71-4841-9C94-3DE7FCFB9230}">
                <p14:media xmlns:p14="http://schemas.microsoft.com/office/powerpoint/2010/main" r:embed="rId19"/>
              </p:ext>
            </p:extLst>
          </p:nvPr>
        </p:nvPicPr>
        <p:blipFill>
          <a:blip r:embed="rId35"/>
          <a:stretch>
            <a:fillRect/>
          </a:stretch>
        </p:blipFill>
        <p:spPr>
          <a:xfrm>
            <a:off x="7488324" y="4725144"/>
            <a:ext cx="288000" cy="288000"/>
          </a:xfrm>
          <a:prstGeom prst="rect">
            <a:avLst/>
          </a:prstGeom>
        </p:spPr>
      </p:pic>
      <p:pic>
        <p:nvPicPr>
          <p:cNvPr id="16" name="50+1ec kOkOO (LLN,113)">
            <a:hlinkClick r:id="" action="ppaction://media"/>
            <a:extLst>
              <a:ext uri="{FF2B5EF4-FFF2-40B4-BE49-F238E27FC236}">
                <a16:creationId xmlns:a16="http://schemas.microsoft.com/office/drawing/2014/main" id="{F442D7E8-65C8-44B6-B028-34735528E5B8}"/>
              </a:ext>
            </a:extLst>
          </p:cNvPr>
          <p:cNvPicPr>
            <a:picLocks noChangeAspect="1"/>
          </p:cNvPicPr>
          <p:nvPr>
            <a:audioFile r:link="rId22"/>
            <p:extLst>
              <p:ext uri="{DAA4B4D4-6D71-4841-9C94-3DE7FCFB9230}">
                <p14:media xmlns:p14="http://schemas.microsoft.com/office/powerpoint/2010/main" r:embed="rId21"/>
              </p:ext>
            </p:extLst>
          </p:nvPr>
        </p:nvPicPr>
        <p:blipFill>
          <a:blip r:embed="rId35"/>
          <a:stretch>
            <a:fillRect/>
          </a:stretch>
        </p:blipFill>
        <p:spPr>
          <a:xfrm>
            <a:off x="7895283" y="4725144"/>
            <a:ext cx="288000" cy="288000"/>
          </a:xfrm>
          <a:prstGeom prst="rect">
            <a:avLst/>
          </a:prstGeom>
        </p:spPr>
      </p:pic>
      <p:pic>
        <p:nvPicPr>
          <p:cNvPr id="17" name="50+1ed KOkO (OD,133)">
            <a:hlinkClick r:id="" action="ppaction://media"/>
            <a:extLst>
              <a:ext uri="{FF2B5EF4-FFF2-40B4-BE49-F238E27FC236}">
                <a16:creationId xmlns:a16="http://schemas.microsoft.com/office/drawing/2014/main" id="{DEAF9880-A54E-4FD8-9DCA-12625F955B42}"/>
              </a:ext>
            </a:extLst>
          </p:cNvPr>
          <p:cNvPicPr>
            <a:picLocks noChangeAspect="1"/>
          </p:cNvPicPr>
          <p:nvPr>
            <a:audioFile r:link="rId24"/>
            <p:extLst>
              <p:ext uri="{DAA4B4D4-6D71-4841-9C94-3DE7FCFB9230}">
                <p14:media xmlns:p14="http://schemas.microsoft.com/office/powerpoint/2010/main" r:embed="rId23"/>
              </p:ext>
            </p:extLst>
          </p:nvPr>
        </p:nvPicPr>
        <p:blipFill>
          <a:blip r:embed="rId35"/>
          <a:stretch>
            <a:fillRect/>
          </a:stretch>
        </p:blipFill>
        <p:spPr>
          <a:xfrm>
            <a:off x="8316448" y="4725144"/>
            <a:ext cx="288000" cy="288000"/>
          </a:xfrm>
          <a:prstGeom prst="rect">
            <a:avLst/>
          </a:prstGeom>
        </p:spPr>
      </p:pic>
      <p:pic>
        <p:nvPicPr>
          <p:cNvPr id="18" name="50+1fa seporo (BJM,126)">
            <a:hlinkClick r:id="" action="ppaction://media"/>
            <a:extLst>
              <a:ext uri="{FF2B5EF4-FFF2-40B4-BE49-F238E27FC236}">
                <a16:creationId xmlns:a16="http://schemas.microsoft.com/office/drawing/2014/main" id="{428208A6-E3CA-40D6-8D80-446FD6903060}"/>
              </a:ext>
            </a:extLst>
          </p:cNvPr>
          <p:cNvPicPr>
            <a:picLocks noChangeAspect="1"/>
          </p:cNvPicPr>
          <p:nvPr>
            <a:audioFile r:link="rId26"/>
            <p:extLst>
              <p:ext uri="{DAA4B4D4-6D71-4841-9C94-3DE7FCFB9230}">
                <p14:media xmlns:p14="http://schemas.microsoft.com/office/powerpoint/2010/main" r:embed="rId25"/>
              </p:ext>
            </p:extLst>
          </p:nvPr>
        </p:nvPicPr>
        <p:blipFill>
          <a:blip r:embed="rId35"/>
          <a:stretch>
            <a:fillRect/>
          </a:stretch>
        </p:blipFill>
        <p:spPr>
          <a:xfrm>
            <a:off x="7056276" y="4977204"/>
            <a:ext cx="288000" cy="288000"/>
          </a:xfrm>
          <a:prstGeom prst="rect">
            <a:avLst/>
          </a:prstGeom>
        </p:spPr>
      </p:pic>
      <p:pic>
        <p:nvPicPr>
          <p:cNvPr id="19" name="50+1fb sepOrO (KM,127)">
            <a:hlinkClick r:id="" action="ppaction://media"/>
            <a:extLst>
              <a:ext uri="{FF2B5EF4-FFF2-40B4-BE49-F238E27FC236}">
                <a16:creationId xmlns:a16="http://schemas.microsoft.com/office/drawing/2014/main" id="{C2EEA367-FA7E-4CF2-95C9-2676CC79D8FF}"/>
              </a:ext>
            </a:extLst>
          </p:cNvPr>
          <p:cNvPicPr>
            <a:picLocks noChangeAspect="1"/>
          </p:cNvPicPr>
          <p:nvPr>
            <a:audioFile r:link="rId28"/>
            <p:extLst>
              <p:ext uri="{DAA4B4D4-6D71-4841-9C94-3DE7FCFB9230}">
                <p14:media xmlns:p14="http://schemas.microsoft.com/office/powerpoint/2010/main" r:embed="rId27"/>
              </p:ext>
            </p:extLst>
          </p:nvPr>
        </p:nvPicPr>
        <p:blipFill>
          <a:blip r:embed="rId35"/>
          <a:stretch>
            <a:fillRect/>
          </a:stretch>
        </p:blipFill>
        <p:spPr>
          <a:xfrm>
            <a:off x="7488324" y="4977172"/>
            <a:ext cx="288000" cy="288000"/>
          </a:xfrm>
          <a:prstGeom prst="rect">
            <a:avLst/>
          </a:prstGeom>
        </p:spPr>
      </p:pic>
      <p:pic>
        <p:nvPicPr>
          <p:cNvPr id="20" name="50+1ga mUkOrO (BJM,151)">
            <a:hlinkClick r:id="" action="ppaction://media"/>
            <a:extLst>
              <a:ext uri="{FF2B5EF4-FFF2-40B4-BE49-F238E27FC236}">
                <a16:creationId xmlns:a16="http://schemas.microsoft.com/office/drawing/2014/main" id="{0E9DD86E-8D88-4CBC-8B2A-1201C4D18751}"/>
              </a:ext>
            </a:extLst>
          </p:cNvPr>
          <p:cNvPicPr>
            <a:picLocks noChangeAspect="1"/>
          </p:cNvPicPr>
          <p:nvPr>
            <a:audioFile r:link="rId30"/>
            <p:extLst>
              <p:ext uri="{DAA4B4D4-6D71-4841-9C94-3DE7FCFB9230}">
                <p14:media xmlns:p14="http://schemas.microsoft.com/office/powerpoint/2010/main" r:embed="rId29"/>
              </p:ext>
            </p:extLst>
          </p:nvPr>
        </p:nvPicPr>
        <p:blipFill>
          <a:blip r:embed="rId35"/>
          <a:stretch>
            <a:fillRect/>
          </a:stretch>
        </p:blipFill>
        <p:spPr>
          <a:xfrm>
            <a:off x="7056276" y="5229232"/>
            <a:ext cx="288000" cy="288000"/>
          </a:xfrm>
          <a:prstGeom prst="rect">
            <a:avLst/>
          </a:prstGeom>
        </p:spPr>
      </p:pic>
      <p:pic>
        <p:nvPicPr>
          <p:cNvPr id="21" name="50+1gb mUkoro (BJM,156)">
            <a:hlinkClick r:id="" action="ppaction://media"/>
            <a:extLst>
              <a:ext uri="{FF2B5EF4-FFF2-40B4-BE49-F238E27FC236}">
                <a16:creationId xmlns:a16="http://schemas.microsoft.com/office/drawing/2014/main" id="{9E642E77-3A56-49F9-B028-EE0B55F0E953}"/>
              </a:ext>
            </a:extLst>
          </p:cNvPr>
          <p:cNvPicPr>
            <a:picLocks noChangeAspect="1"/>
          </p:cNvPicPr>
          <p:nvPr>
            <a:audioFile r:link="rId32"/>
            <p:extLst>
              <p:ext uri="{DAA4B4D4-6D71-4841-9C94-3DE7FCFB9230}">
                <p14:media xmlns:p14="http://schemas.microsoft.com/office/powerpoint/2010/main" r:embed="rId31"/>
              </p:ext>
            </p:extLst>
          </p:nvPr>
        </p:nvPicPr>
        <p:blipFill>
          <a:blip r:embed="rId35"/>
          <a:stretch>
            <a:fillRect/>
          </a:stretch>
        </p:blipFill>
        <p:spPr>
          <a:xfrm>
            <a:off x="7488324" y="5229200"/>
            <a:ext cx="288000" cy="288000"/>
          </a:xfrm>
          <a:prstGeom prst="rect">
            <a:avLst/>
          </a:prstGeom>
        </p:spPr>
      </p:pic>
    </p:spTree>
    <p:extLst>
      <p:ext uri="{BB962C8B-B14F-4D97-AF65-F5344CB8AC3E}">
        <p14:creationId xmlns:p14="http://schemas.microsoft.com/office/powerpoint/2010/main" val="16685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16"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6"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70"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60"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03" fill="hold"/>
                                        <p:tgtEl>
                                          <p:spTgt spid="10"/>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86" fill="hold"/>
                                        <p:tgtEl>
                                          <p:spTgt spid="12"/>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46" fill="hold"/>
                                        <p:tgtEl>
                                          <p:spTgt spid="13"/>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06" fill="hold"/>
                                        <p:tgtEl>
                                          <p:spTgt spid="14"/>
                                        </p:tgtEl>
                                      </p:cBhvr>
                                    </p:cmd>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874" fill="hold"/>
                                        <p:tgtEl>
                                          <p:spTgt spid="15"/>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87" fill="hold"/>
                                        <p:tgtEl>
                                          <p:spTgt spid="16"/>
                                        </p:tgtEl>
                                      </p:cBhvr>
                                    </p:cmd>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36" fill="hold"/>
                                        <p:tgtEl>
                                          <p:spTgt spid="17"/>
                                        </p:tgtEl>
                                      </p:cBhvr>
                                    </p:cmd>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983" fill="hold"/>
                                        <p:tgtEl>
                                          <p:spTgt spid="18"/>
                                        </p:tgtEl>
                                      </p:cBhvr>
                                    </p:cmd>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06" fill="hold"/>
                                        <p:tgtEl>
                                          <p:spTgt spid="19"/>
                                        </p:tgtEl>
                                      </p:cBhvr>
                                    </p:cmd>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101" fill="hold"/>
                                        <p:tgtEl>
                                          <p:spTgt spid="20"/>
                                        </p:tgtEl>
                                      </p:cBhvr>
                                    </p:cmd>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00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6"/>
                </p:tgtEl>
              </p:cMediaNode>
            </p:audio>
            <p:audio>
              <p:cMediaNode vol="80000">
                <p:cTn id="68" fill="hold" display="0">
                  <p:stCondLst>
                    <p:cond delay="indefinite"/>
                  </p:stCondLst>
                  <p:endCondLst>
                    <p:cond evt="onStopAudio" delay="0">
                      <p:tgtEl>
                        <p:sldTgt/>
                      </p:tgtEl>
                    </p:cond>
                  </p:endCondLst>
                </p:cTn>
                <p:tgtEl>
                  <p:spTgt spid="7"/>
                </p:tgtEl>
              </p:cMediaNode>
            </p:audio>
            <p:audio>
              <p:cMediaNode vol="80000">
                <p:cTn id="69" fill="hold" display="0">
                  <p:stCondLst>
                    <p:cond delay="indefinite"/>
                  </p:stCondLst>
                  <p:endCondLst>
                    <p:cond evt="onStopAudio" delay="0">
                      <p:tgtEl>
                        <p:sldTgt/>
                      </p:tgtEl>
                    </p:cond>
                  </p:endCondLst>
                </p:cTn>
                <p:tgtEl>
                  <p:spTgt spid="8"/>
                </p:tgtEl>
              </p:cMediaNode>
            </p:audio>
            <p:audio>
              <p:cMediaNode vol="80000">
                <p:cTn id="70" fill="hold" display="0">
                  <p:stCondLst>
                    <p:cond delay="indefinite"/>
                  </p:stCondLst>
                  <p:endCondLst>
                    <p:cond evt="onStopAudio" delay="0">
                      <p:tgtEl>
                        <p:sldTgt/>
                      </p:tgtEl>
                    </p:cond>
                  </p:endCondLst>
                </p:cTn>
                <p:tgtEl>
                  <p:spTgt spid="9"/>
                </p:tgtEl>
              </p:cMediaNode>
            </p:audio>
            <p:audio>
              <p:cMediaNode vol="8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11"/>
                </p:tgtEl>
              </p:cMediaNode>
            </p:audio>
            <p:audio>
              <p:cMediaNode vol="80000">
                <p:cTn id="73" fill="hold" display="0">
                  <p:stCondLst>
                    <p:cond delay="indefinite"/>
                  </p:stCondLst>
                  <p:endCondLst>
                    <p:cond evt="onStopAudio" delay="0">
                      <p:tgtEl>
                        <p:sldTgt/>
                      </p:tgtEl>
                    </p:cond>
                  </p:endCondLst>
                </p:cTn>
                <p:tgtEl>
                  <p:spTgt spid="12"/>
                </p:tgtEl>
              </p:cMediaNode>
            </p:audio>
            <p:audio>
              <p:cMediaNode vol="80000">
                <p:cTn id="74" fill="hold" display="0">
                  <p:stCondLst>
                    <p:cond delay="indefinite"/>
                  </p:stCondLst>
                  <p:endCondLst>
                    <p:cond evt="onStopAudio" delay="0">
                      <p:tgtEl>
                        <p:sldTgt/>
                      </p:tgtEl>
                    </p:cond>
                  </p:endCondLst>
                </p:cTn>
                <p:tgtEl>
                  <p:spTgt spid="13"/>
                </p:tgtEl>
              </p:cMediaNode>
            </p:audio>
            <p:audio>
              <p:cMediaNode vol="80000">
                <p:cTn id="75" fill="hold" display="0">
                  <p:stCondLst>
                    <p:cond delay="indefinite"/>
                  </p:stCondLst>
                  <p:endCondLst>
                    <p:cond evt="onStopAudio" delay="0">
                      <p:tgtEl>
                        <p:sldTgt/>
                      </p:tgtEl>
                    </p:cond>
                  </p:endCondLst>
                </p:cTn>
                <p:tgtEl>
                  <p:spTgt spid="14"/>
                </p:tgtEl>
              </p:cMediaNode>
            </p:audio>
            <p:audio>
              <p:cMediaNode vol="80000">
                <p:cTn id="76" fill="hold" display="0">
                  <p:stCondLst>
                    <p:cond delay="indefinite"/>
                  </p:stCondLst>
                  <p:endCondLst>
                    <p:cond evt="onStopAudio" delay="0">
                      <p:tgtEl>
                        <p:sldTgt/>
                      </p:tgtEl>
                    </p:cond>
                  </p:endCondLst>
                </p:cTn>
                <p:tgtEl>
                  <p:spTgt spid="15"/>
                </p:tgtEl>
              </p:cMediaNode>
            </p:audio>
            <p:audio>
              <p:cMediaNode vol="80000">
                <p:cTn id="77" fill="hold" display="0">
                  <p:stCondLst>
                    <p:cond delay="indefinite"/>
                  </p:stCondLst>
                  <p:endCondLst>
                    <p:cond evt="onStopAudio" delay="0">
                      <p:tgtEl>
                        <p:sldTgt/>
                      </p:tgtEl>
                    </p:cond>
                  </p:endCondLst>
                </p:cTn>
                <p:tgtEl>
                  <p:spTgt spid="16"/>
                </p:tgtEl>
              </p:cMediaNode>
            </p:audio>
            <p:audio>
              <p:cMediaNode vol="80000">
                <p:cTn id="78" fill="hold" display="0">
                  <p:stCondLst>
                    <p:cond delay="indefinite"/>
                  </p:stCondLst>
                  <p:endCondLst>
                    <p:cond evt="onStopAudio" delay="0">
                      <p:tgtEl>
                        <p:sldTgt/>
                      </p:tgtEl>
                    </p:cond>
                  </p:endCondLst>
                </p:cTn>
                <p:tgtEl>
                  <p:spTgt spid="17"/>
                </p:tgtEl>
              </p:cMediaNode>
            </p:audio>
            <p:audio>
              <p:cMediaNode vol="80000">
                <p:cTn id="79" fill="hold" display="0">
                  <p:stCondLst>
                    <p:cond delay="indefinite"/>
                  </p:stCondLst>
                  <p:endCondLst>
                    <p:cond evt="onStopAudio" delay="0">
                      <p:tgtEl>
                        <p:sldTgt/>
                      </p:tgtEl>
                    </p:cond>
                  </p:endCondLst>
                </p:cTn>
                <p:tgtEl>
                  <p:spTgt spid="18"/>
                </p:tgtEl>
              </p:cMediaNode>
            </p:audio>
            <p:audio>
              <p:cMediaNode vol="80000">
                <p:cTn id="80" fill="hold" display="0">
                  <p:stCondLst>
                    <p:cond delay="indefinite"/>
                  </p:stCondLst>
                  <p:endCondLst>
                    <p:cond evt="onStopAudio" delay="0">
                      <p:tgtEl>
                        <p:sldTgt/>
                      </p:tgtEl>
                    </p:cond>
                  </p:endCondLst>
                </p:cTn>
                <p:tgtEl>
                  <p:spTgt spid="19"/>
                </p:tgtEl>
              </p:cMediaNode>
            </p:audio>
            <p:audio>
              <p:cMediaNode vol="80000">
                <p:cTn id="81" fill="hold" display="0">
                  <p:stCondLst>
                    <p:cond delay="indefinite"/>
                  </p:stCondLst>
                  <p:endCondLst>
                    <p:cond evt="onStopAudio" delay="0">
                      <p:tgtEl>
                        <p:sldTgt/>
                      </p:tgtEl>
                    </p:cond>
                  </p:endCondLst>
                </p:cTn>
                <p:tgtEl>
                  <p:spTgt spid="20"/>
                </p:tgtEl>
              </p:cMediaNode>
            </p:audio>
            <p:audio>
              <p:cMediaNode vol="80000">
                <p:cTn id="82" fill="hold" display="0">
                  <p:stCondLst>
                    <p:cond delay="indefinite"/>
                  </p:stCondLst>
                  <p:endCondLst>
                    <p:cond evt="onStopAudio" delay="0">
                      <p:tgtEl>
                        <p:sldTgt/>
                      </p:tgtEl>
                    </p:cond>
                  </p:endCondLst>
                </p:cTn>
                <p:tgtEl>
                  <p:spTgt spid="2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az-Latn-AZ"/>
              <a:t>3. Discussion</a:t>
            </a:r>
            <a:endParaRPr lang="de-DE"/>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a:xfrm>
            <a:off x="0" y="561974"/>
            <a:ext cx="9144000" cy="6104211"/>
          </a:xfrm>
        </p:spPr>
        <p:txBody>
          <a:bodyPr/>
          <a:lstStyle/>
          <a:p>
            <a:pPr marL="0" indent="0"/>
            <a:r>
              <a:rPr lang="az-Latn-AZ"/>
              <a:t>Conclusion</a:t>
            </a:r>
            <a:r>
              <a:rPr lang="de-DE"/>
              <a:t>s</a:t>
            </a:r>
            <a:endParaRPr lang="az-Latn-AZ"/>
          </a:p>
          <a:p>
            <a:pPr indent="0">
              <a:lnSpc>
                <a:spcPct val="90000"/>
              </a:lnSpc>
            </a:pPr>
            <a:r>
              <a:rPr lang="az-Latn-AZ" sz="1800" b="1">
                <a:solidFill>
                  <a:srgbClr val="C00000"/>
                </a:solidFill>
              </a:rPr>
              <a:t>Based on the acoustic analysis in different phonological environments and the contrasts found in near minimal pairs and minimal pairs, we conclude that t</a:t>
            </a:r>
            <a:r>
              <a:rPr lang="de-DE" sz="1800" b="1">
                <a:solidFill>
                  <a:srgbClr val="C00000"/>
                </a:solidFill>
              </a:rPr>
              <a:t>here are nine </a:t>
            </a:r>
            <a:r>
              <a:rPr lang="az-Latn-AZ" sz="1800" b="1">
                <a:solidFill>
                  <a:srgbClr val="C00000"/>
                </a:solidFill>
              </a:rPr>
              <a:t>contrastive</a:t>
            </a:r>
            <a:r>
              <a:rPr lang="de-DE" sz="1800" b="1">
                <a:solidFill>
                  <a:srgbClr val="C00000"/>
                </a:solidFill>
              </a:rPr>
              <a:t> vowels /i, </a:t>
            </a:r>
            <a:r>
              <a:rPr lang="az-Latn-AZ" sz="1800" b="1">
                <a:solidFill>
                  <a:srgbClr val="C00000"/>
                </a:solidFill>
              </a:rPr>
              <a:t>ɪ, e, ɛ, a, u, ʊ, o, ɔ/ in Setswana </a:t>
            </a:r>
            <a:r>
              <a:rPr lang="az-Latn-AZ" sz="1600">
                <a:solidFill>
                  <a:srgbClr val="C00000"/>
                </a:solidFill>
              </a:rPr>
              <a:t>(central Setswana, for 8 out of 9 speakers investigated)</a:t>
            </a:r>
            <a:r>
              <a:rPr lang="de-DE" sz="1600">
                <a:solidFill>
                  <a:srgbClr val="C00000"/>
                </a:solidFill>
              </a:rPr>
              <a:t>.</a:t>
            </a:r>
            <a:endParaRPr lang="en-US" sz="1600">
              <a:solidFill>
                <a:srgbClr val="C00000"/>
              </a:solidFill>
            </a:endParaRPr>
          </a:p>
          <a:p>
            <a:pPr marL="174625" indent="-174625">
              <a:lnSpc>
                <a:spcPct val="90000"/>
              </a:lnSpc>
              <a:buFont typeface="Arial" panose="020B0604020202020204" pitchFamily="34" charset="0"/>
              <a:buChar char="•"/>
            </a:pPr>
            <a:r>
              <a:rPr lang="en-US" sz="1600"/>
              <a:t>The </a:t>
            </a:r>
            <a:r>
              <a:rPr lang="az-Latn-AZ" sz="1600"/>
              <a:t>differentiation</a:t>
            </a:r>
            <a:r>
              <a:rPr lang="en-US" sz="1600"/>
              <a:t> of 9 vowels</a:t>
            </a:r>
            <a:r>
              <a:rPr lang="az-Latn-AZ" sz="1600"/>
              <a:t> – rare in Bantu languages-</a:t>
            </a:r>
            <a:r>
              <a:rPr lang="en-US" sz="1600"/>
              <a:t> is supported </a:t>
            </a:r>
            <a:r>
              <a:rPr lang="az-Latn-AZ" sz="1600"/>
              <a:t>by distinct categories of sounds characterised by properties in the acoustic space where tokens of one category are more similar to each other than to tokens of other categories, without significant</a:t>
            </a:r>
            <a:r>
              <a:rPr lang="az-Latn-AZ" sz="1400"/>
              <a:t> </a:t>
            </a:r>
            <a:r>
              <a:rPr lang="az-Latn-AZ" sz="1600"/>
              <a:t>overlaps.</a:t>
            </a:r>
            <a:r>
              <a:rPr lang="az-Latn-AZ" sz="1400"/>
              <a:t> </a:t>
            </a:r>
            <a:r>
              <a:rPr lang="az-Latn-AZ" sz="1600"/>
              <a:t>T</a:t>
            </a:r>
            <a:r>
              <a:rPr lang="en-US" sz="1600"/>
              <a:t>he</a:t>
            </a:r>
            <a:r>
              <a:rPr lang="az-Latn-AZ" sz="1600"/>
              <a:t>y</a:t>
            </a:r>
            <a:r>
              <a:rPr lang="en-US" sz="1600"/>
              <a:t> differ in at least one </a:t>
            </a:r>
            <a:r>
              <a:rPr lang="az-Latn-AZ" sz="1600"/>
              <a:t>feature.</a:t>
            </a:r>
            <a:endParaRPr lang="en-US" sz="1400"/>
          </a:p>
          <a:p>
            <a:pPr marL="174625" indent="-174625">
              <a:lnSpc>
                <a:spcPct val="90000"/>
              </a:lnSpc>
              <a:buFont typeface="Arial" panose="020B0604020202020204" pitchFamily="34" charset="0"/>
              <a:buChar char="•"/>
            </a:pPr>
            <a:r>
              <a:rPr lang="de-DE" sz="1600"/>
              <a:t>Near-close and close-mid vowels are similar to each other – and </a:t>
            </a:r>
            <a:r>
              <a:rPr lang="az-Latn-AZ" sz="1600"/>
              <a:t>potentially</a:t>
            </a:r>
            <a:r>
              <a:rPr lang="de-DE" sz="1600"/>
              <a:t> difficult to distin</a:t>
            </a:r>
            <a:r>
              <a:rPr lang="az-Latn-AZ" sz="1600"/>
              <a:t>-</a:t>
            </a:r>
            <a:r>
              <a:rPr lang="de-DE" sz="1600"/>
              <a:t>guish </a:t>
            </a:r>
            <a:r>
              <a:rPr lang="az-Latn-AZ" sz="1600"/>
              <a:t>(L2</a:t>
            </a:r>
            <a:r>
              <a:rPr lang="de-DE" sz="1600"/>
              <a:t> speakers</a:t>
            </a:r>
            <a:r>
              <a:rPr lang="az-Latn-AZ" sz="1600"/>
              <a:t>). It cannot be excluded that a process of neutralisation (merger) has started for [ɪ] – [e] (some speakers). Close-mid vowels and open-mid vowels are acoustically distinct.</a:t>
            </a:r>
            <a:r>
              <a:rPr lang="de-DE" sz="1600"/>
              <a:t>    </a:t>
            </a:r>
          </a:p>
          <a:p>
            <a:pPr marL="174625" indent="-174625">
              <a:lnSpc>
                <a:spcPct val="90000"/>
              </a:lnSpc>
              <a:buFont typeface="Arial" panose="020B0604020202020204" pitchFamily="34" charset="0"/>
              <a:buChar char="•"/>
            </a:pPr>
            <a:r>
              <a:rPr lang="de-DE" sz="1600"/>
              <a:t>Near minimal pairs and minimal pairs for the contrast between mid vowels largely depend on interjections and ideophones, borrowings and demonstratives.</a:t>
            </a:r>
          </a:p>
          <a:p>
            <a:pPr marL="174625" indent="-174625">
              <a:lnSpc>
                <a:spcPct val="90000"/>
              </a:lnSpc>
              <a:buFont typeface="Arial" panose="020B0604020202020204" pitchFamily="34" charset="0"/>
              <a:buChar char="•"/>
            </a:pPr>
            <a:r>
              <a:rPr lang="de-DE" sz="1600"/>
              <a:t>The Setswana vowel system is not simply based on 5 degrees of height but involves adjustments of tongue (root?) position. It might represent a case of incipient tongue root harmony (cf. Dichabe 1997). </a:t>
            </a:r>
            <a:r>
              <a:rPr lang="az-Latn-AZ" sz="1600"/>
              <a:t> </a:t>
            </a:r>
            <a:endParaRPr lang="de-DE" sz="1600"/>
          </a:p>
          <a:p>
            <a:pPr marL="174625" indent="-174625">
              <a:lnSpc>
                <a:spcPct val="90000"/>
              </a:lnSpc>
              <a:buFont typeface="Arial" panose="020B0604020202020204" pitchFamily="34" charset="0"/>
              <a:buChar char="•"/>
            </a:pPr>
            <a:r>
              <a:rPr lang="de-DE" sz="1600"/>
              <a:t>Two interesting phonetic phenomena were occasionally observed: friction accompanying /i/ (e.g. on p.47) and final voiceless vowels (e.g. on p.29).</a:t>
            </a:r>
          </a:p>
          <a:p>
            <a:pPr marL="174625" indent="-174625">
              <a:lnSpc>
                <a:spcPct val="90000"/>
              </a:lnSpc>
              <a:buFont typeface="Arial" panose="020B0604020202020204" pitchFamily="34" charset="0"/>
              <a:buChar char="•"/>
            </a:pPr>
            <a:r>
              <a:rPr lang="de-DE" sz="1400"/>
              <a:t>The importance of equivalent tone patterns for the prove of contrastive vowels had been underestimated in the preparation of this study. (For acoustic </a:t>
            </a:r>
            <a:r>
              <a:rPr lang="az-Latn-AZ" sz="1400"/>
              <a:t>distinctness, tone appeared to be more important than coarticulatory effects of </a:t>
            </a:r>
            <a:r>
              <a:rPr lang="de-DE" sz="1400"/>
              <a:t>adjacent consonants.</a:t>
            </a:r>
            <a:r>
              <a:rPr lang="az-Latn-AZ" sz="1400"/>
              <a:t> &gt; </a:t>
            </a:r>
            <a:r>
              <a:rPr lang="de-DE" sz="1400"/>
              <a:t>Look for vowel contrasts under identical conditions of tone!)</a:t>
            </a:r>
          </a:p>
          <a:p>
            <a:pPr marL="174625" indent="-174625">
              <a:lnSpc>
                <a:spcPct val="90000"/>
              </a:lnSpc>
              <a:buFont typeface="Arial" panose="020B0604020202020204" pitchFamily="34" charset="0"/>
              <a:buChar char="•"/>
            </a:pPr>
            <a:r>
              <a:rPr lang="de-DE" sz="1400"/>
              <a:t>One less expected, problematic property of interjections and ideophones – included here for supposed contrast based on dictionary entries – was their considerable degree of inter-speaker variation (in addition to the possible occurence of exceptional sound patterns and paralinguistic sounds).</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a:xfrm>
            <a:off x="0" y="6669361"/>
            <a:ext cx="8748713" cy="188640"/>
          </a:xfrm>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52</a:t>
            </a:fld>
            <a:endParaRPr lang="en-US" altLang="de-DE"/>
          </a:p>
        </p:txBody>
      </p:sp>
    </p:spTree>
    <p:extLst>
      <p:ext uri="{BB962C8B-B14F-4D97-AF65-F5344CB8AC3E}">
        <p14:creationId xmlns:p14="http://schemas.microsoft.com/office/powerpoint/2010/main" val="2092481997"/>
      </p:ext>
    </p:extLst>
  </p:cSld>
  <p:clrMapOvr>
    <a:masterClrMapping/>
  </p:clrMapOvr>
  <mc:AlternateContent xmlns:mc="http://schemas.openxmlformats.org/markup-compatibility/2006" xmlns:p14="http://schemas.microsoft.com/office/powerpoint/2010/main">
    <mc:Choice Requires="p14">
      <p:transition spd="slow" p14:dur="2000" advTm="57528"/>
    </mc:Choice>
    <mc:Fallback xmlns="">
      <p:transition spd="slow" advTm="57528"/>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95DE6-6D73-4FE3-AB09-416E8232215D}"/>
              </a:ext>
            </a:extLst>
          </p:cNvPr>
          <p:cNvSpPr>
            <a:spLocks noGrp="1"/>
          </p:cNvSpPr>
          <p:nvPr>
            <p:ph type="title"/>
          </p:nvPr>
        </p:nvSpPr>
        <p:spPr/>
        <p:txBody>
          <a:bodyPr/>
          <a:lstStyle/>
          <a:p>
            <a:r>
              <a:rPr lang="az-Latn-AZ"/>
              <a:t>3. Discussion</a:t>
            </a:r>
            <a:endParaRPr lang="de-DE"/>
          </a:p>
        </p:txBody>
      </p:sp>
      <p:sp>
        <p:nvSpPr>
          <p:cNvPr id="3" name="Inhaltsplatzhalter 2">
            <a:extLst>
              <a:ext uri="{FF2B5EF4-FFF2-40B4-BE49-F238E27FC236}">
                <a16:creationId xmlns:a16="http://schemas.microsoft.com/office/drawing/2014/main" id="{E5C8BF8E-4E98-4938-A69B-4C4F9BF1C8D1}"/>
              </a:ext>
            </a:extLst>
          </p:cNvPr>
          <p:cNvSpPr>
            <a:spLocks noGrp="1"/>
          </p:cNvSpPr>
          <p:nvPr>
            <p:ph idx="1"/>
          </p:nvPr>
        </p:nvSpPr>
        <p:spPr/>
        <p:txBody>
          <a:bodyPr/>
          <a:lstStyle/>
          <a:p>
            <a:r>
              <a:rPr lang="de-DE"/>
              <a:t>Suggestion for the representation of 9 vowels in didactic contexts</a:t>
            </a:r>
          </a:p>
          <a:p>
            <a:pPr marL="174625" indent="-174625">
              <a:buFont typeface="Arial" panose="020B0604020202020204" pitchFamily="34" charset="0"/>
              <a:buChar char="•"/>
            </a:pPr>
            <a:r>
              <a:rPr lang="az-Latn-AZ" sz="1600"/>
              <a:t>should be fully </a:t>
            </a:r>
            <a:r>
              <a:rPr lang="de-DE" sz="1600"/>
              <a:t>compatible with the </a:t>
            </a:r>
            <a:r>
              <a:rPr lang="az-Latn-AZ" sz="1600"/>
              <a:t>normal</a:t>
            </a:r>
            <a:r>
              <a:rPr lang="de-DE" sz="1600"/>
              <a:t> orthography &gt; by optional and omissible diacritics</a:t>
            </a:r>
          </a:p>
          <a:p>
            <a:pPr marL="174625" indent="-174625">
              <a:buFont typeface="Arial" panose="020B0604020202020204" pitchFamily="34" charset="0"/>
              <a:buChar char="•"/>
            </a:pPr>
            <a:r>
              <a:rPr lang="de-DE" sz="1600"/>
              <a:t>in addition to the optional marking of tone</a:t>
            </a:r>
          </a:p>
        </p:txBody>
      </p:sp>
      <p:sp>
        <p:nvSpPr>
          <p:cNvPr id="4" name="Textplatzhalter 3">
            <a:extLst>
              <a:ext uri="{FF2B5EF4-FFF2-40B4-BE49-F238E27FC236}">
                <a16:creationId xmlns:a16="http://schemas.microsoft.com/office/drawing/2014/main" id="{830EF023-92EA-4B94-AC2E-2D863EB9301F}"/>
              </a:ext>
            </a:extLst>
          </p:cNvPr>
          <p:cNvSpPr>
            <a:spLocks noGrp="1"/>
          </p:cNvSpPr>
          <p:nvPr>
            <p:ph type="body" sz="quarter" idx="12"/>
          </p:nvPr>
        </p:nvSpPr>
        <p:spPr/>
        <p:txBody>
          <a:bodyPr/>
          <a:lstStyle/>
          <a:p>
            <a:endParaRPr lang="de-DE"/>
          </a:p>
        </p:txBody>
      </p:sp>
      <p:sp>
        <p:nvSpPr>
          <p:cNvPr id="5" name="Foliennummernplatzhalter 4">
            <a:extLst>
              <a:ext uri="{FF2B5EF4-FFF2-40B4-BE49-F238E27FC236}">
                <a16:creationId xmlns:a16="http://schemas.microsoft.com/office/drawing/2014/main" id="{5F3AC9EF-5E4D-4F02-9827-6B4725DA4AC0}"/>
              </a:ext>
            </a:extLst>
          </p:cNvPr>
          <p:cNvSpPr>
            <a:spLocks noGrp="1"/>
          </p:cNvSpPr>
          <p:nvPr>
            <p:ph type="sldNum" sz="quarter" idx="13"/>
          </p:nvPr>
        </p:nvSpPr>
        <p:spPr/>
        <p:txBody>
          <a:bodyPr/>
          <a:lstStyle/>
          <a:p>
            <a:fld id="{92FBDB0D-7BE1-43BF-B536-7A5676269F15}" type="slidenum">
              <a:rPr lang="en-US" altLang="de-DE" smtClean="0"/>
              <a:pPr/>
              <a:t>53</a:t>
            </a:fld>
            <a:endParaRPr lang="en-US" altLang="de-DE"/>
          </a:p>
        </p:txBody>
      </p:sp>
      <p:sp>
        <p:nvSpPr>
          <p:cNvPr id="6" name="Inhaltsplatzhalter 3">
            <a:extLst>
              <a:ext uri="{FF2B5EF4-FFF2-40B4-BE49-F238E27FC236}">
                <a16:creationId xmlns:a16="http://schemas.microsoft.com/office/drawing/2014/main" id="{C462F302-4AAB-47F4-8E7C-423F69A89DD1}"/>
              </a:ext>
            </a:extLst>
          </p:cNvPr>
          <p:cNvSpPr txBox="1">
            <a:spLocks/>
          </p:cNvSpPr>
          <p:nvPr/>
        </p:nvSpPr>
        <p:spPr bwMode="auto">
          <a:xfrm>
            <a:off x="71500" y="1817927"/>
            <a:ext cx="2412268" cy="312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r>
              <a:rPr lang="az-Latn-AZ" sz="1600" b="1" u="sng" kern="0"/>
              <a:t>Phonemic (</a:t>
            </a:r>
            <a:r>
              <a:rPr lang="de-DE" sz="1600" b="1" u="sng" kern="0"/>
              <a:t>IPA</a:t>
            </a:r>
            <a:r>
              <a:rPr lang="az-Latn-AZ" sz="1600" b="1" u="sng" kern="0"/>
              <a:t>):</a:t>
            </a:r>
            <a:endParaRPr lang="de-DE" sz="1600" b="1" u="sng" kern="0"/>
          </a:p>
          <a:p>
            <a:pPr marL="0" indent="0">
              <a:lnSpc>
                <a:spcPct val="110000"/>
              </a:lnSpc>
              <a:spcAft>
                <a:spcPts val="0"/>
              </a:spcAft>
            </a:pPr>
            <a:r>
              <a:rPr lang="de-DE" sz="1800" kern="0">
                <a:solidFill>
                  <a:srgbClr val="002060"/>
                </a:solidFill>
              </a:rPr>
              <a:t>/i/</a:t>
            </a:r>
            <a:r>
              <a:rPr lang="az-Latn-AZ" sz="1800" kern="0">
                <a:solidFill>
                  <a:srgbClr val="002060"/>
                </a:solidFill>
              </a:rPr>
              <a:t>					/u/</a:t>
            </a:r>
            <a:endParaRPr lang="de-DE" sz="1800" kern="0">
              <a:solidFill>
                <a:srgbClr val="002060"/>
              </a:solidFill>
            </a:endParaRPr>
          </a:p>
          <a:p>
            <a:pPr marL="0" indent="0">
              <a:lnSpc>
                <a:spcPct val="110000"/>
              </a:lnSpc>
              <a:spcAft>
                <a:spcPts val="0"/>
              </a:spcAft>
            </a:pPr>
            <a:r>
              <a:rPr lang="de-DE" sz="1800" kern="0">
                <a:solidFill>
                  <a:srgbClr val="002060"/>
                </a:solidFill>
              </a:rPr>
              <a:t>/</a:t>
            </a:r>
            <a:r>
              <a:rPr lang="az-Latn-AZ" sz="1800" kern="0">
                <a:solidFill>
                  <a:srgbClr val="002060"/>
                </a:solidFill>
              </a:rPr>
              <a:t>ɪ/					/ʊ/</a:t>
            </a:r>
          </a:p>
          <a:p>
            <a:pPr marL="0" indent="0">
              <a:lnSpc>
                <a:spcPct val="110000"/>
              </a:lnSpc>
              <a:spcAft>
                <a:spcPts val="0"/>
              </a:spcAft>
            </a:pPr>
            <a:r>
              <a:rPr lang="az-Latn-AZ" sz="1800" kern="0">
                <a:solidFill>
                  <a:srgbClr val="002060"/>
                </a:solidFill>
              </a:rPr>
              <a:t>/e/					/o/</a:t>
            </a:r>
          </a:p>
          <a:p>
            <a:pPr marL="0" indent="0">
              <a:lnSpc>
                <a:spcPct val="110000"/>
              </a:lnSpc>
              <a:spcAft>
                <a:spcPts val="0"/>
              </a:spcAft>
            </a:pPr>
            <a:r>
              <a:rPr lang="az-Latn-AZ" sz="1800" kern="0">
                <a:solidFill>
                  <a:srgbClr val="002060"/>
                </a:solidFill>
              </a:rPr>
              <a:t>/ɛ/					/ɔ/</a:t>
            </a:r>
          </a:p>
          <a:p>
            <a:pPr marL="0" indent="0">
              <a:lnSpc>
                <a:spcPct val="110000"/>
              </a:lnSpc>
              <a:spcAft>
                <a:spcPts val="0"/>
              </a:spcAft>
            </a:pPr>
            <a:r>
              <a:rPr lang="az-Latn-AZ" sz="1800" kern="0">
                <a:solidFill>
                  <a:srgbClr val="002060"/>
                </a:solidFill>
              </a:rPr>
              <a:t>			/a/</a:t>
            </a:r>
          </a:p>
          <a:p>
            <a:pPr marL="0" indent="0">
              <a:spcAft>
                <a:spcPts val="0"/>
              </a:spcAft>
            </a:pPr>
            <a:endParaRPr lang="az-Latn-AZ" sz="1800" kern="0">
              <a:solidFill>
                <a:srgbClr val="002060"/>
              </a:solidFill>
            </a:endParaRPr>
          </a:p>
          <a:p>
            <a:pPr marL="0" indent="0">
              <a:spcAft>
                <a:spcPts val="0"/>
              </a:spcAft>
            </a:pPr>
            <a:r>
              <a:rPr lang="az-Latn-AZ" sz="1600" b="1" u="sng" kern="0"/>
              <a:t>+tones:</a:t>
            </a:r>
          </a:p>
          <a:p>
            <a:pPr marL="0" indent="0">
              <a:spcAft>
                <a:spcPts val="0"/>
              </a:spcAft>
            </a:pPr>
            <a:r>
              <a:rPr lang="az-Latn-AZ" sz="1800" kern="0">
                <a:solidFill>
                  <a:srgbClr val="002060"/>
                </a:solidFill>
              </a:rPr>
              <a:t>/í, ì, ɪ́, ɪ̀, é, è, ɛ́, ɛ̀, á, à, ú, ù, ʊ́, ʊ̀, ó, ò, ɔ́, ɔ̀/</a:t>
            </a:r>
            <a:endParaRPr lang="de-DE" sz="1800" kern="0">
              <a:solidFill>
                <a:srgbClr val="002060"/>
              </a:solidFill>
            </a:endParaRPr>
          </a:p>
          <a:p>
            <a:pPr>
              <a:spcAft>
                <a:spcPts val="0"/>
              </a:spcAft>
            </a:pPr>
            <a:r>
              <a:rPr lang="az-Latn-AZ" sz="1800" b="1" kern="0"/>
              <a:t> </a:t>
            </a:r>
            <a:endParaRPr lang="de-DE" sz="1800" kern="0">
              <a:solidFill>
                <a:srgbClr val="0033CC"/>
              </a:solidFill>
            </a:endParaRPr>
          </a:p>
        </p:txBody>
      </p:sp>
      <p:sp>
        <p:nvSpPr>
          <p:cNvPr id="7" name="Inhaltsplatzhalter 3">
            <a:extLst>
              <a:ext uri="{FF2B5EF4-FFF2-40B4-BE49-F238E27FC236}">
                <a16:creationId xmlns:a16="http://schemas.microsoft.com/office/drawing/2014/main" id="{F652AD00-B933-4D59-B0B1-B4808DC924C8}"/>
              </a:ext>
            </a:extLst>
          </p:cNvPr>
          <p:cNvSpPr txBox="1">
            <a:spLocks/>
          </p:cNvSpPr>
          <p:nvPr/>
        </p:nvSpPr>
        <p:spPr bwMode="auto">
          <a:xfrm>
            <a:off x="2807838" y="1817927"/>
            <a:ext cx="2880000" cy="294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r>
              <a:rPr lang="az-Latn-AZ" sz="1600" b="1" u="sng" kern="0"/>
              <a:t>Standard orthography (BW):</a:t>
            </a:r>
            <a:endParaRPr lang="de-DE" sz="1600" b="1" u="sng" kern="0"/>
          </a:p>
          <a:p>
            <a:pPr marL="0" indent="0">
              <a:lnSpc>
                <a:spcPct val="110000"/>
              </a:lnSpc>
              <a:spcAft>
                <a:spcPts val="0"/>
              </a:spcAft>
            </a:pPr>
            <a:r>
              <a:rPr lang="az-Latn-AZ" sz="1800" kern="0">
                <a:solidFill>
                  <a:srgbClr val="002060"/>
                </a:solidFill>
              </a:rPr>
              <a:t>i						u</a:t>
            </a:r>
          </a:p>
          <a:p>
            <a:pPr marL="0" indent="0">
              <a:lnSpc>
                <a:spcPct val="110000"/>
              </a:lnSpc>
              <a:spcAft>
                <a:spcPts val="0"/>
              </a:spcAft>
            </a:pPr>
            <a:r>
              <a:rPr lang="az-Latn-AZ" sz="1800" kern="0">
                <a:solidFill>
                  <a:srgbClr val="002060"/>
                </a:solidFill>
              </a:rPr>
              <a:t>e						o</a:t>
            </a:r>
          </a:p>
          <a:p>
            <a:pPr marL="0" indent="0">
              <a:lnSpc>
                <a:spcPct val="110000"/>
              </a:lnSpc>
              <a:spcAft>
                <a:spcPts val="0"/>
              </a:spcAft>
            </a:pPr>
            <a:r>
              <a:rPr lang="az-Latn-AZ" sz="1800" kern="0">
                <a:solidFill>
                  <a:srgbClr val="002060"/>
                </a:solidFill>
              </a:rPr>
              <a:t>e						o</a:t>
            </a:r>
          </a:p>
          <a:p>
            <a:pPr marL="0" indent="0">
              <a:lnSpc>
                <a:spcPct val="110000"/>
              </a:lnSpc>
              <a:spcAft>
                <a:spcPts val="0"/>
              </a:spcAft>
            </a:pPr>
            <a:r>
              <a:rPr lang="az-Latn-AZ" sz="1800" kern="0">
                <a:solidFill>
                  <a:srgbClr val="002060"/>
                </a:solidFill>
              </a:rPr>
              <a:t>ê	(~e)			ô (~o)</a:t>
            </a:r>
          </a:p>
          <a:p>
            <a:pPr marL="0" indent="0">
              <a:lnSpc>
                <a:spcPct val="110000"/>
              </a:lnSpc>
              <a:spcAft>
                <a:spcPts val="0"/>
              </a:spcAft>
            </a:pPr>
            <a:r>
              <a:rPr lang="az-Latn-AZ" sz="1800" kern="0">
                <a:solidFill>
                  <a:srgbClr val="002060"/>
                </a:solidFill>
              </a:rPr>
              <a:t>			a</a:t>
            </a:r>
            <a:endParaRPr lang="de-DE" sz="1800" kern="0">
              <a:solidFill>
                <a:srgbClr val="002060"/>
              </a:solidFill>
            </a:endParaRPr>
          </a:p>
          <a:p>
            <a:pPr>
              <a:spcAft>
                <a:spcPts val="0"/>
              </a:spcAft>
            </a:pPr>
            <a:r>
              <a:rPr lang="az-Latn-AZ" sz="1800" b="1" kern="0"/>
              <a:t> </a:t>
            </a:r>
          </a:p>
          <a:p>
            <a:pPr>
              <a:spcAft>
                <a:spcPts val="0"/>
              </a:spcAft>
            </a:pPr>
            <a:r>
              <a:rPr lang="az-Latn-AZ" sz="1600" kern="0"/>
              <a:t>(no tone marking)</a:t>
            </a:r>
            <a:endParaRPr lang="de-DE" sz="1600" kern="0"/>
          </a:p>
        </p:txBody>
      </p:sp>
      <p:sp>
        <p:nvSpPr>
          <p:cNvPr id="8" name="Inhaltsplatzhalter 3">
            <a:extLst>
              <a:ext uri="{FF2B5EF4-FFF2-40B4-BE49-F238E27FC236}">
                <a16:creationId xmlns:a16="http://schemas.microsoft.com/office/drawing/2014/main" id="{CBEB70B0-6E47-4104-91CF-FE7EDF7AEEAB}"/>
              </a:ext>
            </a:extLst>
          </p:cNvPr>
          <p:cNvSpPr txBox="1">
            <a:spLocks/>
          </p:cNvSpPr>
          <p:nvPr/>
        </p:nvSpPr>
        <p:spPr bwMode="auto">
          <a:xfrm>
            <a:off x="6011909" y="1817927"/>
            <a:ext cx="3024587" cy="312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r>
              <a:rPr lang="az-Latn-AZ" sz="1600" b="1" u="sng" kern="0">
                <a:solidFill>
                  <a:srgbClr val="C00000"/>
                </a:solidFill>
              </a:rPr>
              <a:t>Didactic contexts (if useful):</a:t>
            </a:r>
            <a:endParaRPr lang="de-DE" sz="1600" b="1" u="sng" kern="0">
              <a:solidFill>
                <a:srgbClr val="C00000"/>
              </a:solidFill>
            </a:endParaRPr>
          </a:p>
          <a:p>
            <a:pPr marL="0" indent="0">
              <a:lnSpc>
                <a:spcPct val="110000"/>
              </a:lnSpc>
              <a:spcAft>
                <a:spcPts val="0"/>
              </a:spcAft>
            </a:pPr>
            <a:r>
              <a:rPr lang="az-Latn-AZ" sz="1800" kern="0">
                <a:solidFill>
                  <a:srgbClr val="002060"/>
                </a:solidFill>
              </a:rPr>
              <a:t>i						u</a:t>
            </a:r>
            <a:endParaRPr lang="de-DE" sz="1800" kern="0">
              <a:solidFill>
                <a:srgbClr val="002060"/>
              </a:solidFill>
            </a:endParaRPr>
          </a:p>
          <a:p>
            <a:pPr marL="0" indent="0">
              <a:lnSpc>
                <a:spcPct val="110000"/>
              </a:lnSpc>
              <a:spcAft>
                <a:spcPts val="0"/>
              </a:spcAft>
            </a:pPr>
            <a:r>
              <a:rPr lang="az-Latn-AZ" sz="1800" kern="0">
                <a:solidFill>
                  <a:srgbClr val="002060"/>
                </a:solidFill>
              </a:rPr>
              <a:t>e						o</a:t>
            </a:r>
          </a:p>
          <a:p>
            <a:pPr marL="0" indent="0">
              <a:lnSpc>
                <a:spcPct val="110000"/>
              </a:lnSpc>
              <a:spcAft>
                <a:spcPts val="0"/>
              </a:spcAft>
            </a:pPr>
            <a:r>
              <a:rPr lang="az-Latn-AZ" sz="1800" kern="0">
                <a:solidFill>
                  <a:srgbClr val="C00000"/>
                </a:solidFill>
              </a:rPr>
              <a:t>ẹ						ọ</a:t>
            </a:r>
          </a:p>
          <a:p>
            <a:pPr marL="0" indent="0">
              <a:lnSpc>
                <a:spcPct val="110000"/>
              </a:lnSpc>
              <a:spcAft>
                <a:spcPts val="0"/>
              </a:spcAft>
            </a:pPr>
            <a:r>
              <a:rPr lang="az-Latn-AZ" sz="1800" kern="0">
                <a:solidFill>
                  <a:srgbClr val="002060"/>
                </a:solidFill>
              </a:rPr>
              <a:t>ê						ô</a:t>
            </a:r>
          </a:p>
          <a:p>
            <a:pPr marL="0" indent="0">
              <a:lnSpc>
                <a:spcPct val="110000"/>
              </a:lnSpc>
              <a:spcAft>
                <a:spcPts val="0"/>
              </a:spcAft>
            </a:pPr>
            <a:r>
              <a:rPr lang="az-Latn-AZ" sz="1800" kern="0">
                <a:solidFill>
                  <a:srgbClr val="002060"/>
                </a:solidFill>
              </a:rPr>
              <a:t>			a</a:t>
            </a:r>
          </a:p>
          <a:p>
            <a:pPr marL="0" indent="0">
              <a:spcAft>
                <a:spcPts val="0"/>
              </a:spcAft>
            </a:pPr>
            <a:endParaRPr lang="az-Latn-AZ" sz="1800" kern="0">
              <a:solidFill>
                <a:srgbClr val="002060"/>
              </a:solidFill>
            </a:endParaRPr>
          </a:p>
          <a:p>
            <a:pPr marL="0" indent="0">
              <a:spcAft>
                <a:spcPts val="0"/>
              </a:spcAft>
            </a:pPr>
            <a:r>
              <a:rPr lang="az-Latn-AZ" sz="1600" b="1" u="sng" kern="0"/>
              <a:t>+marking high tones:</a:t>
            </a:r>
          </a:p>
          <a:p>
            <a:pPr marL="0" indent="0">
              <a:spcAft>
                <a:spcPts val="0"/>
              </a:spcAft>
            </a:pPr>
            <a:r>
              <a:rPr lang="az-Latn-AZ" sz="1800" kern="0">
                <a:solidFill>
                  <a:srgbClr val="C00000"/>
                </a:solidFill>
              </a:rPr>
              <a:t>í</a:t>
            </a:r>
            <a:r>
              <a:rPr lang="az-Latn-AZ" sz="1800" kern="0">
                <a:solidFill>
                  <a:srgbClr val="002060"/>
                </a:solidFill>
              </a:rPr>
              <a:t>, i, </a:t>
            </a:r>
            <a:r>
              <a:rPr lang="az-Latn-AZ" sz="1800" kern="0">
                <a:solidFill>
                  <a:srgbClr val="C00000"/>
                </a:solidFill>
              </a:rPr>
              <a:t>é</a:t>
            </a:r>
            <a:r>
              <a:rPr lang="az-Latn-AZ" sz="1800" kern="0">
                <a:solidFill>
                  <a:srgbClr val="002060"/>
                </a:solidFill>
              </a:rPr>
              <a:t>, e, </a:t>
            </a:r>
            <a:r>
              <a:rPr lang="az-Latn-AZ" sz="1800" kern="0">
                <a:solidFill>
                  <a:srgbClr val="C00000"/>
                </a:solidFill>
              </a:rPr>
              <a:t>ẹ́</a:t>
            </a:r>
            <a:r>
              <a:rPr lang="az-Latn-AZ" sz="1800" kern="0">
                <a:solidFill>
                  <a:srgbClr val="002060"/>
                </a:solidFill>
              </a:rPr>
              <a:t>, ẹ, </a:t>
            </a:r>
            <a:r>
              <a:rPr lang="az-Latn-AZ" sz="1800" kern="0">
                <a:solidFill>
                  <a:srgbClr val="C00000"/>
                </a:solidFill>
              </a:rPr>
              <a:t>ế</a:t>
            </a:r>
            <a:r>
              <a:rPr lang="az-Latn-AZ" sz="1800" kern="0">
                <a:solidFill>
                  <a:srgbClr val="002060"/>
                </a:solidFill>
              </a:rPr>
              <a:t>, ê, </a:t>
            </a:r>
            <a:r>
              <a:rPr lang="az-Latn-AZ" sz="1800" kern="0">
                <a:solidFill>
                  <a:srgbClr val="C00000"/>
                </a:solidFill>
              </a:rPr>
              <a:t>á</a:t>
            </a:r>
            <a:r>
              <a:rPr lang="az-Latn-AZ" sz="1800" kern="0">
                <a:solidFill>
                  <a:srgbClr val="002060"/>
                </a:solidFill>
              </a:rPr>
              <a:t>, a,</a:t>
            </a:r>
          </a:p>
          <a:p>
            <a:pPr marL="0" indent="0">
              <a:spcAft>
                <a:spcPts val="0"/>
              </a:spcAft>
            </a:pPr>
            <a:r>
              <a:rPr lang="az-Latn-AZ" sz="1800" kern="0">
                <a:solidFill>
                  <a:srgbClr val="C00000"/>
                </a:solidFill>
              </a:rPr>
              <a:t>ú</a:t>
            </a:r>
            <a:r>
              <a:rPr lang="az-Latn-AZ" sz="1800" kern="0">
                <a:solidFill>
                  <a:srgbClr val="002060"/>
                </a:solidFill>
              </a:rPr>
              <a:t>, u, </a:t>
            </a:r>
            <a:r>
              <a:rPr lang="az-Latn-AZ" sz="1800" kern="0">
                <a:solidFill>
                  <a:srgbClr val="C00000"/>
                </a:solidFill>
              </a:rPr>
              <a:t>ó</a:t>
            </a:r>
            <a:r>
              <a:rPr lang="az-Latn-AZ" sz="1800" kern="0">
                <a:solidFill>
                  <a:srgbClr val="002060"/>
                </a:solidFill>
              </a:rPr>
              <a:t>, o, </a:t>
            </a:r>
            <a:r>
              <a:rPr lang="az-Latn-AZ" sz="1800" kern="0">
                <a:solidFill>
                  <a:srgbClr val="C00000"/>
                </a:solidFill>
              </a:rPr>
              <a:t>ọ́</a:t>
            </a:r>
            <a:r>
              <a:rPr lang="az-Latn-AZ" sz="1800" kern="0">
                <a:solidFill>
                  <a:srgbClr val="002060"/>
                </a:solidFill>
              </a:rPr>
              <a:t>, ọ, </a:t>
            </a:r>
            <a:r>
              <a:rPr lang="az-Latn-AZ" sz="1800" kern="0">
                <a:solidFill>
                  <a:srgbClr val="C00000"/>
                </a:solidFill>
              </a:rPr>
              <a:t>ố</a:t>
            </a:r>
            <a:r>
              <a:rPr lang="az-Latn-AZ" sz="1800" kern="0">
                <a:solidFill>
                  <a:srgbClr val="002060"/>
                </a:solidFill>
              </a:rPr>
              <a:t>, ô</a:t>
            </a:r>
            <a:endParaRPr lang="de-DE" sz="1800" kern="0">
              <a:solidFill>
                <a:srgbClr val="002060"/>
              </a:solidFill>
            </a:endParaRPr>
          </a:p>
          <a:p>
            <a:pPr>
              <a:spcAft>
                <a:spcPts val="0"/>
              </a:spcAft>
            </a:pPr>
            <a:r>
              <a:rPr lang="az-Latn-AZ" sz="1800" b="1" kern="0"/>
              <a:t> </a:t>
            </a:r>
            <a:endParaRPr lang="de-DE" sz="1800" kern="0">
              <a:solidFill>
                <a:srgbClr val="0033CC"/>
              </a:solidFill>
            </a:endParaRPr>
          </a:p>
        </p:txBody>
      </p:sp>
      <p:sp>
        <p:nvSpPr>
          <p:cNvPr id="9" name="Inhaltsplatzhalter 3">
            <a:extLst>
              <a:ext uri="{FF2B5EF4-FFF2-40B4-BE49-F238E27FC236}">
                <a16:creationId xmlns:a16="http://schemas.microsoft.com/office/drawing/2014/main" id="{4171B42D-51FA-422E-B4BF-E150D85003C7}"/>
              </a:ext>
            </a:extLst>
          </p:cNvPr>
          <p:cNvSpPr txBox="1">
            <a:spLocks/>
          </p:cNvSpPr>
          <p:nvPr/>
        </p:nvSpPr>
        <p:spPr bwMode="auto">
          <a:xfrm>
            <a:off x="71499" y="4977332"/>
            <a:ext cx="241226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r>
              <a:rPr lang="az-Latn-AZ" sz="1600" b="1" u="sng" kern="0"/>
              <a:t>E</a:t>
            </a:r>
            <a:r>
              <a:rPr lang="de-DE" sz="1600" b="1" u="sng" kern="0"/>
              <a:t>xample</a:t>
            </a:r>
          </a:p>
          <a:p>
            <a:pPr marL="0" indent="0"/>
            <a:r>
              <a:rPr lang="az-Latn-AZ" sz="1800" i="1" kern="0">
                <a:solidFill>
                  <a:srgbClr val="002060"/>
                </a:solidFill>
              </a:rPr>
              <a:t>Lɪ́bɛ́lɛ́lá dìtsʰwáńtsʰɔ̀ tsé dílátɛ́làŋ́.</a:t>
            </a:r>
          </a:p>
          <a:p>
            <a:pPr marL="0" indent="0">
              <a:spcAft>
                <a:spcPts val="0"/>
              </a:spcAft>
            </a:pPr>
            <a:r>
              <a:rPr lang="az-Latn-AZ" sz="1800" kern="0"/>
              <a:t>"Watch the following pictures."</a:t>
            </a:r>
            <a:endParaRPr lang="de-DE" sz="1800" kern="0"/>
          </a:p>
          <a:p>
            <a:pPr>
              <a:spcAft>
                <a:spcPts val="0"/>
              </a:spcAft>
            </a:pPr>
            <a:r>
              <a:rPr lang="az-Latn-AZ" sz="1800" b="1" kern="0"/>
              <a:t> </a:t>
            </a:r>
            <a:endParaRPr lang="de-DE" sz="1800" kern="0">
              <a:solidFill>
                <a:srgbClr val="0033CC"/>
              </a:solidFill>
            </a:endParaRPr>
          </a:p>
        </p:txBody>
      </p:sp>
      <p:sp>
        <p:nvSpPr>
          <p:cNvPr id="10" name="Inhaltsplatzhalter 3">
            <a:extLst>
              <a:ext uri="{FF2B5EF4-FFF2-40B4-BE49-F238E27FC236}">
                <a16:creationId xmlns:a16="http://schemas.microsoft.com/office/drawing/2014/main" id="{63EA8F2E-A48D-42EC-9E1A-3E158300FCE8}"/>
              </a:ext>
            </a:extLst>
          </p:cNvPr>
          <p:cNvSpPr txBox="1">
            <a:spLocks/>
          </p:cNvSpPr>
          <p:nvPr/>
        </p:nvSpPr>
        <p:spPr bwMode="auto">
          <a:xfrm>
            <a:off x="2807838" y="4977332"/>
            <a:ext cx="241226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endParaRPr lang="de-DE" sz="1400" b="1" u="sng" kern="0"/>
          </a:p>
          <a:p>
            <a:pPr marL="0" indent="0"/>
            <a:r>
              <a:rPr lang="de-DE" sz="1800" i="1" kern="0">
                <a:solidFill>
                  <a:srgbClr val="002060"/>
                </a:solidFill>
              </a:rPr>
              <a:t>Lebe</a:t>
            </a:r>
            <a:r>
              <a:rPr lang="az-Latn-AZ" sz="1800" i="1" kern="0">
                <a:solidFill>
                  <a:srgbClr val="002060"/>
                </a:solidFill>
              </a:rPr>
              <a:t>̂</a:t>
            </a:r>
            <a:r>
              <a:rPr lang="de-DE" sz="1800" i="1" kern="0">
                <a:solidFill>
                  <a:srgbClr val="002060"/>
                </a:solidFill>
              </a:rPr>
              <a:t>le</a:t>
            </a:r>
            <a:r>
              <a:rPr lang="az-Latn-AZ" sz="1800" i="1" kern="0">
                <a:solidFill>
                  <a:srgbClr val="002060"/>
                </a:solidFill>
              </a:rPr>
              <a:t>̂</a:t>
            </a:r>
            <a:r>
              <a:rPr lang="de-DE" sz="1800" i="1" kern="0">
                <a:solidFill>
                  <a:srgbClr val="002060"/>
                </a:solidFill>
              </a:rPr>
              <a:t>la ditshwantshô tse di latelang.</a:t>
            </a:r>
            <a:r>
              <a:rPr lang="az-Latn-AZ" sz="1800" i="1" kern="0">
                <a:solidFill>
                  <a:srgbClr val="002060"/>
                </a:solidFill>
              </a:rPr>
              <a:t> ~</a:t>
            </a:r>
          </a:p>
          <a:p>
            <a:pPr marL="0" indent="0">
              <a:spcAft>
                <a:spcPts val="0"/>
              </a:spcAft>
            </a:pPr>
            <a:r>
              <a:rPr lang="de-DE" sz="1800" i="1" kern="0">
                <a:solidFill>
                  <a:srgbClr val="002060"/>
                </a:solidFill>
              </a:rPr>
              <a:t>Lebelela ditshwantsho tse di latelang.</a:t>
            </a:r>
          </a:p>
          <a:p>
            <a:pPr>
              <a:spcAft>
                <a:spcPts val="0"/>
              </a:spcAft>
            </a:pPr>
            <a:r>
              <a:rPr lang="az-Latn-AZ" sz="1800" b="1" kern="0"/>
              <a:t> </a:t>
            </a:r>
            <a:endParaRPr lang="de-DE" sz="1800" kern="0">
              <a:solidFill>
                <a:srgbClr val="0033CC"/>
              </a:solidFill>
            </a:endParaRPr>
          </a:p>
        </p:txBody>
      </p:sp>
      <p:sp>
        <p:nvSpPr>
          <p:cNvPr id="11" name="Inhaltsplatzhalter 3">
            <a:extLst>
              <a:ext uri="{FF2B5EF4-FFF2-40B4-BE49-F238E27FC236}">
                <a16:creationId xmlns:a16="http://schemas.microsoft.com/office/drawing/2014/main" id="{083DEF66-216D-4F0D-A1F6-22CD47DC71FF}"/>
              </a:ext>
            </a:extLst>
          </p:cNvPr>
          <p:cNvSpPr txBox="1">
            <a:spLocks/>
          </p:cNvSpPr>
          <p:nvPr/>
        </p:nvSpPr>
        <p:spPr bwMode="auto">
          <a:xfrm>
            <a:off x="6013108" y="4977332"/>
            <a:ext cx="2412268"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45720" rIns="3600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endParaRPr lang="de-DE" sz="1600" b="1" u="sng" kern="0"/>
          </a:p>
          <a:p>
            <a:pPr marL="0" indent="0">
              <a:spcAft>
                <a:spcPts val="0"/>
              </a:spcAft>
            </a:pPr>
            <a:r>
              <a:rPr lang="de-DE" sz="1800" i="1" kern="0">
                <a:solidFill>
                  <a:srgbClr val="002060"/>
                </a:solidFill>
              </a:rPr>
              <a:t>Lébếlếlá ditshwáńtshô tsẹ́ dí látếlańg.</a:t>
            </a:r>
          </a:p>
          <a:p>
            <a:pPr>
              <a:spcAft>
                <a:spcPts val="0"/>
              </a:spcAft>
            </a:pPr>
            <a:r>
              <a:rPr lang="az-Latn-AZ" sz="1800" b="1" kern="0"/>
              <a:t> </a:t>
            </a:r>
            <a:endParaRPr lang="de-DE" sz="1800" kern="0">
              <a:solidFill>
                <a:srgbClr val="0033CC"/>
              </a:solidFill>
            </a:endParaRPr>
          </a:p>
        </p:txBody>
      </p:sp>
      <p:pic>
        <p:nvPicPr>
          <p:cNvPr id="12" name="52 Lebelela_ditshwantsho_tse_di_latelang">
            <a:hlinkClick r:id="" action="ppaction://media"/>
            <a:extLst>
              <a:ext uri="{FF2B5EF4-FFF2-40B4-BE49-F238E27FC236}">
                <a16:creationId xmlns:a16="http://schemas.microsoft.com/office/drawing/2014/main" id="{C8306212-C4E0-469F-B2ED-3983BCAE5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8356" y="5246937"/>
            <a:ext cx="288000" cy="288000"/>
          </a:xfrm>
          <a:prstGeom prst="rect">
            <a:avLst/>
          </a:prstGeom>
        </p:spPr>
      </p:pic>
    </p:spTree>
    <p:extLst>
      <p:ext uri="{BB962C8B-B14F-4D97-AF65-F5344CB8AC3E}">
        <p14:creationId xmlns:p14="http://schemas.microsoft.com/office/powerpoint/2010/main" val="199695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61"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2"/>
                </p:tgtEl>
              </p:cMediaNode>
            </p:audio>
          </p:childTnLst>
        </p:cTn>
      </p:par>
    </p:tnLst>
    <p:bldLst>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119D42-51CC-4A14-A629-58E75C044040}"/>
              </a:ext>
            </a:extLst>
          </p:cNvPr>
          <p:cNvSpPr>
            <a:spLocks noGrp="1"/>
          </p:cNvSpPr>
          <p:nvPr>
            <p:ph type="title"/>
          </p:nvPr>
        </p:nvSpPr>
        <p:spPr/>
        <p:txBody>
          <a:bodyPr/>
          <a:lstStyle/>
          <a:p>
            <a:r>
              <a:rPr lang="de-DE"/>
              <a:t>References</a:t>
            </a:r>
          </a:p>
        </p:txBody>
      </p:sp>
      <p:sp>
        <p:nvSpPr>
          <p:cNvPr id="3" name="Inhaltsplatzhalter 2">
            <a:extLst>
              <a:ext uri="{FF2B5EF4-FFF2-40B4-BE49-F238E27FC236}">
                <a16:creationId xmlns:a16="http://schemas.microsoft.com/office/drawing/2014/main" id="{A3ED772D-5B83-4E08-BB87-74FD04CD0334}"/>
              </a:ext>
            </a:extLst>
          </p:cNvPr>
          <p:cNvSpPr>
            <a:spLocks noGrp="1"/>
          </p:cNvSpPr>
          <p:nvPr>
            <p:ph idx="1"/>
          </p:nvPr>
        </p:nvSpPr>
        <p:spPr/>
        <p:txBody>
          <a:bodyPr/>
          <a:lstStyle/>
          <a:p>
            <a:r>
              <a:rPr lang="de-DE" sz="1050"/>
              <a:t>Bennett, Wm G., Maxine Diemer, Justine Kerford, Tracy Probert &amp; Tsholofelo Wesi. 2016. Setswana (South African). </a:t>
            </a:r>
            <a:r>
              <a:rPr lang="de-DE" sz="1050" i="1"/>
              <a:t>Journal of the International Phonetic Association </a:t>
            </a:r>
            <a:r>
              <a:rPr lang="de-DE" sz="1050"/>
              <a:t>46(2). 235–246. </a:t>
            </a:r>
          </a:p>
          <a:p>
            <a:r>
              <a:rPr lang="en-US" sz="1050"/>
              <a:t>Boersma, Paul &amp; David Weenink. 2021. </a:t>
            </a:r>
            <a:r>
              <a:rPr lang="en-US" sz="1050" i="1"/>
              <a:t>Praat: Doing Phonetics by Computer [Computer program]</a:t>
            </a:r>
            <a:r>
              <a:rPr lang="en-US" sz="1050"/>
              <a:t>. </a:t>
            </a:r>
            <a:r>
              <a:rPr lang="en-US" sz="1050">
                <a:hlinkClick r:id="rId2"/>
              </a:rPr>
              <a:t>http://www.fon.hum.uva.nl/praat/</a:t>
            </a:r>
            <a:r>
              <a:rPr lang="en-US" sz="1050"/>
              <a:t>.</a:t>
            </a:r>
          </a:p>
          <a:p>
            <a:r>
              <a:rPr lang="en-US" sz="1050"/>
              <a:t>Burquest, Donald A. 2006. </a:t>
            </a:r>
            <a:r>
              <a:rPr lang="en-US" sz="1050" i="1"/>
              <a:t>Phonological Analysis: A Functional Approach</a:t>
            </a:r>
            <a:r>
              <a:rPr lang="en-US" sz="1050"/>
              <a:t>. 3rd edn. Dallas, TX: SIL.</a:t>
            </a:r>
          </a:p>
          <a:p>
            <a:r>
              <a:rPr lang="de-DE" sz="1050"/>
              <a:t>Chebanne, Andy M., Denis Creissels &amp; H. W. Nkhwa. 1997. </a:t>
            </a:r>
            <a:r>
              <a:rPr lang="de-DE" sz="1050" i="1"/>
              <a:t>Tonal Morphology of the Setswana Verb</a:t>
            </a:r>
            <a:r>
              <a:rPr lang="de-DE" sz="1050"/>
              <a:t>. Munich: Lincom.</a:t>
            </a:r>
          </a:p>
          <a:p>
            <a:r>
              <a:rPr lang="de-DE" sz="1050"/>
              <a:t>Cole, Desmond T. 1949. </a:t>
            </a:r>
            <a:r>
              <a:rPr lang="de-DE" sz="1050" i="1"/>
              <a:t>Notes on the phonological relationships of Tswana vowels</a:t>
            </a:r>
            <a:r>
              <a:rPr lang="de-DE" sz="1050"/>
              <a:t>. African Studies 8(3). 109–131.</a:t>
            </a:r>
          </a:p>
          <a:p>
            <a:r>
              <a:rPr lang="de-DE" sz="1050"/>
              <a:t>Cole, Desmond T. 1955. </a:t>
            </a:r>
            <a:r>
              <a:rPr lang="de-DE" sz="1050" i="1"/>
              <a:t>An Introduction to Tswana Grammar</a:t>
            </a:r>
            <a:r>
              <a:rPr lang="de-DE" sz="1050"/>
              <a:t>. Cape Town: Longman.</a:t>
            </a:r>
            <a:endParaRPr lang="az-Latn-AZ" sz="1050"/>
          </a:p>
          <a:p>
            <a:r>
              <a:rPr lang="de-DE" sz="1050"/>
              <a:t>Creissels, Denis. 1999. Remarks on the sound correspondences between Proto-Bantu and Tswana (S.31). In Jean-Marie Hombert &amp; Larry M. Hyman (eds.), </a:t>
            </a:r>
            <a:r>
              <a:rPr lang="de-DE" sz="1050" i="1"/>
              <a:t>Bantu Historical Linguistics: Theoretical and Empirical Perspectives</a:t>
            </a:r>
            <a:r>
              <a:rPr lang="de-DE" sz="1050"/>
              <a:t>, 297–334. Stanford, CA: CSLI.</a:t>
            </a:r>
          </a:p>
          <a:p>
            <a:r>
              <a:rPr lang="de-DE" sz="1050"/>
              <a:t>Creissels, Denis. 2003. Présentation du tswana. </a:t>
            </a:r>
            <a:r>
              <a:rPr lang="de-DE" sz="1050" i="1"/>
              <a:t>Lalies: Actes des sessions de linguistiques et de littérature</a:t>
            </a:r>
            <a:r>
              <a:rPr lang="de-DE" sz="1050"/>
              <a:t> 23. 5–128.</a:t>
            </a:r>
          </a:p>
          <a:p>
            <a:r>
              <a:rPr lang="de-DE" sz="1050"/>
              <a:t>DALL (Department of African Languages and Literature, University of Botswana). 1999. </a:t>
            </a:r>
            <a:r>
              <a:rPr lang="de-DE" sz="1050" i="1"/>
              <a:t>The Sound System of Setswana</a:t>
            </a:r>
            <a:r>
              <a:rPr lang="de-DE" sz="1050"/>
              <a:t>. Gaborone: Lightbooks.</a:t>
            </a:r>
            <a:endParaRPr lang="az-Latn-AZ" sz="1050"/>
          </a:p>
          <a:p>
            <a:r>
              <a:rPr lang="en-US" sz="1050"/>
              <a:t>Dichabe, Seipati Bernice. 1997. </a:t>
            </a:r>
            <a:r>
              <a:rPr lang="en-US" sz="1050" i="1"/>
              <a:t>Advanced tongue root harmony in Setswana</a:t>
            </a:r>
            <a:r>
              <a:rPr lang="en-US" sz="1050"/>
              <a:t>. University of Ottawa M.A. thesis.</a:t>
            </a:r>
            <a:endParaRPr lang="az-Latn-AZ" sz="1050"/>
          </a:p>
          <a:p>
            <a:r>
              <a:rPr lang="en-US" sz="1050"/>
              <a:t>Gordon, Matthew. 2019. Phonology: Organization of Speech Sounds. In Carol Genetti (ed.), </a:t>
            </a:r>
            <a:r>
              <a:rPr lang="en-US" sz="1050" i="1"/>
              <a:t>How languages work</a:t>
            </a:r>
            <a:r>
              <a:rPr lang="en-US" sz="1050"/>
              <a:t>, 55–78. Cambridge: CUP.</a:t>
            </a:r>
          </a:p>
          <a:p>
            <a:r>
              <a:rPr lang="az-Latn-AZ" sz="1050"/>
              <a:t>IPA (</a:t>
            </a:r>
            <a:r>
              <a:rPr lang="en-US" sz="1050"/>
              <a:t>International Phonetic Association</a:t>
            </a:r>
            <a:r>
              <a:rPr lang="az-Latn-AZ" sz="1050"/>
              <a:t>)</a:t>
            </a:r>
            <a:r>
              <a:rPr lang="en-US" sz="1050"/>
              <a:t>. 1999. </a:t>
            </a:r>
            <a:r>
              <a:rPr lang="en-US" sz="1050" i="1"/>
              <a:t>Handbook of the International Phonetic Association.</a:t>
            </a:r>
            <a:r>
              <a:rPr lang="en-US" sz="1050"/>
              <a:t> Cambridge: CUP.</a:t>
            </a:r>
            <a:endParaRPr lang="de-DE" sz="1050"/>
          </a:p>
          <a:p>
            <a:r>
              <a:rPr lang="en-US" sz="1050"/>
              <a:t>Jones, Daniel. 1967. </a:t>
            </a:r>
            <a:r>
              <a:rPr lang="en-US" sz="1050" i="1"/>
              <a:t>The Phoneme: Its Nature and Use</a:t>
            </a:r>
            <a:r>
              <a:rPr lang="en-US" sz="1050"/>
              <a:t>. Cambridge: Cambridge University Press.</a:t>
            </a:r>
            <a:endParaRPr lang="az-Latn-AZ" sz="1050"/>
          </a:p>
          <a:p>
            <a:r>
              <a:rPr lang="en-US" sz="1050"/>
              <a:t>Jones, Daniel &amp; Solomon Tshekisho Plaatje. 1916. </a:t>
            </a:r>
            <a:r>
              <a:rPr lang="en-US" sz="1050" i="1"/>
              <a:t>A Sechuana reader in international orthography (with English translations)</a:t>
            </a:r>
            <a:r>
              <a:rPr lang="en-US" sz="1050"/>
              <a:t>. London: University of London Press.</a:t>
            </a:r>
            <a:endParaRPr lang="az-Latn-AZ" sz="1050"/>
          </a:p>
          <a:p>
            <a:r>
              <a:rPr lang="en-US" sz="1050"/>
              <a:t>Kotzé, A. E. 1989. </a:t>
            </a:r>
            <a:r>
              <a:rPr lang="en-US" sz="1050" i="1"/>
              <a:t>An introduction to Northern Sotho phonetics and phonology</a:t>
            </a:r>
            <a:r>
              <a:rPr lang="en-US" sz="1050"/>
              <a:t>. Constantia Cape: Marius Lubbe.</a:t>
            </a:r>
          </a:p>
          <a:p>
            <a:r>
              <a:rPr lang="de-DE" sz="1050"/>
              <a:t>Le Roux, Maria &amp; Jurie Le Roux. 2008. </a:t>
            </a:r>
            <a:r>
              <a:rPr lang="de-DE" sz="1050" i="1"/>
              <a:t>An acoustic assessment of Setswana vowels</a:t>
            </a:r>
            <a:r>
              <a:rPr lang="de-DE" sz="1050"/>
              <a:t>. South African journal of African languages 28(2). 156–171.</a:t>
            </a:r>
          </a:p>
          <a:p>
            <a:r>
              <a:rPr lang="de-DE" sz="1050"/>
              <a:t>Matumo, Zacharia I. 1993. </a:t>
            </a:r>
            <a:r>
              <a:rPr lang="de-DE" sz="1050" i="1"/>
              <a:t>Setswana-English-Setswana Dictionary</a:t>
            </a:r>
            <a:r>
              <a:rPr lang="de-DE" sz="1050"/>
              <a:t>. 4th edn. Gaborone: Gaborone: Macmillan Botswana.</a:t>
            </a:r>
          </a:p>
          <a:p>
            <a:r>
              <a:rPr lang="en-US" sz="1050"/>
              <a:t>Odden, David. 2005. </a:t>
            </a:r>
            <a:r>
              <a:rPr lang="en-US" sz="1050" i="1"/>
              <a:t>Introducing Phonology</a:t>
            </a:r>
            <a:r>
              <a:rPr lang="az-Latn-AZ" sz="1050" i="1"/>
              <a:t>. </a:t>
            </a:r>
            <a:r>
              <a:rPr lang="en-US" sz="1050"/>
              <a:t>Cambridge: Cambridge University Press.</a:t>
            </a:r>
          </a:p>
          <a:p>
            <a:r>
              <a:rPr lang="de-DE" sz="1050"/>
              <a:t>Otlogetswe, Thapelo J. 2012. </a:t>
            </a:r>
            <a:r>
              <a:rPr lang="de-DE" sz="1050" i="1"/>
              <a:t>Tlhalosi ya medi ya Setswana</a:t>
            </a:r>
            <a:r>
              <a:rPr lang="de-DE" sz="1050"/>
              <a:t>. Gaborone: Medi.</a:t>
            </a:r>
          </a:p>
          <a:p>
            <a:r>
              <a:rPr lang="de-DE" sz="1050"/>
              <a:t>Otlogetswe, Thapelo J. 2017. </a:t>
            </a:r>
            <a:r>
              <a:rPr lang="de-DE" sz="1050" i="1"/>
              <a:t>Setswana Syllable Structure and Distribution</a:t>
            </a:r>
            <a:r>
              <a:rPr lang="de-DE" sz="1050"/>
              <a:t>. Nordic Journal of African Studies 26(4). 403–430. </a:t>
            </a:r>
          </a:p>
          <a:p>
            <a:r>
              <a:rPr lang="de-DE" sz="1050"/>
              <a:t>Snyman, J.W., Shole J. Shole &amp; J. C. Le Roux (eds.). 1990. </a:t>
            </a:r>
            <a:r>
              <a:rPr lang="de-DE" sz="1050" i="1"/>
              <a:t>Setswana English Afrikaans Dictionary - Dikišinare ya Setswana-English-Afrikaans</a:t>
            </a:r>
            <a:r>
              <a:rPr lang="de-DE" sz="1050"/>
              <a:t>. Pretoria: Via Africa.</a:t>
            </a:r>
          </a:p>
          <a:p>
            <a:r>
              <a:rPr lang="de-DE" sz="1050"/>
              <a:t>Steriade, Donca. 2007. Contrast. In Paul De Lacy (ed.), </a:t>
            </a:r>
            <a:r>
              <a:rPr lang="de-DE" sz="1050" i="1"/>
              <a:t>The Cambridge Handbook of Phonology</a:t>
            </a:r>
            <a:r>
              <a:rPr lang="de-DE" sz="1050"/>
              <a:t>, 139–157. Cambridge: CUP.</a:t>
            </a:r>
          </a:p>
          <a:p>
            <a:r>
              <a:rPr lang="de-DE" sz="1050"/>
              <a:t>Tlale, One. 2005. </a:t>
            </a:r>
            <a:r>
              <a:rPr lang="de-DE" sz="1050" i="1"/>
              <a:t>The Phonetics and Phonology of Sengwato, a Dialect of Setswana</a:t>
            </a:r>
            <a:r>
              <a:rPr lang="de-DE" sz="1050"/>
              <a:t>. Washington, D.C.: Georgetown University PhD dissertation.</a:t>
            </a:r>
          </a:p>
        </p:txBody>
      </p:sp>
      <p:sp>
        <p:nvSpPr>
          <p:cNvPr id="4" name="Textplatzhalter 3">
            <a:extLst>
              <a:ext uri="{FF2B5EF4-FFF2-40B4-BE49-F238E27FC236}">
                <a16:creationId xmlns:a16="http://schemas.microsoft.com/office/drawing/2014/main" id="{631C2126-EF2C-4503-8C9D-523DD2116EB9}"/>
              </a:ext>
            </a:extLst>
          </p:cNvPr>
          <p:cNvSpPr>
            <a:spLocks noGrp="1"/>
          </p:cNvSpPr>
          <p:nvPr>
            <p:ph type="body" sz="quarter" idx="12"/>
          </p:nvPr>
        </p:nvSpPr>
        <p:spPr/>
        <p:txBody>
          <a:bodyPr/>
          <a:lstStyle/>
          <a:p>
            <a:endParaRPr lang="de-DE"/>
          </a:p>
        </p:txBody>
      </p:sp>
      <p:sp>
        <p:nvSpPr>
          <p:cNvPr id="5" name="Foliennummernplatzhalter 4">
            <a:extLst>
              <a:ext uri="{FF2B5EF4-FFF2-40B4-BE49-F238E27FC236}">
                <a16:creationId xmlns:a16="http://schemas.microsoft.com/office/drawing/2014/main" id="{160B7C29-3367-4E18-9024-1972476216B7}"/>
              </a:ext>
            </a:extLst>
          </p:cNvPr>
          <p:cNvSpPr>
            <a:spLocks noGrp="1"/>
          </p:cNvSpPr>
          <p:nvPr>
            <p:ph type="sldNum" sz="quarter" idx="13"/>
          </p:nvPr>
        </p:nvSpPr>
        <p:spPr/>
        <p:txBody>
          <a:bodyPr/>
          <a:lstStyle/>
          <a:p>
            <a:fld id="{92FBDB0D-7BE1-43BF-B536-7A5676269F15}" type="slidenum">
              <a:rPr lang="en-US" altLang="de-DE" smtClean="0"/>
              <a:pPr/>
              <a:t>54</a:t>
            </a:fld>
            <a:endParaRPr lang="en-US" altLang="de-DE"/>
          </a:p>
        </p:txBody>
      </p:sp>
    </p:spTree>
    <p:extLst>
      <p:ext uri="{BB962C8B-B14F-4D97-AF65-F5344CB8AC3E}">
        <p14:creationId xmlns:p14="http://schemas.microsoft.com/office/powerpoint/2010/main" val="4227037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Acknowledgements</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pPr>
              <a:spcAft>
                <a:spcPts val="1200"/>
              </a:spcAft>
            </a:pPr>
            <a:r>
              <a:rPr lang="az-Latn-AZ" sz="2400" b="1">
                <a:solidFill>
                  <a:srgbClr val="0000CC"/>
                </a:solidFill>
              </a:rPr>
              <a:t> </a:t>
            </a:r>
            <a:r>
              <a:rPr lang="az-Latn-AZ" sz="2400" b="1" i="1">
                <a:solidFill>
                  <a:srgbClr val="0000CC"/>
                </a:solidFill>
              </a:rPr>
              <a:t>R</a:t>
            </a:r>
            <a:r>
              <a:rPr lang="de-DE" sz="2400" b="1" i="1">
                <a:solidFill>
                  <a:srgbClr val="0000CC"/>
                </a:solidFill>
              </a:rPr>
              <a:t>e</a:t>
            </a:r>
            <a:r>
              <a:rPr lang="az-Latn-AZ" sz="2400" b="1" i="1">
                <a:solidFill>
                  <a:srgbClr val="0000CC"/>
                </a:solidFill>
              </a:rPr>
              <a:t> a leb</a:t>
            </a:r>
            <a:r>
              <a:rPr lang="de-DE" sz="2400" b="1" i="1">
                <a:solidFill>
                  <a:srgbClr val="0000CC"/>
                </a:solidFill>
              </a:rPr>
              <a:t>og</a:t>
            </a:r>
            <a:r>
              <a:rPr lang="az-Latn-AZ" sz="2400" b="1" i="1">
                <a:solidFill>
                  <a:srgbClr val="0000CC"/>
                </a:solidFill>
              </a:rPr>
              <a:t>a –</a:t>
            </a:r>
            <a:r>
              <a:rPr lang="az-Latn-AZ" sz="2400" b="1">
                <a:solidFill>
                  <a:srgbClr val="0000CC"/>
                </a:solidFill>
              </a:rPr>
              <a:t> </a:t>
            </a:r>
            <a:r>
              <a:rPr lang="de-DE" sz="2400">
                <a:solidFill>
                  <a:srgbClr val="C00000"/>
                </a:solidFill>
              </a:rPr>
              <a:t>Thank you!</a:t>
            </a:r>
          </a:p>
          <a:p>
            <a:pPr marL="285750" indent="-285750">
              <a:spcAft>
                <a:spcPts val="1200"/>
              </a:spcAft>
              <a:buFont typeface="Arial" panose="020B0604020202020204" pitchFamily="34" charset="0"/>
              <a:buChar char="•"/>
            </a:pPr>
            <a:r>
              <a:rPr lang="de-DE" sz="2400"/>
              <a:t>Mr. Boago Joseph Majafe</a:t>
            </a:r>
            <a:endParaRPr lang="az-Latn-AZ" sz="2400"/>
          </a:p>
          <a:p>
            <a:pPr marL="285750" indent="-285750">
              <a:spcAft>
                <a:spcPts val="1200"/>
              </a:spcAft>
              <a:buFont typeface="Arial" panose="020B0604020202020204" pitchFamily="34" charset="0"/>
              <a:buChar char="•"/>
            </a:pPr>
            <a:r>
              <a:rPr lang="de-DE" sz="2400"/>
              <a:t>Ms. Dinah K. Itumeleng</a:t>
            </a:r>
          </a:p>
          <a:p>
            <a:pPr marL="285750" indent="-285750">
              <a:spcAft>
                <a:spcPts val="1200"/>
              </a:spcAft>
              <a:buFont typeface="Arial" panose="020B0604020202020204" pitchFamily="34" charset="0"/>
              <a:buChar char="•"/>
            </a:pPr>
            <a:r>
              <a:rPr lang="de-DE" sz="2400"/>
              <a:t>Prof. Herman Batibo</a:t>
            </a:r>
          </a:p>
          <a:p>
            <a:pPr marL="285750" indent="-285750">
              <a:spcAft>
                <a:spcPts val="1200"/>
              </a:spcAft>
              <a:buFont typeface="Arial" panose="020B0604020202020204" pitchFamily="34" charset="0"/>
              <a:buChar char="•"/>
            </a:pPr>
            <a:r>
              <a:rPr lang="de-DE" sz="2400"/>
              <a:t>Ms. Ikanyeng Obatleng</a:t>
            </a:r>
          </a:p>
          <a:p>
            <a:pPr marL="285750" indent="-285750">
              <a:spcAft>
                <a:spcPts val="1200"/>
              </a:spcAft>
              <a:buFont typeface="Arial" panose="020B0604020202020204" pitchFamily="34" charset="0"/>
              <a:buChar char="•"/>
            </a:pPr>
            <a:r>
              <a:rPr lang="de-DE" sz="2400"/>
              <a:t>Mr. Kaone Masile</a:t>
            </a:r>
          </a:p>
          <a:p>
            <a:pPr marL="285750" indent="-285750">
              <a:spcAft>
                <a:spcPts val="1200"/>
              </a:spcAft>
              <a:buFont typeface="Arial" panose="020B0604020202020204" pitchFamily="34" charset="0"/>
              <a:buChar char="•"/>
            </a:pPr>
            <a:r>
              <a:rPr lang="de-DE" sz="2400"/>
              <a:t>Ms. Leruo Lisa Nkhwa</a:t>
            </a:r>
          </a:p>
          <a:p>
            <a:pPr marL="285750" indent="-285750">
              <a:spcAft>
                <a:spcPts val="1200"/>
              </a:spcAft>
              <a:buFont typeface="Arial" panose="020B0604020202020204" pitchFamily="34" charset="0"/>
              <a:buChar char="•"/>
            </a:pPr>
            <a:r>
              <a:rPr lang="de-DE" sz="2400"/>
              <a:t>Ms. Lisa Lesetedi</a:t>
            </a:r>
          </a:p>
          <a:p>
            <a:pPr marL="285750" indent="-285750">
              <a:spcAft>
                <a:spcPts val="1200"/>
              </a:spcAft>
              <a:buFont typeface="Arial" panose="020B0604020202020204" pitchFamily="34" charset="0"/>
              <a:buChar char="•"/>
            </a:pPr>
            <a:r>
              <a:rPr lang="de-DE" sz="2400"/>
              <a:t>Ms. Oitiretse Dikhudu</a:t>
            </a:r>
          </a:p>
          <a:p>
            <a:pPr marL="285750" indent="-285750">
              <a:spcAft>
                <a:spcPts val="1200"/>
              </a:spcAft>
              <a:buFont typeface="Arial" panose="020B0604020202020204" pitchFamily="34" charset="0"/>
              <a:buChar char="•"/>
            </a:pPr>
            <a:r>
              <a:rPr lang="de-DE" sz="2400"/>
              <a:t>Ms. Penny M. Moloi</a:t>
            </a:r>
          </a:p>
          <a:p>
            <a:pPr marL="285750" indent="-285750">
              <a:spcAft>
                <a:spcPts val="1200"/>
              </a:spcAft>
              <a:buFont typeface="Arial" panose="020B0604020202020204" pitchFamily="34" charset="0"/>
              <a:buChar char="•"/>
            </a:pPr>
            <a:r>
              <a:rPr lang="de-DE" sz="2400"/>
              <a:t>Prof. Thapelo J. Otlogetswe</a:t>
            </a: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55</a:t>
            </a:fld>
            <a:endParaRPr lang="en-US" altLang="de-DE"/>
          </a:p>
        </p:txBody>
      </p:sp>
    </p:spTree>
    <p:extLst>
      <p:ext uri="{BB962C8B-B14F-4D97-AF65-F5344CB8AC3E}">
        <p14:creationId xmlns:p14="http://schemas.microsoft.com/office/powerpoint/2010/main" val="19715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a:xfrm>
            <a:off x="0" y="561975"/>
            <a:ext cx="9144000" cy="5956300"/>
          </a:xfrm>
        </p:spPr>
        <p:txBody>
          <a:bodyPr/>
          <a:lstStyle/>
          <a:p>
            <a:r>
              <a:rPr lang="az-Latn-AZ"/>
              <a:t>The 7</a:t>
            </a:r>
            <a:r>
              <a:rPr lang="de-DE"/>
              <a:t>-vowel </a:t>
            </a:r>
            <a:r>
              <a:rPr lang="az-Latn-AZ"/>
              <a:t>analysis </a:t>
            </a:r>
            <a:r>
              <a:rPr lang="de-DE"/>
              <a:t>applied to</a:t>
            </a:r>
            <a:r>
              <a:rPr lang="az-Latn-AZ"/>
              <a:t> Setswana (Cole 1955: 7-15)</a:t>
            </a:r>
          </a:p>
          <a:p>
            <a:pPr>
              <a:buFont typeface="Arial" panose="020B0604020202020204" pitchFamily="34" charset="0"/>
              <a:buChar char="•"/>
            </a:pPr>
            <a:r>
              <a:rPr lang="az-Latn-AZ" sz="1800"/>
              <a:t>Occurence of the raised allophones [e, o] (continued:)  </a:t>
            </a:r>
          </a:p>
          <a:p>
            <a:pPr lvl="1">
              <a:buFont typeface="Charis SIL" panose="02000500060000020004" pitchFamily="2" charset="0"/>
              <a:buChar char="+"/>
            </a:pPr>
            <a:r>
              <a:rPr lang="az-Latn-AZ"/>
              <a:t>exclusively the raised allophones occur in noun prefixes and demonstrative morphemes, e.g. </a:t>
            </a:r>
            <a:r>
              <a:rPr lang="az-Latn-AZ">
                <a:solidFill>
                  <a:srgbClr val="002060"/>
                </a:solidFill>
              </a:rPr>
              <a:t>[b</a:t>
            </a:r>
            <a:r>
              <a:rPr lang="az-Latn-AZ" b="1">
                <a:solidFill>
                  <a:srgbClr val="002060"/>
                </a:solidFill>
              </a:rPr>
              <a:t>o</a:t>
            </a:r>
            <a:r>
              <a:rPr lang="az-Latn-AZ">
                <a:solidFill>
                  <a:srgbClr val="002060"/>
                </a:solidFill>
              </a:rPr>
              <a:t>-] </a:t>
            </a:r>
            <a:r>
              <a:rPr lang="az-Latn-AZ"/>
              <a:t>(noun class 1a), </a:t>
            </a:r>
            <a:r>
              <a:rPr lang="az-Latn-AZ">
                <a:solidFill>
                  <a:srgbClr val="002060"/>
                </a:solidFill>
              </a:rPr>
              <a:t>[j</a:t>
            </a:r>
            <a:r>
              <a:rPr lang="az-Latn-AZ" b="1">
                <a:solidFill>
                  <a:srgbClr val="002060"/>
                </a:solidFill>
              </a:rPr>
              <a:t>o</a:t>
            </a:r>
            <a:r>
              <a:rPr lang="az-Latn-AZ">
                <a:solidFill>
                  <a:srgbClr val="002060"/>
                </a:solidFill>
              </a:rPr>
              <a:t>], [j</a:t>
            </a:r>
            <a:r>
              <a:rPr lang="az-Latn-AZ" b="1">
                <a:solidFill>
                  <a:srgbClr val="002060"/>
                </a:solidFill>
              </a:rPr>
              <a:t>o</a:t>
            </a:r>
            <a:r>
              <a:rPr lang="az-Latn-AZ">
                <a:solidFill>
                  <a:srgbClr val="002060"/>
                </a:solidFill>
              </a:rPr>
              <a:t>na], [j</a:t>
            </a:r>
            <a:r>
              <a:rPr lang="az-Latn-AZ" b="1">
                <a:solidFill>
                  <a:srgbClr val="002060"/>
                </a:solidFill>
              </a:rPr>
              <a:t>o</a:t>
            </a:r>
            <a:r>
              <a:rPr lang="az-Latn-AZ">
                <a:solidFill>
                  <a:srgbClr val="002060"/>
                </a:solidFill>
              </a:rPr>
              <a:t>le] </a:t>
            </a:r>
            <a:r>
              <a:rPr lang="az-Latn-AZ"/>
              <a:t>(demonstratives noun class 1), </a:t>
            </a:r>
            <a:r>
              <a:rPr lang="az-Latn-AZ">
                <a:solidFill>
                  <a:srgbClr val="002060"/>
                </a:solidFill>
              </a:rPr>
              <a:t>[tsʼ</a:t>
            </a:r>
            <a:r>
              <a:rPr lang="az-Latn-AZ" b="1">
                <a:solidFill>
                  <a:srgbClr val="002060"/>
                </a:solidFill>
              </a:rPr>
              <a:t>e</a:t>
            </a:r>
            <a:r>
              <a:rPr lang="az-Latn-AZ">
                <a:solidFill>
                  <a:srgbClr val="002060"/>
                </a:solidFill>
              </a:rPr>
              <a:t>]</a:t>
            </a:r>
            <a:r>
              <a:rPr lang="az-Latn-AZ"/>
              <a:t>,</a:t>
            </a:r>
            <a:r>
              <a:rPr lang="de-DE"/>
              <a:t> or</a:t>
            </a:r>
            <a:r>
              <a:rPr lang="az-Latn-AZ">
                <a:solidFill>
                  <a:srgbClr val="002060"/>
                </a:solidFill>
              </a:rPr>
              <a:t> [tsʼ</a:t>
            </a:r>
            <a:r>
              <a:rPr lang="az-Latn-AZ" b="1">
                <a:solidFill>
                  <a:srgbClr val="002060"/>
                </a:solidFill>
              </a:rPr>
              <a:t>e</a:t>
            </a:r>
            <a:r>
              <a:rPr lang="az-Latn-AZ">
                <a:solidFill>
                  <a:srgbClr val="002060"/>
                </a:solidFill>
              </a:rPr>
              <a:t>na], [tsʼ</a:t>
            </a:r>
            <a:r>
              <a:rPr lang="az-Latn-AZ" b="1">
                <a:solidFill>
                  <a:srgbClr val="002060"/>
                </a:solidFill>
              </a:rPr>
              <a:t>e</a:t>
            </a:r>
            <a:r>
              <a:rPr lang="az-Latn-AZ">
                <a:solidFill>
                  <a:srgbClr val="002060"/>
                </a:solidFill>
              </a:rPr>
              <a:t>le] </a:t>
            </a:r>
            <a:r>
              <a:rPr lang="az-Latn-AZ"/>
              <a:t>(demonstratives noun class 8) </a:t>
            </a:r>
          </a:p>
          <a:p>
            <a:pPr lvl="1">
              <a:buFont typeface="Charis SIL" panose="02000500060000020004" pitchFamily="2" charset="0"/>
              <a:buChar char="+"/>
            </a:pPr>
            <a:r>
              <a:rPr lang="az-Latn-AZ"/>
              <a:t>the raised allophones also occur in some miscellaneous cases, e.g.</a:t>
            </a:r>
          </a:p>
          <a:p>
            <a:pPr marL="809625" lvl="2">
              <a:buFont typeface="Symbol" panose="05050102010706020507" pitchFamily="18" charset="2"/>
              <a:buChar char="-"/>
            </a:pPr>
            <a:r>
              <a:rPr lang="az-Latn-AZ" sz="1800"/>
              <a:t>in the perfect suffixes </a:t>
            </a:r>
            <a:r>
              <a:rPr lang="az-Latn-AZ" sz="1800">
                <a:solidFill>
                  <a:srgbClr val="002060"/>
                </a:solidFill>
              </a:rPr>
              <a:t>[-il</a:t>
            </a:r>
            <a:r>
              <a:rPr lang="az-Latn-AZ" sz="1800" b="1">
                <a:solidFill>
                  <a:srgbClr val="002060"/>
                </a:solidFill>
              </a:rPr>
              <a:t>e</a:t>
            </a:r>
            <a:r>
              <a:rPr lang="az-Latn-AZ" sz="1800">
                <a:solidFill>
                  <a:srgbClr val="002060"/>
                </a:solidFill>
              </a:rPr>
              <a:t>] </a:t>
            </a:r>
            <a:r>
              <a:rPr lang="az-Latn-AZ" sz="1800"/>
              <a:t>and </a:t>
            </a:r>
            <a:r>
              <a:rPr lang="az-Latn-AZ" sz="1800">
                <a:solidFill>
                  <a:srgbClr val="002060"/>
                </a:solidFill>
              </a:rPr>
              <a:t>[-itsʼ</a:t>
            </a:r>
            <a:r>
              <a:rPr lang="az-Latn-AZ" sz="1800" b="1">
                <a:solidFill>
                  <a:srgbClr val="002060"/>
                </a:solidFill>
              </a:rPr>
              <a:t>e</a:t>
            </a:r>
            <a:r>
              <a:rPr lang="az-Latn-AZ" sz="1800">
                <a:solidFill>
                  <a:srgbClr val="002060"/>
                </a:solidFill>
              </a:rPr>
              <a:t>]</a:t>
            </a:r>
          </a:p>
          <a:p>
            <a:pPr marL="809625" lvl="2">
              <a:buFont typeface="Symbol" panose="05050102010706020507" pitchFamily="18" charset="2"/>
              <a:buChar char="-"/>
            </a:pPr>
            <a:r>
              <a:rPr lang="az-Latn-AZ" sz="1800"/>
              <a:t>in monosyllabic deficient verb stems</a:t>
            </a:r>
          </a:p>
          <a:p>
            <a:pPr marL="809625" lvl="2">
              <a:buFont typeface="Symbol" panose="05050102010706020507" pitchFamily="18" charset="2"/>
              <a:buChar char="-"/>
            </a:pPr>
            <a:r>
              <a:rPr lang="az-Latn-AZ" sz="1800"/>
              <a:t>in some stems with the ending [...ele], e.g. </a:t>
            </a:r>
            <a:r>
              <a:rPr lang="az-Latn-AZ" sz="1800">
                <a:solidFill>
                  <a:srgbClr val="002060"/>
                </a:solidFill>
              </a:rPr>
              <a:t>[-l</a:t>
            </a:r>
            <a:r>
              <a:rPr lang="az-Latn-AZ" sz="1800" b="1">
                <a:solidFill>
                  <a:srgbClr val="002060"/>
                </a:solidFill>
              </a:rPr>
              <a:t>e</a:t>
            </a:r>
            <a:r>
              <a:rPr lang="az-Latn-AZ" sz="1800">
                <a:solidFill>
                  <a:srgbClr val="002060"/>
                </a:solidFill>
              </a:rPr>
              <a:t>l</a:t>
            </a:r>
            <a:r>
              <a:rPr lang="az-Latn-AZ" sz="1800" b="1">
                <a:solidFill>
                  <a:srgbClr val="002060"/>
                </a:solidFill>
              </a:rPr>
              <a:t>e</a:t>
            </a:r>
            <a:r>
              <a:rPr lang="az-Latn-AZ" sz="1800">
                <a:solidFill>
                  <a:srgbClr val="002060"/>
                </a:solidFill>
              </a:rPr>
              <a:t>l</a:t>
            </a:r>
            <a:r>
              <a:rPr lang="az-Latn-AZ" sz="1800" b="1">
                <a:solidFill>
                  <a:srgbClr val="002060"/>
                </a:solidFill>
              </a:rPr>
              <a:t>e</a:t>
            </a:r>
            <a:r>
              <a:rPr lang="az-Latn-AZ" sz="1800">
                <a:solidFill>
                  <a:srgbClr val="002060"/>
                </a:solidFill>
              </a:rPr>
              <a:t>]</a:t>
            </a:r>
            <a:r>
              <a:rPr lang="az-Latn-AZ" sz="1800"/>
              <a:t> "long, tall"</a:t>
            </a:r>
          </a:p>
          <a:p>
            <a:pPr marL="809625" lvl="2">
              <a:buFont typeface="Symbol" panose="05050102010706020507" pitchFamily="18" charset="2"/>
              <a:buChar char="-"/>
            </a:pPr>
            <a:r>
              <a:rPr lang="az-Latn-AZ" sz="1800"/>
              <a:t>in the noun </a:t>
            </a:r>
            <a:r>
              <a:rPr lang="az-Latn-AZ" sz="1800">
                <a:solidFill>
                  <a:srgbClr val="002060"/>
                </a:solidFill>
              </a:rPr>
              <a:t>[kwʼ</a:t>
            </a:r>
            <a:r>
              <a:rPr lang="az-Latn-AZ" sz="1800" b="1">
                <a:solidFill>
                  <a:srgbClr val="002060"/>
                </a:solidFill>
              </a:rPr>
              <a:t>e</a:t>
            </a:r>
            <a:r>
              <a:rPr lang="az-Latn-AZ" sz="1800">
                <a:solidFill>
                  <a:srgbClr val="002060"/>
                </a:solidFill>
              </a:rPr>
              <a:t>na] </a:t>
            </a:r>
            <a:r>
              <a:rPr lang="az-Latn-AZ" sz="1800"/>
              <a:t>"crocodile" (&lt;*</a:t>
            </a:r>
            <a:r>
              <a:rPr lang="az-Latn-AZ" sz="1800" i="1"/>
              <a:t>kwênya</a:t>
            </a:r>
            <a:r>
              <a:rPr lang="az-Latn-AZ" sz="1800"/>
              <a:t>)</a:t>
            </a:r>
          </a:p>
          <a:p>
            <a:pPr marL="809625" lvl="2">
              <a:buFont typeface="Symbol" panose="05050102010706020507" pitchFamily="18" charset="2"/>
              <a:buChar char="-"/>
            </a:pPr>
            <a:r>
              <a:rPr lang="az-Latn-AZ" sz="1800"/>
              <a:t>in many interjections and some ideophones, e.g. </a:t>
            </a:r>
            <a:r>
              <a:rPr lang="az-Latn-AZ" sz="1800">
                <a:solidFill>
                  <a:srgbClr val="002060"/>
                </a:solidFill>
              </a:rPr>
              <a:t>[</a:t>
            </a:r>
            <a:r>
              <a:rPr lang="az-Latn-AZ" sz="1800" b="1">
                <a:solidFill>
                  <a:srgbClr val="002060"/>
                </a:solidFill>
              </a:rPr>
              <a:t>e</a:t>
            </a:r>
            <a:r>
              <a:rPr lang="az-Latn-AZ" sz="1800">
                <a:solidFill>
                  <a:srgbClr val="002060"/>
                </a:solidFill>
              </a:rPr>
              <a:t>:] </a:t>
            </a:r>
            <a:r>
              <a:rPr lang="az-Latn-AZ" sz="1800"/>
              <a:t>"yes", </a:t>
            </a:r>
            <a:r>
              <a:rPr lang="az-Latn-AZ" sz="1800">
                <a:solidFill>
                  <a:srgbClr val="002060"/>
                </a:solidFill>
              </a:rPr>
              <a:t>[h</a:t>
            </a:r>
            <a:r>
              <a:rPr lang="az-Latn-AZ" sz="1800" b="1">
                <a:solidFill>
                  <a:srgbClr val="002060"/>
                </a:solidFill>
              </a:rPr>
              <a:t>ee</a:t>
            </a:r>
            <a:r>
              <a:rPr lang="az-Latn-AZ" sz="1800">
                <a:solidFill>
                  <a:srgbClr val="002060"/>
                </a:solidFill>
              </a:rPr>
              <a:t>la] </a:t>
            </a:r>
            <a:r>
              <a:rPr lang="az-Latn-AZ" sz="1800"/>
              <a:t>"hey!"</a:t>
            </a:r>
          </a:p>
          <a:p>
            <a:pPr lvl="1">
              <a:buFont typeface="Charis SIL" panose="02000500060000020004" pitchFamily="2" charset="0"/>
              <a:buChar char="+"/>
            </a:pPr>
            <a:r>
              <a:rPr lang="az-Latn-AZ"/>
              <a:t>some minor rules</a:t>
            </a:r>
          </a:p>
          <a:p>
            <a:pPr lvl="1">
              <a:buFont typeface="Charis SIL" panose="02000500060000020004" pitchFamily="2" charset="0"/>
              <a:buChar char="+"/>
            </a:pPr>
            <a:r>
              <a:rPr lang="az-Latn-AZ"/>
              <a:t>words borrowed from foreign languages do not need to follow these rules, e.g. </a:t>
            </a:r>
            <a:r>
              <a:rPr lang="az-Latn-AZ">
                <a:solidFill>
                  <a:srgbClr val="002060"/>
                </a:solidFill>
              </a:rPr>
              <a:t>[sɪkʼ</a:t>
            </a:r>
            <a:r>
              <a:rPr lang="az-Latn-AZ" b="1">
                <a:solidFill>
                  <a:srgbClr val="002060"/>
                </a:solidFill>
              </a:rPr>
              <a:t>o</a:t>
            </a:r>
            <a:r>
              <a:rPr lang="az-Latn-AZ">
                <a:solidFill>
                  <a:srgbClr val="002060"/>
                </a:solidFill>
              </a:rPr>
              <a:t>l</a:t>
            </a:r>
            <a:r>
              <a:rPr lang="az-Latn-AZ" b="1">
                <a:solidFill>
                  <a:srgbClr val="002060"/>
                </a:solidFill>
              </a:rPr>
              <a:t>o</a:t>
            </a:r>
            <a:r>
              <a:rPr lang="az-Latn-AZ">
                <a:solidFill>
                  <a:srgbClr val="002060"/>
                </a:solidFill>
              </a:rPr>
              <a:t>~sɪkwʼ</a:t>
            </a:r>
            <a:r>
              <a:rPr lang="az-Latn-AZ" b="1">
                <a:solidFill>
                  <a:srgbClr val="002060"/>
                </a:solidFill>
              </a:rPr>
              <a:t>e</a:t>
            </a:r>
            <a:r>
              <a:rPr lang="az-Latn-AZ">
                <a:solidFill>
                  <a:srgbClr val="002060"/>
                </a:solidFill>
              </a:rPr>
              <a:t>l</a:t>
            </a:r>
            <a:r>
              <a:rPr lang="az-Latn-AZ" b="1">
                <a:solidFill>
                  <a:srgbClr val="002060"/>
                </a:solidFill>
              </a:rPr>
              <a:t>e</a:t>
            </a:r>
            <a:r>
              <a:rPr lang="az-Latn-AZ">
                <a:solidFill>
                  <a:srgbClr val="002060"/>
                </a:solidFill>
              </a:rPr>
              <a:t>]</a:t>
            </a:r>
            <a:r>
              <a:rPr lang="az-Latn-AZ"/>
              <a:t> "school", </a:t>
            </a:r>
            <a:r>
              <a:rPr lang="az-Latn-AZ">
                <a:solidFill>
                  <a:srgbClr val="002060"/>
                </a:solidFill>
              </a:rPr>
              <a:t>[b</a:t>
            </a:r>
            <a:r>
              <a:rPr lang="az-Latn-AZ" b="1">
                <a:solidFill>
                  <a:srgbClr val="002060"/>
                </a:solidFill>
              </a:rPr>
              <a:t>o</a:t>
            </a:r>
            <a:r>
              <a:rPr lang="az-Latn-AZ">
                <a:solidFill>
                  <a:srgbClr val="002060"/>
                </a:solidFill>
              </a:rPr>
              <a:t>r</a:t>
            </a:r>
            <a:r>
              <a:rPr lang="az-Latn-AZ" b="1">
                <a:solidFill>
                  <a:srgbClr val="002060"/>
                </a:solidFill>
              </a:rPr>
              <a:t>o</a:t>
            </a:r>
            <a:r>
              <a:rPr lang="az-Latn-AZ">
                <a:solidFill>
                  <a:srgbClr val="002060"/>
                </a:solidFill>
              </a:rPr>
              <a:t>] </a:t>
            </a:r>
            <a:r>
              <a:rPr lang="az-Latn-AZ"/>
              <a:t>"drill", </a:t>
            </a:r>
            <a:r>
              <a:rPr lang="az-Latn-AZ">
                <a:solidFill>
                  <a:srgbClr val="002060"/>
                </a:solidFill>
              </a:rPr>
              <a:t>[sɪtʼ</a:t>
            </a:r>
            <a:r>
              <a:rPr lang="az-Latn-AZ" b="1">
                <a:solidFill>
                  <a:srgbClr val="002060"/>
                </a:solidFill>
              </a:rPr>
              <a:t>ɛ</a:t>
            </a:r>
            <a:r>
              <a:rPr lang="az-Latn-AZ">
                <a:solidFill>
                  <a:srgbClr val="002060"/>
                </a:solidFill>
              </a:rPr>
              <a:t>mpɛ] </a:t>
            </a:r>
            <a:r>
              <a:rPr lang="az-Latn-AZ"/>
              <a:t>"stamp" or </a:t>
            </a:r>
            <a:r>
              <a:rPr lang="az-Latn-AZ">
                <a:solidFill>
                  <a:srgbClr val="002060"/>
                </a:solidFill>
              </a:rPr>
              <a:t>[pʼ</a:t>
            </a:r>
            <a:r>
              <a:rPr lang="az-Latn-AZ" b="1">
                <a:solidFill>
                  <a:srgbClr val="002060"/>
                </a:solidFill>
              </a:rPr>
              <a:t>ɔ</a:t>
            </a:r>
            <a:r>
              <a:rPr lang="az-Latn-AZ">
                <a:solidFill>
                  <a:srgbClr val="002060"/>
                </a:solidFill>
              </a:rPr>
              <a:t>ntʼɔ] </a:t>
            </a:r>
            <a:r>
              <a:rPr lang="az-Latn-AZ"/>
              <a:t>"pound"</a:t>
            </a:r>
          </a:p>
          <a:p>
            <a:pPr>
              <a:buFont typeface="Arial" panose="020B0604020202020204" pitchFamily="34" charset="0"/>
              <a:buChar char="•"/>
            </a:pPr>
            <a:r>
              <a:rPr lang="az-Latn-AZ" sz="1800"/>
              <a:t>Colesʼ summary (1955: 15f.): </a:t>
            </a:r>
            <a:r>
              <a:rPr lang="az-Latn-AZ" sz="1800" i="1">
                <a:solidFill>
                  <a:srgbClr val="002060"/>
                </a:solidFill>
              </a:rPr>
              <a:t>"... In the very vast majority of cases, [...], the two varieties are related by exact rules ... there can be no doubt whatsoever that [ɛ] and [e] together constitute a single phoneme, as also do [ɔ] and [o]."</a:t>
            </a:r>
            <a:endParaRPr lang="az-Latn-AZ" sz="1800">
              <a:solidFill>
                <a:srgbClr val="002060"/>
              </a:solidFill>
            </a:endParaRPr>
          </a:p>
          <a:p>
            <a:pPr lvl="1">
              <a:buFont typeface="Symbol" panose="05050102010706020507" pitchFamily="18" charset="2"/>
              <a:buChar char="-"/>
            </a:pPr>
            <a:endParaRPr lang="az-Latn-AZ"/>
          </a:p>
          <a:p>
            <a:pPr lvl="1">
              <a:buFont typeface="Symbol" panose="05050102010706020507" pitchFamily="18" charset="2"/>
              <a:buChar char="-"/>
            </a:pPr>
            <a:endParaRPr lang="de-DE"/>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6</a:t>
            </a:fld>
            <a:endParaRPr lang="en-US" altLang="de-DE"/>
          </a:p>
        </p:txBody>
      </p:sp>
    </p:spTree>
    <p:extLst>
      <p:ext uri="{BB962C8B-B14F-4D97-AF65-F5344CB8AC3E}">
        <p14:creationId xmlns:p14="http://schemas.microsoft.com/office/powerpoint/2010/main" val="39800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animEffect transition="in" filter="barn(inVertical)">
                                      <p:cBhvr>
                                        <p:cTn id="7" dur="500"/>
                                        <p:tgtEl>
                                          <p:spTgt spid="4">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1" end="11"/>
                                            </p:txEl>
                                          </p:spTgt>
                                        </p:tgtEl>
                                        <p:attrNameLst>
                                          <p:attrName>style.visibility</p:attrName>
                                        </p:attrNameLst>
                                      </p:cBhvr>
                                      <p:to>
                                        <p:strVal val="visible"/>
                                      </p:to>
                                    </p:set>
                                    <p:animEffect transition="in" filter="barn(inVertical)">
                                      <p:cBhvr>
                                        <p:cTn id="12"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The 7</a:t>
            </a:r>
            <a:r>
              <a:rPr lang="de-DE"/>
              <a:t>-vowel </a:t>
            </a:r>
            <a:r>
              <a:rPr lang="az-Latn-AZ"/>
              <a:t>analysis </a:t>
            </a:r>
            <a:r>
              <a:rPr lang="de-DE"/>
              <a:t>applied to</a:t>
            </a:r>
            <a:r>
              <a:rPr lang="az-Latn-AZ"/>
              <a:t> Setswana: Critique</a:t>
            </a:r>
          </a:p>
          <a:p>
            <a:r>
              <a:rPr lang="az-Latn-AZ" sz="1800"/>
              <a:t>Chebanne et al. (1997: 11), however, argue:</a:t>
            </a:r>
          </a:p>
          <a:p>
            <a:pPr>
              <a:spcAft>
                <a:spcPts val="1200"/>
              </a:spcAft>
            </a:pPr>
            <a:r>
              <a:rPr lang="az-Latn-AZ" sz="1800">
                <a:solidFill>
                  <a:srgbClr val="002060"/>
                </a:solidFill>
              </a:rPr>
              <a:t>"</a:t>
            </a:r>
            <a:r>
              <a:rPr lang="az-Latn-AZ" sz="1800" i="1">
                <a:solidFill>
                  <a:srgbClr val="002060"/>
                </a:solidFill>
              </a:rPr>
              <a:t>A closer examination of the data provided by Cole himself shows that this analysis has certainly been influenced by diachronic considerations. Every phonologist, applying consistently to such data the distributional method for establishing the phonemes of Setswana, would conclude that Setswana has nine vowel phonemes. In fact, no complementary distribution can be shown to exist between  </a:t>
            </a:r>
            <a:r>
              <a:rPr lang="az-Latn-AZ" sz="1800" b="1" i="1">
                <a:solidFill>
                  <a:srgbClr val="002060"/>
                </a:solidFill>
              </a:rPr>
              <a:t>e</a:t>
            </a:r>
            <a:r>
              <a:rPr lang="az-Latn-AZ" sz="1800" i="1">
                <a:solidFill>
                  <a:srgbClr val="002060"/>
                </a:solidFill>
              </a:rPr>
              <a:t> and </a:t>
            </a:r>
            <a:r>
              <a:rPr lang="az-Latn-AZ" sz="1800" b="1" i="1">
                <a:solidFill>
                  <a:srgbClr val="002060"/>
                </a:solidFill>
              </a:rPr>
              <a:t>ɛ </a:t>
            </a:r>
            <a:r>
              <a:rPr lang="az-Latn-AZ" sz="1800" i="1">
                <a:solidFill>
                  <a:srgbClr val="002060"/>
                </a:solidFill>
              </a:rPr>
              <a:t>or between </a:t>
            </a:r>
            <a:r>
              <a:rPr lang="az-Latn-AZ" sz="1800" b="1" i="1">
                <a:solidFill>
                  <a:srgbClr val="002060"/>
                </a:solidFill>
              </a:rPr>
              <a:t>o </a:t>
            </a:r>
            <a:r>
              <a:rPr lang="az-Latn-AZ" sz="1800" i="1">
                <a:solidFill>
                  <a:srgbClr val="002060"/>
                </a:solidFill>
              </a:rPr>
              <a:t>and </a:t>
            </a:r>
            <a:r>
              <a:rPr lang="az-Latn-AZ" sz="1800" b="1" i="1">
                <a:solidFill>
                  <a:srgbClr val="002060"/>
                </a:solidFill>
              </a:rPr>
              <a:t>ɔ</a:t>
            </a:r>
            <a:r>
              <a:rPr lang="az-Latn-AZ" sz="1800" i="1">
                <a:solidFill>
                  <a:srgbClr val="002060"/>
                </a:solidFill>
              </a:rPr>
              <a:t>. ... [N]ear-minimal pairs like the following ones clearly show that no general phonological conditioning can explain the choice between mid- and semi-open vowels in Setswana, the only possible conclusion being that they do constitute distinct phonemes: ..."</a:t>
            </a:r>
            <a:endParaRPr lang="az-Latn-AZ" sz="1800">
              <a:solidFill>
                <a:srgbClr val="002060"/>
              </a:solidFill>
            </a:endParaRP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a:xfrm>
            <a:off x="0" y="6521450"/>
            <a:ext cx="8748713" cy="336550"/>
          </a:xfrm>
        </p:spPr>
        <p:txBody>
          <a:bodyPr/>
          <a:lstStyle/>
          <a:p>
            <a:r>
              <a:rPr lang="az-Latn-AZ"/>
              <a:t>*Cf. Dichabe (1997: 51, 57).</a:t>
            </a:r>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7</a:t>
            </a:fld>
            <a:endParaRPr lang="en-US" altLang="de-DE"/>
          </a:p>
        </p:txBody>
      </p:sp>
      <p:pic>
        <p:nvPicPr>
          <p:cNvPr id="6" name="Grafik 5">
            <a:extLst>
              <a:ext uri="{FF2B5EF4-FFF2-40B4-BE49-F238E27FC236}">
                <a16:creationId xmlns:a16="http://schemas.microsoft.com/office/drawing/2014/main" id="{B8A23842-2ED4-4757-9009-FD203094A8DB}"/>
              </a:ext>
            </a:extLst>
          </p:cNvPr>
          <p:cNvPicPr>
            <a:picLocks noChangeAspect="1"/>
          </p:cNvPicPr>
          <p:nvPr/>
        </p:nvPicPr>
        <p:blipFill>
          <a:blip r:embed="rId3"/>
          <a:stretch>
            <a:fillRect/>
          </a:stretch>
        </p:blipFill>
        <p:spPr>
          <a:xfrm>
            <a:off x="4743029" y="3789244"/>
            <a:ext cx="4275513" cy="2052024"/>
          </a:xfrm>
          <a:prstGeom prst="rect">
            <a:avLst/>
          </a:prstGeom>
        </p:spPr>
      </p:pic>
      <p:sp>
        <p:nvSpPr>
          <p:cNvPr id="7" name="Inhaltsplatzhalter 3">
            <a:extLst>
              <a:ext uri="{FF2B5EF4-FFF2-40B4-BE49-F238E27FC236}">
                <a16:creationId xmlns:a16="http://schemas.microsoft.com/office/drawing/2014/main" id="{AA14D139-6E34-4E78-9820-678B497D589D}"/>
              </a:ext>
            </a:extLst>
          </p:cNvPr>
          <p:cNvSpPr txBox="1">
            <a:spLocks/>
          </p:cNvSpPr>
          <p:nvPr/>
        </p:nvSpPr>
        <p:spPr bwMode="auto">
          <a:xfrm>
            <a:off x="144016" y="3727963"/>
            <a:ext cx="4535996" cy="161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80975" indent="-180975" algn="l" defTabSz="180975" rtl="0" eaLnBrk="0" fontAlgn="base" hangingPunct="0">
              <a:spcBef>
                <a:spcPct val="0"/>
              </a:spcBef>
              <a:spcAft>
                <a:spcPts val="600"/>
              </a:spcAft>
              <a:defRPr sz="2000">
                <a:solidFill>
                  <a:schemeClr val="tx1"/>
                </a:solidFill>
                <a:latin typeface="+mn-lt"/>
                <a:ea typeface="+mn-ea"/>
                <a:cs typeface="+mn-cs"/>
              </a:defRPr>
            </a:lvl1pPr>
            <a:lvl2pPr marL="542925" indent="-180975" algn="l" defTabSz="180975" rtl="0" eaLnBrk="0" fontAlgn="base" hangingPunct="0">
              <a:spcBef>
                <a:spcPct val="0"/>
              </a:spcBef>
              <a:spcAft>
                <a:spcPts val="600"/>
              </a:spcAft>
              <a:buChar char="–"/>
              <a:defRPr sz="1800">
                <a:solidFill>
                  <a:schemeClr val="tx1"/>
                </a:solidFill>
                <a:latin typeface="+mn-lt"/>
              </a:defRPr>
            </a:lvl2pPr>
            <a:lvl3pPr marL="895350" indent="-180975" algn="l" defTabSz="180975" rtl="0" eaLnBrk="0" fontAlgn="base" hangingPunct="0">
              <a:spcBef>
                <a:spcPct val="0"/>
              </a:spcBef>
              <a:spcAft>
                <a:spcPts val="600"/>
              </a:spcAft>
              <a:buChar char="•"/>
              <a:defRPr sz="1600">
                <a:solidFill>
                  <a:schemeClr val="tx1"/>
                </a:solidFill>
                <a:latin typeface="+mn-lt"/>
              </a:defRPr>
            </a:lvl3pPr>
            <a:lvl4pPr marL="1257300" indent="-180975" algn="l" defTabSz="180975" rtl="0" eaLnBrk="0" fontAlgn="base" hangingPunct="0">
              <a:spcBef>
                <a:spcPct val="0"/>
              </a:spcBef>
              <a:spcAft>
                <a:spcPts val="600"/>
              </a:spcAft>
              <a:buChar char="–"/>
              <a:defRPr sz="1600">
                <a:solidFill>
                  <a:schemeClr val="tx1"/>
                </a:solidFill>
                <a:latin typeface="+mn-lt"/>
              </a:defRPr>
            </a:lvl4pPr>
            <a:lvl5pPr marL="1619250" indent="-180975" algn="l" defTabSz="180975" rtl="0" eaLnBrk="0" fontAlgn="base" hangingPunct="0">
              <a:spcBef>
                <a:spcPct val="0"/>
              </a:spcBef>
              <a:spcAft>
                <a:spcPts val="600"/>
              </a:spcAft>
              <a:buChar char="»"/>
              <a:defRPr sz="1600">
                <a:solidFill>
                  <a:schemeClr val="tx1"/>
                </a:solidFill>
                <a:latin typeface="+mn-lt"/>
              </a:defRPr>
            </a:lvl5pPr>
            <a:lvl6pPr marL="2247900" indent="38100" algn="l" defTabSz="266700" rtl="0" fontAlgn="base">
              <a:spcBef>
                <a:spcPct val="20000"/>
              </a:spcBef>
              <a:spcAft>
                <a:spcPct val="0"/>
              </a:spcAft>
              <a:buChar char="»"/>
              <a:defRPr sz="1600">
                <a:solidFill>
                  <a:schemeClr val="tx1"/>
                </a:solidFill>
                <a:latin typeface="+mn-lt"/>
              </a:defRPr>
            </a:lvl6pPr>
            <a:lvl7pPr marL="2705100" indent="38100" algn="l" defTabSz="266700" rtl="0" fontAlgn="base">
              <a:spcBef>
                <a:spcPct val="20000"/>
              </a:spcBef>
              <a:spcAft>
                <a:spcPct val="0"/>
              </a:spcAft>
              <a:buChar char="»"/>
              <a:defRPr sz="1600">
                <a:solidFill>
                  <a:schemeClr val="tx1"/>
                </a:solidFill>
                <a:latin typeface="+mn-lt"/>
              </a:defRPr>
            </a:lvl7pPr>
            <a:lvl8pPr marL="3162300" indent="38100" algn="l" defTabSz="266700" rtl="0" fontAlgn="base">
              <a:spcBef>
                <a:spcPct val="20000"/>
              </a:spcBef>
              <a:spcAft>
                <a:spcPct val="0"/>
              </a:spcAft>
              <a:buChar char="»"/>
              <a:defRPr sz="1600">
                <a:solidFill>
                  <a:schemeClr val="tx1"/>
                </a:solidFill>
                <a:latin typeface="+mn-lt"/>
              </a:defRPr>
            </a:lvl8pPr>
            <a:lvl9pPr marL="3619500" indent="38100" algn="l" defTabSz="266700" rtl="0" fontAlgn="base">
              <a:spcBef>
                <a:spcPct val="20000"/>
              </a:spcBef>
              <a:spcAft>
                <a:spcPct val="0"/>
              </a:spcAft>
              <a:buChar char="»"/>
              <a:defRPr sz="1600">
                <a:solidFill>
                  <a:schemeClr val="tx1"/>
                </a:solidFill>
                <a:latin typeface="+mn-lt"/>
              </a:defRPr>
            </a:lvl9pPr>
          </a:lstStyle>
          <a:p>
            <a:pPr marL="0" indent="0">
              <a:spcAft>
                <a:spcPts val="0"/>
              </a:spcAft>
            </a:pPr>
            <a:r>
              <a:rPr lang="az-Latn-AZ" sz="1800" kern="0"/>
              <a:t>→</a:t>
            </a:r>
            <a:r>
              <a:rPr lang="de-DE" sz="1800" kern="0"/>
              <a:t> </a:t>
            </a:r>
            <a:r>
              <a:rPr lang="az-Latn-AZ" sz="1800" kern="0"/>
              <a:t>Chebanne et al. (1997: 11) and Creissels (1999: 311, 2003: 33, etc.), </a:t>
            </a:r>
          </a:p>
          <a:p>
            <a:pPr marL="0" indent="0">
              <a:spcAft>
                <a:spcPts val="0"/>
              </a:spcAft>
            </a:pPr>
            <a:r>
              <a:rPr lang="az-Latn-AZ" sz="1800" kern="0"/>
              <a:t>in agreement with </a:t>
            </a:r>
            <a:r>
              <a:rPr lang="de-DE" sz="1800" kern="0"/>
              <a:t>Jones &amp; Plaatjie (1916: xiv) and Jones (1967: 45)</a:t>
            </a:r>
            <a:r>
              <a:rPr lang="az-Latn-AZ" sz="1800" kern="0"/>
              <a:t>*, </a:t>
            </a:r>
          </a:p>
          <a:p>
            <a:pPr marL="0" indent="0">
              <a:spcAft>
                <a:spcPts val="0"/>
              </a:spcAft>
            </a:pPr>
            <a:r>
              <a:rPr lang="az-Latn-AZ" sz="1800" kern="0"/>
              <a:t>postulate 9 vowels displaying 5 degrees of aperture for Setswana:</a:t>
            </a:r>
          </a:p>
        </p:txBody>
      </p:sp>
    </p:spTree>
    <p:extLst>
      <p:ext uri="{BB962C8B-B14F-4D97-AF65-F5344CB8AC3E}">
        <p14:creationId xmlns:p14="http://schemas.microsoft.com/office/powerpoint/2010/main" val="8268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Distinctive/contrastive sounds (phonemes)</a:t>
            </a:r>
          </a:p>
          <a:p>
            <a:pPr>
              <a:buFont typeface="Arial" panose="020B0604020202020204" pitchFamily="34" charset="0"/>
              <a:buChar char="•"/>
            </a:pPr>
            <a:r>
              <a:rPr lang="az-Latn-AZ" sz="1800">
                <a:solidFill>
                  <a:srgbClr val="002060"/>
                </a:solidFill>
              </a:rPr>
              <a:t>"</a:t>
            </a:r>
            <a:r>
              <a:rPr lang="az-Latn-AZ" sz="1800" i="1">
                <a:solidFill>
                  <a:srgbClr val="002060"/>
                </a:solidFill>
              </a:rPr>
              <a:t>... </a:t>
            </a:r>
            <a:r>
              <a:rPr lang="az-Latn-AZ" sz="1800" b="1" i="1">
                <a:solidFill>
                  <a:srgbClr val="002060"/>
                </a:solidFill>
              </a:rPr>
              <a:t>segments</a:t>
            </a:r>
            <a:r>
              <a:rPr lang="az-Latn-AZ" sz="1800" i="1">
                <a:solidFill>
                  <a:srgbClr val="002060"/>
                </a:solidFill>
              </a:rPr>
              <a:t> that are known to distinguish lexical items within a language.</a:t>
            </a:r>
            <a:r>
              <a:rPr lang="az-Latn-AZ" sz="1800">
                <a:solidFill>
                  <a:srgbClr val="002060"/>
                </a:solidFill>
              </a:rPr>
              <a:t>" </a:t>
            </a:r>
            <a:r>
              <a:rPr lang="az-Latn-AZ" sz="1800"/>
              <a:t>(Ladefoged &amp; Maddieson 1996: 2, in </a:t>
            </a:r>
            <a:r>
              <a:rPr lang="az-Latn-AZ" sz="1800" i="1"/>
              <a:t>The Sounds of the Worldsʼ Languagues</a:t>
            </a:r>
            <a:r>
              <a:rPr lang="az-Latn-AZ" sz="1800"/>
              <a:t>)</a:t>
            </a:r>
          </a:p>
          <a:p>
            <a:pPr>
              <a:buFont typeface="Arial" panose="020B0604020202020204" pitchFamily="34" charset="0"/>
              <a:buChar char="•"/>
            </a:pPr>
            <a:r>
              <a:rPr lang="az-Latn-AZ" sz="1800">
                <a:solidFill>
                  <a:srgbClr val="002060"/>
                </a:solidFill>
              </a:rPr>
              <a:t>"</a:t>
            </a:r>
            <a:r>
              <a:rPr lang="az-Latn-AZ" sz="1800" i="1">
                <a:solidFill>
                  <a:srgbClr val="002060"/>
                </a:solidFill>
              </a:rPr>
              <a:t>...distinctive sound ... [a] sound which, being used instead of another, in the same language, can change the meaning of a word. This notion of a 'distinctive sound' is what became widely known in the twentieth century as the </a:t>
            </a:r>
            <a:r>
              <a:rPr lang="az-Latn-AZ" sz="1800" b="1" i="1">
                <a:solidFill>
                  <a:srgbClr val="002060"/>
                </a:solidFill>
              </a:rPr>
              <a:t>phoneme</a:t>
            </a:r>
            <a:r>
              <a:rPr lang="az-Latn-AZ" sz="1800" i="1">
                <a:solidFill>
                  <a:srgbClr val="002060"/>
                </a:solidFill>
              </a:rPr>
              <a:t>."</a:t>
            </a:r>
            <a:r>
              <a:rPr lang="az-Latn-AZ" sz="1800">
                <a:solidFill>
                  <a:srgbClr val="002060"/>
                </a:solidFill>
              </a:rPr>
              <a:t> </a:t>
            </a:r>
            <a:r>
              <a:rPr lang="az-Latn-AZ" sz="1800"/>
              <a:t>(IPA 1999: 27)</a:t>
            </a:r>
          </a:p>
          <a:p>
            <a:pPr>
              <a:buFont typeface="Arial" panose="020B0604020202020204" pitchFamily="34" charset="0"/>
              <a:buChar char="•"/>
            </a:pPr>
            <a:r>
              <a:rPr lang="az-Latn-AZ" sz="1800">
                <a:solidFill>
                  <a:srgbClr val="002060"/>
                </a:solidFill>
              </a:rPr>
              <a:t>"</a:t>
            </a:r>
            <a:r>
              <a:rPr lang="az-Latn-AZ" sz="1800" i="1">
                <a:solidFill>
                  <a:srgbClr val="002060"/>
                </a:solidFill>
              </a:rPr>
              <a:t>Phonemes </a:t>
            </a:r>
            <a:r>
              <a:rPr lang="az-Latn-AZ" sz="1800">
                <a:solidFill>
                  <a:srgbClr val="002060"/>
                </a:solidFill>
              </a:rPr>
              <a:t>contrast</a:t>
            </a:r>
            <a:r>
              <a:rPr lang="az-Latn-AZ" sz="1800" i="1">
                <a:solidFill>
                  <a:srgbClr val="002060"/>
                </a:solidFill>
              </a:rPr>
              <a:t> with each other: a difference between a phoneme pair, embedded in otherwise identical </a:t>
            </a:r>
            <a:r>
              <a:rPr lang="az-Latn-AZ" sz="1800" b="1" i="1">
                <a:solidFill>
                  <a:srgbClr val="002060"/>
                </a:solidFill>
              </a:rPr>
              <a:t>contexts</a:t>
            </a:r>
            <a:r>
              <a:rPr lang="az-Latn-AZ" sz="1800" i="1">
                <a:solidFill>
                  <a:srgbClr val="002060"/>
                </a:solidFill>
              </a:rPr>
              <a:t>, normally has the potential to convey a meaning difference." </a:t>
            </a:r>
            <a:r>
              <a:rPr lang="az-Latn-AZ" sz="1800"/>
              <a:t>(Steriade 2007: 139, in </a:t>
            </a:r>
            <a:r>
              <a:rPr lang="az-Latn-AZ" sz="1800" i="1"/>
              <a:t>Contrast</a:t>
            </a:r>
            <a:r>
              <a:rPr lang="az-Latn-AZ" sz="1800"/>
              <a:t>)</a:t>
            </a:r>
          </a:p>
          <a:p>
            <a:pPr>
              <a:buFont typeface="Arial" panose="020B0604020202020204" pitchFamily="34" charset="0"/>
              <a:buChar char="•"/>
            </a:pPr>
            <a:r>
              <a:rPr lang="az-Latn-AZ" sz="1800">
                <a:solidFill>
                  <a:srgbClr val="002060"/>
                </a:solidFill>
              </a:rPr>
              <a:t>"</a:t>
            </a:r>
            <a:r>
              <a:rPr lang="az-Latn-AZ" sz="1800" i="1">
                <a:solidFill>
                  <a:srgbClr val="002060"/>
                </a:solidFill>
              </a:rPr>
              <a:t>Predictable variants are termed </a:t>
            </a:r>
            <a:r>
              <a:rPr lang="az-Latn-AZ" sz="1800" b="1" i="1">
                <a:solidFill>
                  <a:srgbClr val="002060"/>
                </a:solidFill>
              </a:rPr>
              <a:t>allophones</a:t>
            </a:r>
            <a:r>
              <a:rPr lang="az-Latn-AZ" sz="1800" i="1">
                <a:solidFill>
                  <a:srgbClr val="002060"/>
                </a:solidFill>
              </a:rPr>
              <a:t> – the sounds are in </a:t>
            </a:r>
            <a:r>
              <a:rPr lang="az-Latn-AZ" sz="1800" b="1" i="1">
                <a:solidFill>
                  <a:srgbClr val="002060"/>
                </a:solidFill>
              </a:rPr>
              <a:t>complementary distribution </a:t>
            </a:r>
            <a:r>
              <a:rPr lang="az-Latn-AZ" sz="1800" i="1">
                <a:solidFill>
                  <a:srgbClr val="002060"/>
                </a:solidFill>
              </a:rPr>
              <a:t>because the </a:t>
            </a:r>
            <a:r>
              <a:rPr lang="az-Latn-AZ" sz="1800" b="1" i="1">
                <a:solidFill>
                  <a:srgbClr val="002060"/>
                </a:solidFill>
              </a:rPr>
              <a:t>context</a:t>
            </a:r>
            <a:r>
              <a:rPr lang="az-Latn-AZ" sz="1800" i="1">
                <a:solidFill>
                  <a:srgbClr val="002060"/>
                </a:solidFill>
              </a:rPr>
              <a:t> where one variant appears is the complement of the context where the other sound appears." </a:t>
            </a:r>
            <a:r>
              <a:rPr lang="az-Latn-AZ" sz="1800"/>
              <a:t>(Odden 2005: 44, in </a:t>
            </a:r>
            <a:r>
              <a:rPr lang="az-Latn-AZ" sz="1800" i="1"/>
              <a:t>Introducing Phonology</a:t>
            </a:r>
            <a:r>
              <a:rPr lang="az-Latn-AZ" sz="1800"/>
              <a:t>)</a:t>
            </a:r>
          </a:p>
          <a:p>
            <a:pPr>
              <a:buFont typeface="Arial" panose="020B0604020202020204" pitchFamily="34" charset="0"/>
              <a:buChar char="•"/>
            </a:pPr>
            <a:r>
              <a:rPr lang="az-Latn-AZ" sz="1800" i="1">
                <a:solidFill>
                  <a:srgbClr val="002060"/>
                </a:solidFill>
              </a:rPr>
              <a:t>"... a </a:t>
            </a:r>
            <a:r>
              <a:rPr lang="az-Latn-AZ" sz="1800" b="1" i="1">
                <a:solidFill>
                  <a:srgbClr val="002060"/>
                </a:solidFill>
              </a:rPr>
              <a:t>phoneme</a:t>
            </a:r>
            <a:r>
              <a:rPr lang="az-Latn-AZ" sz="1800" i="1">
                <a:solidFill>
                  <a:srgbClr val="002060"/>
                </a:solidFill>
              </a:rPr>
              <a:t> is a family of sounds in a given language which are related in character and are used in such a way that no one member ever occurs in a word in the same phonetic context as any other member.", "'In the same phonetic context' means 'when surrounded by the same sounds and subject to the same conditions as regards duration, stress and voice pitch.'" </a:t>
            </a:r>
            <a:r>
              <a:rPr lang="az-Latn-AZ" sz="1800"/>
              <a:t>(Jones 1967: 10, 9, in </a:t>
            </a:r>
            <a:r>
              <a:rPr lang="az-Latn-AZ" sz="1800" i="1"/>
              <a:t>The phoneme</a:t>
            </a:r>
            <a:r>
              <a:rPr lang="az-Latn-AZ" sz="1800"/>
              <a:t>)</a:t>
            </a:r>
          </a:p>
          <a:p>
            <a:pPr>
              <a:buFont typeface="Arial" panose="020B0604020202020204" pitchFamily="34" charset="0"/>
              <a:buChar char="•"/>
            </a:pPr>
            <a:r>
              <a:rPr lang="az-Latn-AZ" sz="1800">
                <a:solidFill>
                  <a:srgbClr val="C00000"/>
                </a:solidFill>
              </a:rPr>
              <a:t>→ </a:t>
            </a:r>
            <a:r>
              <a:rPr lang="de-DE" sz="1800">
                <a:solidFill>
                  <a:srgbClr val="C00000"/>
                </a:solidFill>
              </a:rPr>
              <a:t>= </a:t>
            </a:r>
            <a:r>
              <a:rPr lang="az-Latn-AZ" sz="1800">
                <a:solidFill>
                  <a:srgbClr val="C00000"/>
                </a:solidFill>
              </a:rPr>
              <a:t>sounds contrasting with each other in the same context (same surrounding sounds, same conditions of stress and tone) that may be used to distinguish words and morphemes of different meanings</a:t>
            </a:r>
            <a:endParaRPr lang="de-DE" sz="1800">
              <a:solidFill>
                <a:srgbClr val="C00000"/>
              </a:solidFill>
            </a:endParaRPr>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8</a:t>
            </a:fld>
            <a:endParaRPr lang="en-US" altLang="de-DE"/>
          </a:p>
        </p:txBody>
      </p:sp>
    </p:spTree>
    <p:extLst>
      <p:ext uri="{BB962C8B-B14F-4D97-AF65-F5344CB8AC3E}">
        <p14:creationId xmlns:p14="http://schemas.microsoft.com/office/powerpoint/2010/main" val="3902432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3A10A64-B607-4B48-B184-1A224432D5A5}"/>
              </a:ext>
            </a:extLst>
          </p:cNvPr>
          <p:cNvSpPr>
            <a:spLocks noGrp="1"/>
          </p:cNvSpPr>
          <p:nvPr>
            <p:ph type="title"/>
          </p:nvPr>
        </p:nvSpPr>
        <p:spPr/>
        <p:txBody>
          <a:bodyPr/>
          <a:lstStyle/>
          <a:p>
            <a:r>
              <a:rPr lang="de-DE"/>
              <a:t>1. Introduction</a:t>
            </a:r>
          </a:p>
        </p:txBody>
      </p:sp>
      <p:sp>
        <p:nvSpPr>
          <p:cNvPr id="4" name="Inhaltsplatzhalter 3">
            <a:extLst>
              <a:ext uri="{FF2B5EF4-FFF2-40B4-BE49-F238E27FC236}">
                <a16:creationId xmlns:a16="http://schemas.microsoft.com/office/drawing/2014/main" id="{AB5E5597-C835-4A79-8396-5ED64ECCD898}"/>
              </a:ext>
            </a:extLst>
          </p:cNvPr>
          <p:cNvSpPr>
            <a:spLocks noGrp="1"/>
          </p:cNvSpPr>
          <p:nvPr>
            <p:ph idx="1"/>
          </p:nvPr>
        </p:nvSpPr>
        <p:spPr/>
        <p:txBody>
          <a:bodyPr/>
          <a:lstStyle/>
          <a:p>
            <a:r>
              <a:rPr lang="az-Latn-AZ"/>
              <a:t>Distinctive/contrastive sounds (phonemes)</a:t>
            </a:r>
          </a:p>
          <a:p>
            <a:pPr>
              <a:buFont typeface="Arial" panose="020B0604020202020204" pitchFamily="34" charset="0"/>
              <a:buChar char="•"/>
            </a:pPr>
            <a:r>
              <a:rPr lang="az-Latn-AZ" sz="1800"/>
              <a:t>These definitions do not </a:t>
            </a:r>
            <a:r>
              <a:rPr lang="de-DE" sz="1800"/>
              <a:t>differentiate</a:t>
            </a:r>
            <a:r>
              <a:rPr lang="az-Latn-AZ" sz="1800"/>
              <a:t> between different grammatical or etymological categories of </a:t>
            </a:r>
            <a:r>
              <a:rPr lang="az-Latn-AZ" sz="1800" i="1"/>
              <a:t>words</a:t>
            </a:r>
            <a:r>
              <a:rPr lang="az-Latn-AZ" sz="1800"/>
              <a:t>. Textbook examples for the phonemes of English frequently take recourse to words of   </a:t>
            </a:r>
          </a:p>
          <a:p>
            <a:pPr marL="180975" lvl="1" indent="0">
              <a:buNone/>
            </a:pPr>
            <a:endParaRPr lang="az-Latn-AZ" sz="1000"/>
          </a:p>
          <a:p>
            <a:pPr marL="361950" lvl="1">
              <a:buFont typeface="Symbol" panose="05050102010706020507" pitchFamily="18" charset="2"/>
              <a:buChar char="-"/>
            </a:pPr>
            <a:r>
              <a:rPr lang="az-Latn-AZ"/>
              <a:t>different origin (</a:t>
            </a:r>
            <a:r>
              <a:rPr lang="de-DE"/>
              <a:t>borrowings vs. </a:t>
            </a:r>
            <a:r>
              <a:rPr lang="az-Latn-AZ"/>
              <a:t>inherited lexicon)</a:t>
            </a:r>
          </a:p>
          <a:p>
            <a:pPr marL="180975" lvl="1" indent="0">
              <a:buNone/>
            </a:pPr>
            <a:r>
              <a:rPr lang="az-Latn-AZ"/>
              <a:t>	</a:t>
            </a:r>
            <a:r>
              <a:rPr lang="az-Latn-AZ" i="1">
                <a:solidFill>
                  <a:srgbClr val="002060"/>
                </a:solidFill>
              </a:rPr>
              <a:t>beige</a:t>
            </a:r>
            <a:r>
              <a:rPr lang="az-Latn-AZ" i="1"/>
              <a:t> </a:t>
            </a:r>
            <a:r>
              <a:rPr lang="az-Latn-AZ"/>
              <a:t>vs. </a:t>
            </a:r>
            <a:r>
              <a:rPr lang="az-Latn-AZ" i="1">
                <a:solidFill>
                  <a:srgbClr val="002060"/>
                </a:solidFill>
              </a:rPr>
              <a:t>bathe</a:t>
            </a:r>
            <a:r>
              <a:rPr lang="az-Latn-AZ" i="1"/>
              <a:t> </a:t>
            </a:r>
            <a:r>
              <a:rPr lang="de-DE" i="1"/>
              <a:t>						</a:t>
            </a:r>
            <a:r>
              <a:rPr lang="az-Latn-AZ"/>
              <a:t>(Gordon 2019: 61, </a:t>
            </a:r>
            <a:r>
              <a:rPr lang="de-DE"/>
              <a:t>frequently </a:t>
            </a:r>
            <a:r>
              <a:rPr lang="az-Latn-AZ"/>
              <a:t>[beɪʒ] vs. [beið])</a:t>
            </a:r>
          </a:p>
          <a:p>
            <a:pPr marL="180975" lvl="1" indent="0">
              <a:buNone/>
            </a:pPr>
            <a:endParaRPr lang="az-Latn-AZ" sz="1050"/>
          </a:p>
          <a:p>
            <a:pPr marL="361950" lvl="1">
              <a:buFont typeface="Symbol" panose="05050102010706020507" pitchFamily="18" charset="2"/>
              <a:buChar char="-"/>
            </a:pPr>
            <a:r>
              <a:rPr lang="az-Latn-AZ"/>
              <a:t>different parts of speech/word classes</a:t>
            </a:r>
            <a:endParaRPr lang="de-DE"/>
          </a:p>
          <a:p>
            <a:pPr marL="180975" lvl="1" indent="0">
              <a:buNone/>
            </a:pPr>
            <a:r>
              <a:rPr lang="de-DE"/>
              <a:t>	</a:t>
            </a:r>
            <a:r>
              <a:rPr lang="de-DE" i="1">
                <a:solidFill>
                  <a:srgbClr val="002060"/>
                </a:solidFill>
              </a:rPr>
              <a:t>hiss</a:t>
            </a:r>
            <a:r>
              <a:rPr lang="de-DE" i="1"/>
              <a:t> </a:t>
            </a:r>
            <a:r>
              <a:rPr lang="de-DE"/>
              <a:t>vs. </a:t>
            </a:r>
            <a:r>
              <a:rPr lang="de-DE" i="1">
                <a:solidFill>
                  <a:srgbClr val="002060"/>
                </a:solidFill>
              </a:rPr>
              <a:t>his</a:t>
            </a:r>
            <a:r>
              <a:rPr lang="de-DE"/>
              <a:t>									(Burquest 2006: 35, verb vs. pronoun)</a:t>
            </a:r>
            <a:endParaRPr lang="az-Latn-AZ"/>
          </a:p>
          <a:p>
            <a:pPr marL="180975" lvl="1" indent="0">
              <a:buNone/>
            </a:pPr>
            <a:r>
              <a:rPr lang="de-DE"/>
              <a:t>	</a:t>
            </a:r>
            <a:r>
              <a:rPr lang="de-DE" i="1">
                <a:solidFill>
                  <a:srgbClr val="002060"/>
                </a:solidFill>
              </a:rPr>
              <a:t>had</a:t>
            </a:r>
            <a:r>
              <a:rPr lang="de-DE" i="1"/>
              <a:t> </a:t>
            </a:r>
            <a:r>
              <a:rPr lang="de-DE"/>
              <a:t>vs. </a:t>
            </a:r>
            <a:r>
              <a:rPr lang="de-DE" i="1">
                <a:solidFill>
                  <a:srgbClr val="002060"/>
                </a:solidFill>
              </a:rPr>
              <a:t>hat</a:t>
            </a:r>
            <a:r>
              <a:rPr lang="de-DE"/>
              <a:t>									(Odden 2005: 44, auxiliary verb vs. noun)</a:t>
            </a:r>
          </a:p>
          <a:p>
            <a:pPr marL="180975" lvl="1" indent="0">
              <a:buNone/>
            </a:pPr>
            <a:r>
              <a:rPr lang="de-DE"/>
              <a:t>	</a:t>
            </a:r>
            <a:r>
              <a:rPr lang="de-DE" i="1">
                <a:solidFill>
                  <a:srgbClr val="002060"/>
                </a:solidFill>
              </a:rPr>
              <a:t>Dick</a:t>
            </a:r>
            <a:r>
              <a:rPr lang="de-DE"/>
              <a:t> vs. </a:t>
            </a:r>
            <a:r>
              <a:rPr lang="de-DE" i="1">
                <a:solidFill>
                  <a:srgbClr val="002060"/>
                </a:solidFill>
              </a:rPr>
              <a:t>tick</a:t>
            </a:r>
            <a:r>
              <a:rPr lang="de-DE"/>
              <a:t>								(Odden 2005: 44, proper name vs. verb/noun) </a:t>
            </a:r>
          </a:p>
          <a:p>
            <a:pPr marL="0"/>
            <a:endParaRPr lang="de-DE" sz="1000">
              <a:solidFill>
                <a:srgbClr val="C00000"/>
              </a:solidFill>
            </a:endParaRPr>
          </a:p>
          <a:p>
            <a:pPr marL="0"/>
            <a:r>
              <a:rPr lang="az-Latn-AZ" sz="1800">
                <a:solidFill>
                  <a:srgbClr val="C00000"/>
                </a:solidFill>
              </a:rPr>
              <a:t>→ </a:t>
            </a:r>
            <a:r>
              <a:rPr lang="de-DE" sz="1800">
                <a:solidFill>
                  <a:srgbClr val="C00000"/>
                </a:solidFill>
              </a:rPr>
              <a:t>Distinctive sounds (phonemes) must be determined by </a:t>
            </a:r>
            <a:r>
              <a:rPr lang="de-DE" sz="1800" i="1">
                <a:solidFill>
                  <a:srgbClr val="C00000"/>
                </a:solidFill>
              </a:rPr>
              <a:t>phonological</a:t>
            </a:r>
            <a:r>
              <a:rPr lang="de-DE" sz="1800">
                <a:solidFill>
                  <a:srgbClr val="C00000"/>
                </a:solidFill>
              </a:rPr>
              <a:t> criteria. </a:t>
            </a:r>
          </a:p>
          <a:p>
            <a:pPr marL="0"/>
            <a:r>
              <a:rPr lang="az-Latn-AZ" sz="1800">
                <a:solidFill>
                  <a:srgbClr val="C00000"/>
                </a:solidFill>
              </a:rPr>
              <a:t>→ </a:t>
            </a:r>
            <a:r>
              <a:rPr lang="de-DE" sz="1800">
                <a:solidFill>
                  <a:srgbClr val="C00000"/>
                </a:solidFill>
              </a:rPr>
              <a:t>	A differentiation of allophones based on </a:t>
            </a:r>
            <a:r>
              <a:rPr lang="de-DE" sz="1800" i="1">
                <a:solidFill>
                  <a:srgbClr val="C00000"/>
                </a:solidFill>
              </a:rPr>
              <a:t>morphological</a:t>
            </a:r>
            <a:r>
              <a:rPr lang="de-DE" sz="1800">
                <a:solidFill>
                  <a:srgbClr val="C00000"/>
                </a:solidFill>
              </a:rPr>
              <a:t> criteria (e.g. in pronouns or implying causative constructions) or </a:t>
            </a:r>
            <a:r>
              <a:rPr lang="de-DE" sz="1800" i="1">
                <a:solidFill>
                  <a:srgbClr val="C00000"/>
                </a:solidFill>
              </a:rPr>
              <a:t>historical</a:t>
            </a:r>
            <a:r>
              <a:rPr lang="de-DE" sz="1800">
                <a:solidFill>
                  <a:srgbClr val="C00000"/>
                </a:solidFill>
              </a:rPr>
              <a:t> considerations (e.g. excluding [inte-grated] borrowings) is not valid and does not conform with current procedures.</a:t>
            </a:r>
          </a:p>
          <a:p>
            <a:pPr marL="0"/>
            <a:r>
              <a:rPr lang="az-Latn-AZ" sz="1800">
                <a:solidFill>
                  <a:srgbClr val="C00000"/>
                </a:solidFill>
              </a:rPr>
              <a:t>→ </a:t>
            </a:r>
            <a:r>
              <a:rPr lang="de-DE" sz="1800">
                <a:solidFill>
                  <a:srgbClr val="C00000"/>
                </a:solidFill>
              </a:rPr>
              <a:t>	Cole's conditions for raised 'allophones' of mid vowels are largely inappropriate.</a:t>
            </a:r>
            <a:endParaRPr lang="de-DE" sz="1800"/>
          </a:p>
        </p:txBody>
      </p:sp>
      <p:sp>
        <p:nvSpPr>
          <p:cNvPr id="5" name="Textplatzhalter 4">
            <a:extLst>
              <a:ext uri="{FF2B5EF4-FFF2-40B4-BE49-F238E27FC236}">
                <a16:creationId xmlns:a16="http://schemas.microsoft.com/office/drawing/2014/main" id="{6C33BF10-E3AB-489D-9321-151B37FA2A08}"/>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2684E841-BBD7-4789-922B-742A9E66A6C9}"/>
              </a:ext>
            </a:extLst>
          </p:cNvPr>
          <p:cNvSpPr>
            <a:spLocks noGrp="1"/>
          </p:cNvSpPr>
          <p:nvPr>
            <p:ph type="sldNum" sz="quarter" idx="13"/>
          </p:nvPr>
        </p:nvSpPr>
        <p:spPr/>
        <p:txBody>
          <a:bodyPr/>
          <a:lstStyle/>
          <a:p>
            <a:fld id="{3549287E-4D2C-4965-936E-64F41CA9E49B}" type="slidenum">
              <a:rPr lang="en-US" altLang="de-DE" smtClean="0"/>
              <a:pPr/>
              <a:t>9</a:t>
            </a:fld>
            <a:endParaRPr lang="en-US" altLang="de-DE"/>
          </a:p>
        </p:txBody>
      </p:sp>
    </p:spTree>
    <p:extLst>
      <p:ext uri="{BB962C8B-B14F-4D97-AF65-F5344CB8AC3E}">
        <p14:creationId xmlns:p14="http://schemas.microsoft.com/office/powerpoint/2010/main" val="1528594492"/>
      </p:ext>
    </p:extLst>
  </p:cSld>
  <p:clrMapOvr>
    <a:masterClrMapping/>
  </p:clrMapOvr>
</p:sld>
</file>

<file path=ppt/theme/theme1.xml><?xml version="1.0" encoding="utf-8"?>
<a:theme xmlns:a="http://schemas.openxmlformats.org/drawingml/2006/main" name="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Arial Unicode MS"/>
        <a:ea typeface=""/>
        <a:cs typeface=""/>
      </a:majorFont>
      <a:minorFont>
        <a:latin typeface="Charis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Arial Unicode MS"/>
        <a:ea typeface=""/>
        <a:cs typeface=""/>
      </a:majorFont>
      <a:minorFont>
        <a:latin typeface="Charis SI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10472</Words>
  <Application>Microsoft Office PowerPoint</Application>
  <PresentationFormat>Bildschirmpräsentation (4:3)</PresentationFormat>
  <Paragraphs>776</Paragraphs>
  <Slides>55</Slides>
  <Notes>25</Notes>
  <HiddenSlides>0</HiddenSlides>
  <MMClips>241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55</vt:i4>
      </vt:variant>
    </vt:vector>
  </HeadingPairs>
  <TitlesOfParts>
    <vt:vector size="63" baseType="lpstr">
      <vt:lpstr>Aharoni</vt:lpstr>
      <vt:lpstr>Arial</vt:lpstr>
      <vt:lpstr>Arial Unicode MS</vt:lpstr>
      <vt:lpstr>Charis SIL</vt:lpstr>
      <vt:lpstr>Symbol</vt:lpstr>
      <vt:lpstr>Times New Roman</vt:lpstr>
      <vt:lpstr>Wingdings</vt:lpstr>
      <vt:lpstr>Default Design</vt:lpstr>
      <vt:lpstr>PowerPoint-Präsentation</vt:lpstr>
      <vt:lpstr>1. Introduction</vt:lpstr>
      <vt:lpstr>1. Introduction</vt:lpstr>
      <vt:lpstr>1. Introduction</vt:lpstr>
      <vt:lpstr>1. Introduction</vt:lpstr>
      <vt:lpstr>1. Introduction</vt:lpstr>
      <vt:lpstr>1. Introduction</vt:lpstr>
      <vt:lpstr>1. Introduction</vt:lpstr>
      <vt:lpstr>1. Introduction</vt:lpstr>
      <vt:lpstr>1. Introduction</vt:lpstr>
      <vt:lpstr>1. Introduction</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2. Acoustic study</vt:lpstr>
      <vt:lpstr>3. Discussion</vt:lpstr>
      <vt:lpstr>3. Discussion</vt:lpstr>
      <vt:lpstr>3. Discussion</vt:lpstr>
      <vt:lpstr>3. Discussion</vt:lpstr>
      <vt:lpstr>3. Discussion</vt:lpstr>
      <vt:lpstr>3. Discussion</vt:lpstr>
      <vt:lpstr>3. Discussion</vt:lpstr>
      <vt:lpstr>3. Discussion</vt:lpstr>
      <vt:lpstr>References</vt:lpstr>
      <vt:lpstr>Acknowledgements</vt:lpstr>
    </vt:vector>
  </TitlesOfParts>
  <Company>mpievan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Christfried</dc:creator>
  <cp:lastModifiedBy>chris</cp:lastModifiedBy>
  <cp:revision>704</cp:revision>
  <cp:lastPrinted>2021-06-15T12:05:11Z</cp:lastPrinted>
  <dcterms:created xsi:type="dcterms:W3CDTF">2010-06-12T15:38:02Z</dcterms:created>
  <dcterms:modified xsi:type="dcterms:W3CDTF">2021-06-16T18:03:04Z</dcterms:modified>
</cp:coreProperties>
</file>